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54" r:id="rId1"/>
  </p:sldMasterIdLst>
  <p:notesMasterIdLst>
    <p:notesMasterId r:id="rId28"/>
  </p:notesMasterIdLst>
  <p:sldIdLst>
    <p:sldId id="256" r:id="rId2"/>
    <p:sldId id="275" r:id="rId3"/>
    <p:sldId id="257" r:id="rId4"/>
    <p:sldId id="285" r:id="rId5"/>
    <p:sldId id="258" r:id="rId6"/>
    <p:sldId id="272" r:id="rId7"/>
    <p:sldId id="273" r:id="rId8"/>
    <p:sldId id="274" r:id="rId9"/>
    <p:sldId id="276" r:id="rId10"/>
    <p:sldId id="259" r:id="rId11"/>
    <p:sldId id="277" r:id="rId12"/>
    <p:sldId id="260" r:id="rId13"/>
    <p:sldId id="261" r:id="rId14"/>
    <p:sldId id="263" r:id="rId15"/>
    <p:sldId id="284" r:id="rId16"/>
    <p:sldId id="286" r:id="rId17"/>
    <p:sldId id="262" r:id="rId18"/>
    <p:sldId id="264" r:id="rId19"/>
    <p:sldId id="265" r:id="rId20"/>
    <p:sldId id="266" r:id="rId21"/>
    <p:sldId id="267" r:id="rId22"/>
    <p:sldId id="288" r:id="rId23"/>
    <p:sldId id="289" r:id="rId24"/>
    <p:sldId id="290" r:id="rId25"/>
    <p:sldId id="282" r:id="rId26"/>
    <p:sldId id="271" r:id="rId27"/>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sa Wald" initials="LW" lastIdx="16" clrIdx="0"/>
  <p:cmAuthor id="1" name="Windows User" initials="BR"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712" autoAdjust="0"/>
  </p:normalViewPr>
  <p:slideViewPr>
    <p:cSldViewPr>
      <p:cViewPr varScale="1">
        <p:scale>
          <a:sx n="97" d="100"/>
          <a:sy n="97" d="100"/>
        </p:scale>
        <p:origin x="-768"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1FEBE0F0-AB4B-4DF3-9B83-27E650C5ED6B}" type="datetimeFigureOut">
              <a:rPr lang="en-US" smtClean="0"/>
              <a:pPr/>
              <a:t>6/24/2016</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ED8726BE-08F0-40D0-BE88-5993E1564B49}" type="slidenum">
              <a:rPr lang="en-US" smtClean="0"/>
              <a:pPr/>
              <a:t>‹#›</a:t>
            </a:fld>
            <a:endParaRPr lang="en-US"/>
          </a:p>
        </p:txBody>
      </p:sp>
    </p:spTree>
    <p:extLst>
      <p:ext uri="{BB962C8B-B14F-4D97-AF65-F5344CB8AC3E}">
        <p14:creationId xmlns:p14="http://schemas.microsoft.com/office/powerpoint/2010/main" xmlns="" val="1030169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1</a:t>
            </a:fld>
            <a:endParaRPr lang="en-US"/>
          </a:p>
        </p:txBody>
      </p:sp>
    </p:spTree>
    <p:extLst>
      <p:ext uri="{BB962C8B-B14F-4D97-AF65-F5344CB8AC3E}">
        <p14:creationId xmlns:p14="http://schemas.microsoft.com/office/powerpoint/2010/main" xmlns="" val="1551816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10</a:t>
            </a:fld>
            <a:endParaRPr lang="en-US"/>
          </a:p>
        </p:txBody>
      </p:sp>
    </p:spTree>
    <p:extLst>
      <p:ext uri="{BB962C8B-B14F-4D97-AF65-F5344CB8AC3E}">
        <p14:creationId xmlns:p14="http://schemas.microsoft.com/office/powerpoint/2010/main" xmlns="" val="1551816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11</a:t>
            </a:fld>
            <a:endParaRPr lang="en-US"/>
          </a:p>
        </p:txBody>
      </p:sp>
    </p:spTree>
    <p:extLst>
      <p:ext uri="{BB962C8B-B14F-4D97-AF65-F5344CB8AC3E}">
        <p14:creationId xmlns:p14="http://schemas.microsoft.com/office/powerpoint/2010/main" xmlns="" val="19387682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12</a:t>
            </a:fld>
            <a:endParaRPr lang="en-US"/>
          </a:p>
        </p:txBody>
      </p:sp>
    </p:spTree>
    <p:extLst>
      <p:ext uri="{BB962C8B-B14F-4D97-AF65-F5344CB8AC3E}">
        <p14:creationId xmlns:p14="http://schemas.microsoft.com/office/powerpoint/2010/main" xmlns="" val="40459559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13</a:t>
            </a:fld>
            <a:endParaRPr lang="en-US"/>
          </a:p>
        </p:txBody>
      </p:sp>
    </p:spTree>
    <p:extLst>
      <p:ext uri="{BB962C8B-B14F-4D97-AF65-F5344CB8AC3E}">
        <p14:creationId xmlns:p14="http://schemas.microsoft.com/office/powerpoint/2010/main" xmlns="" val="2218726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14</a:t>
            </a:fld>
            <a:endParaRPr lang="en-US"/>
          </a:p>
        </p:txBody>
      </p:sp>
    </p:spTree>
    <p:extLst>
      <p:ext uri="{BB962C8B-B14F-4D97-AF65-F5344CB8AC3E}">
        <p14:creationId xmlns:p14="http://schemas.microsoft.com/office/powerpoint/2010/main" xmlns="" val="1603724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15</a:t>
            </a:fld>
            <a:endParaRPr lang="en-US"/>
          </a:p>
        </p:txBody>
      </p:sp>
    </p:spTree>
    <p:extLst>
      <p:ext uri="{BB962C8B-B14F-4D97-AF65-F5344CB8AC3E}">
        <p14:creationId xmlns:p14="http://schemas.microsoft.com/office/powerpoint/2010/main" xmlns="" val="2333233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16</a:t>
            </a:fld>
            <a:endParaRPr lang="en-US"/>
          </a:p>
        </p:txBody>
      </p:sp>
    </p:spTree>
    <p:extLst>
      <p:ext uri="{BB962C8B-B14F-4D97-AF65-F5344CB8AC3E}">
        <p14:creationId xmlns:p14="http://schemas.microsoft.com/office/powerpoint/2010/main" xmlns="" val="2805704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17</a:t>
            </a:fld>
            <a:endParaRPr lang="en-US"/>
          </a:p>
        </p:txBody>
      </p:sp>
    </p:spTree>
    <p:extLst>
      <p:ext uri="{BB962C8B-B14F-4D97-AF65-F5344CB8AC3E}">
        <p14:creationId xmlns:p14="http://schemas.microsoft.com/office/powerpoint/2010/main" xmlns="" val="9068414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18</a:t>
            </a:fld>
            <a:endParaRPr lang="en-US"/>
          </a:p>
        </p:txBody>
      </p:sp>
    </p:spTree>
    <p:extLst>
      <p:ext uri="{BB962C8B-B14F-4D97-AF65-F5344CB8AC3E}">
        <p14:creationId xmlns:p14="http://schemas.microsoft.com/office/powerpoint/2010/main" xmlns="" val="11436317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19</a:t>
            </a:fld>
            <a:endParaRPr lang="en-US"/>
          </a:p>
        </p:txBody>
      </p:sp>
    </p:spTree>
    <p:extLst>
      <p:ext uri="{BB962C8B-B14F-4D97-AF65-F5344CB8AC3E}">
        <p14:creationId xmlns:p14="http://schemas.microsoft.com/office/powerpoint/2010/main" xmlns="" val="1515273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a:t>
            </a:fld>
            <a:endParaRPr lang="en-US"/>
          </a:p>
        </p:txBody>
      </p:sp>
    </p:spTree>
    <p:extLst>
      <p:ext uri="{BB962C8B-B14F-4D97-AF65-F5344CB8AC3E}">
        <p14:creationId xmlns:p14="http://schemas.microsoft.com/office/powerpoint/2010/main" xmlns="" val="33460092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20</a:t>
            </a:fld>
            <a:endParaRPr lang="en-US"/>
          </a:p>
        </p:txBody>
      </p:sp>
    </p:spTree>
    <p:extLst>
      <p:ext uri="{BB962C8B-B14F-4D97-AF65-F5344CB8AC3E}">
        <p14:creationId xmlns:p14="http://schemas.microsoft.com/office/powerpoint/2010/main" xmlns="" val="34322799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21</a:t>
            </a:fld>
            <a:endParaRPr lang="en-US"/>
          </a:p>
        </p:txBody>
      </p:sp>
    </p:spTree>
    <p:extLst>
      <p:ext uri="{BB962C8B-B14F-4D97-AF65-F5344CB8AC3E}">
        <p14:creationId xmlns:p14="http://schemas.microsoft.com/office/powerpoint/2010/main" xmlns="" val="19835565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22</a:t>
            </a:fld>
            <a:endParaRPr lang="en-US"/>
          </a:p>
        </p:txBody>
      </p:sp>
    </p:spTree>
    <p:extLst>
      <p:ext uri="{BB962C8B-B14F-4D97-AF65-F5344CB8AC3E}">
        <p14:creationId xmlns:p14="http://schemas.microsoft.com/office/powerpoint/2010/main" xmlns="" val="31209769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23</a:t>
            </a:fld>
            <a:endParaRPr lang="en-US"/>
          </a:p>
        </p:txBody>
      </p:sp>
    </p:spTree>
    <p:extLst>
      <p:ext uri="{BB962C8B-B14F-4D97-AF65-F5344CB8AC3E}">
        <p14:creationId xmlns:p14="http://schemas.microsoft.com/office/powerpoint/2010/main" xmlns="" val="38643379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24</a:t>
            </a:fld>
            <a:endParaRPr lang="en-US"/>
          </a:p>
        </p:txBody>
      </p:sp>
    </p:spTree>
    <p:extLst>
      <p:ext uri="{BB962C8B-B14F-4D97-AF65-F5344CB8AC3E}">
        <p14:creationId xmlns:p14="http://schemas.microsoft.com/office/powerpoint/2010/main" xmlns="" val="126417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25</a:t>
            </a:fld>
            <a:endParaRPr lang="en-US"/>
          </a:p>
        </p:txBody>
      </p:sp>
    </p:spTree>
    <p:extLst>
      <p:ext uri="{BB962C8B-B14F-4D97-AF65-F5344CB8AC3E}">
        <p14:creationId xmlns:p14="http://schemas.microsoft.com/office/powerpoint/2010/main" xmlns="" val="2404652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26</a:t>
            </a:fld>
            <a:endParaRPr lang="en-US"/>
          </a:p>
        </p:txBody>
      </p:sp>
    </p:spTree>
    <p:extLst>
      <p:ext uri="{BB962C8B-B14F-4D97-AF65-F5344CB8AC3E}">
        <p14:creationId xmlns:p14="http://schemas.microsoft.com/office/powerpoint/2010/main" xmlns="" val="750101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3</a:t>
            </a:fld>
            <a:endParaRPr lang="en-US"/>
          </a:p>
        </p:txBody>
      </p:sp>
    </p:spTree>
    <p:extLst>
      <p:ext uri="{BB962C8B-B14F-4D97-AF65-F5344CB8AC3E}">
        <p14:creationId xmlns:p14="http://schemas.microsoft.com/office/powerpoint/2010/main" xmlns="" val="1551816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4</a:t>
            </a:fld>
            <a:endParaRPr lang="en-US"/>
          </a:p>
        </p:txBody>
      </p:sp>
    </p:spTree>
    <p:extLst>
      <p:ext uri="{BB962C8B-B14F-4D97-AF65-F5344CB8AC3E}">
        <p14:creationId xmlns:p14="http://schemas.microsoft.com/office/powerpoint/2010/main" xmlns="" val="1422363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8726BE-08F0-40D0-BE88-5993E1564B49}" type="slidenum">
              <a:rPr lang="en-US" smtClean="0"/>
              <a:pPr/>
              <a:t>5</a:t>
            </a:fld>
            <a:endParaRPr lang="en-US"/>
          </a:p>
        </p:txBody>
      </p:sp>
    </p:spTree>
    <p:extLst>
      <p:ext uri="{BB962C8B-B14F-4D97-AF65-F5344CB8AC3E}">
        <p14:creationId xmlns:p14="http://schemas.microsoft.com/office/powerpoint/2010/main" xmlns="" val="1551816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6</a:t>
            </a:fld>
            <a:endParaRPr lang="en-US"/>
          </a:p>
        </p:txBody>
      </p:sp>
    </p:spTree>
    <p:extLst>
      <p:ext uri="{BB962C8B-B14F-4D97-AF65-F5344CB8AC3E}">
        <p14:creationId xmlns:p14="http://schemas.microsoft.com/office/powerpoint/2010/main" xmlns="" val="1345097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7</a:t>
            </a:fld>
            <a:endParaRPr lang="en-US"/>
          </a:p>
        </p:txBody>
      </p:sp>
    </p:spTree>
    <p:extLst>
      <p:ext uri="{BB962C8B-B14F-4D97-AF65-F5344CB8AC3E}">
        <p14:creationId xmlns:p14="http://schemas.microsoft.com/office/powerpoint/2010/main" xmlns="" val="828433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8</a:t>
            </a:fld>
            <a:endParaRPr lang="en-US"/>
          </a:p>
        </p:txBody>
      </p:sp>
    </p:spTree>
    <p:extLst>
      <p:ext uri="{BB962C8B-B14F-4D97-AF65-F5344CB8AC3E}">
        <p14:creationId xmlns:p14="http://schemas.microsoft.com/office/powerpoint/2010/main" xmlns="" val="4041937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726BE-08F0-40D0-BE88-5993E1564B49}" type="slidenum">
              <a:rPr lang="en-US" smtClean="0"/>
              <a:pPr/>
              <a:t>9</a:t>
            </a:fld>
            <a:endParaRPr lang="en-US"/>
          </a:p>
        </p:txBody>
      </p:sp>
    </p:spTree>
    <p:extLst>
      <p:ext uri="{BB962C8B-B14F-4D97-AF65-F5344CB8AC3E}">
        <p14:creationId xmlns:p14="http://schemas.microsoft.com/office/powerpoint/2010/main" xmlns="" val="1854976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285687" y="6041363"/>
            <a:ext cx="803703" cy="365125"/>
          </a:xfrm>
        </p:spPr>
        <p:txBody>
          <a:bodyPr/>
          <a:lstStyle/>
          <a:p>
            <a:fld id="{3BC007BA-1E62-44AD-BE40-20047825C040}"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142505" y="6041363"/>
            <a:ext cx="258295" cy="365125"/>
          </a:xfrm>
        </p:spPr>
        <p:txBody>
          <a:bodyPr/>
          <a:lstStyle/>
          <a:p>
            <a:fld id="{A6C82095-2BDD-4CB5-B0E3-FF6815FFA230}" type="slidenum">
              <a:rPr lang="en-US" smtClean="0"/>
              <a:pPr/>
              <a:t>‹#›</a:t>
            </a:fld>
            <a:endParaRPr lang="en-US" dirty="0"/>
          </a:p>
        </p:txBody>
      </p:sp>
    </p:spTree>
    <p:extLst>
      <p:ext uri="{BB962C8B-B14F-4D97-AF65-F5344CB8AC3E}">
        <p14:creationId xmlns:p14="http://schemas.microsoft.com/office/powerpoint/2010/main" xmlns="" val="370518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7774B9-D87B-407D-A389-B2C53081D4B7}"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05757" y="6041363"/>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4190239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87C894-E69D-4A56-BDA4-92467C0852A2}"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89390" y="6062145"/>
            <a:ext cx="512638" cy="365125"/>
          </a:xfrm>
        </p:spPr>
        <p:txBody>
          <a:bodyPr/>
          <a:lstStyle/>
          <a:p>
            <a:fld id="{394ACB39-709C-4B5A-B10C-73E618AEAA23}"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475708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A0A4F-C7DF-47F4-91F9-8F796C3F0DCC}"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89390" y="6055218"/>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4214460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A4C48A-8CB0-4EB2-BC55-8608DF5CD338}"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89390" y="6020581"/>
            <a:ext cx="512638" cy="365125"/>
          </a:xfrm>
        </p:spPr>
        <p:txBody>
          <a:bodyPr/>
          <a:lstStyle/>
          <a:p>
            <a:fld id="{394ACB39-709C-4B5A-B10C-73E618AEAA23}"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5605912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8B0784-5A81-4283-8ACE-C1F3980754D9}"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89390" y="6041362"/>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1062152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14CB88-5DE0-4A1F-ABFD-5263D0D19123}"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89390" y="6041362"/>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2197417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9CE358-2129-463C-8A2A-EAE3BE626107}"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89390" y="6041363"/>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3251172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232572" y="6041362"/>
            <a:ext cx="684132" cy="365125"/>
          </a:xfrm>
        </p:spPr>
        <p:txBody>
          <a:bodyPr/>
          <a:lstStyle/>
          <a:p>
            <a:fld id="{67752343-12D0-4492-B367-A86E3388142C}"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916704" y="6041361"/>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260934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232572" y="6049069"/>
            <a:ext cx="684132" cy="365125"/>
          </a:xfrm>
        </p:spPr>
        <p:txBody>
          <a:bodyPr/>
          <a:lstStyle/>
          <a:p>
            <a:fld id="{C4175970-A74A-4F16-A6EC-8F1538DC7156}" type="datetime1">
              <a:rPr lang="en-US" smtClean="0"/>
              <a:pPr/>
              <a:t>6/24/2016</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916704" y="6049068"/>
            <a:ext cx="407896"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181421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783457" y="2160589"/>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5232572" y="6041361"/>
            <a:ext cx="684132" cy="365125"/>
          </a:xfrm>
        </p:spPr>
        <p:txBody>
          <a:bodyPr/>
          <a:lstStyle/>
          <a:p>
            <a:fld id="{EF440D1E-67AD-4CF1-B5F4-AA9F1237414A}" type="datetime1">
              <a:rPr lang="en-US" smtClean="0"/>
              <a:pPr/>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5916704" y="6041360"/>
            <a:ext cx="331696"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467300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687236" y="2737245"/>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5232572" y="6041363"/>
            <a:ext cx="684132" cy="365125"/>
          </a:xfrm>
        </p:spPr>
        <p:txBody>
          <a:bodyPr/>
          <a:lstStyle/>
          <a:p>
            <a:fld id="{30E895BB-6447-4D2A-8B85-27B0DC4CB268}" type="datetime1">
              <a:rPr lang="en-US" smtClean="0"/>
              <a:pPr/>
              <a:t>6/24/2016</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5895922" y="6044597"/>
            <a:ext cx="35247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1323476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5232572" y="6041362"/>
            <a:ext cx="684132" cy="365125"/>
          </a:xfrm>
        </p:spPr>
        <p:txBody>
          <a:bodyPr/>
          <a:lstStyle/>
          <a:p>
            <a:fld id="{CC9AE98F-8E50-4537-9F1A-8E19B387E782}" type="datetime1">
              <a:rPr lang="en-US" smtClean="0"/>
              <a:pPr/>
              <a:t>6/24/2016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5916704" y="6041361"/>
            <a:ext cx="331696"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4119233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FCA94-0D34-401A-8CFE-F6949D4B5661}" type="datetime1">
              <a:rPr lang="en-US" smtClean="0"/>
              <a:pPr/>
              <a:t>6/24/2016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089390" y="6041363"/>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553855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399781" y="381000"/>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D89AC2-8D60-44F1-A44B-D54D1B490C4B}" type="datetime1">
              <a:rPr lang="en-US" smtClean="0"/>
              <a:pPr/>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089390" y="6041363"/>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1877254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34000"/>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2887D-BBDB-48F4-8CC3-61416896A215}" type="datetime1">
              <a:rPr lang="en-US" smtClean="0"/>
              <a:pPr/>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089390" y="6041363"/>
            <a:ext cx="512638" cy="365125"/>
          </a:xfrm>
        </p:spPr>
        <p:txBody>
          <a:body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1668385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C1DDEA0-DB80-4BAF-AA4D-E1A041A1F08A}" type="datetime1">
              <a:rPr lang="en-US" smtClean="0"/>
              <a:pPr/>
              <a:t>6/24/2016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94ACB39-709C-4B5A-B10C-73E618AEAA23}" type="slidenum">
              <a:rPr lang="en-US" smtClean="0"/>
              <a:pPr/>
              <a:t>‹#›</a:t>
            </a:fld>
            <a:endParaRPr lang="en-US"/>
          </a:p>
        </p:txBody>
      </p:sp>
    </p:spTree>
    <p:extLst>
      <p:ext uri="{BB962C8B-B14F-4D97-AF65-F5344CB8AC3E}">
        <p14:creationId xmlns:p14="http://schemas.microsoft.com/office/powerpoint/2010/main" xmlns="" val="832138505"/>
      </p:ext>
    </p:extLst>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 id="2147484568" r:id="rId14"/>
    <p:sldLayoutId id="2147484569" r:id="rId15"/>
    <p:sldLayoutId id="214748457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cms.gov/Medicare/Coding/ICD10/ProviderResources.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cms.gov/Medicare/Coding/ICD10/ICD-10-Coding-Resources.pdf" TargetMode="External"/><Relationship Id="rId4" Type="http://schemas.openxmlformats.org/officeDocument/2006/relationships/hyperlink" Target="https://www.cms.gov/Medicare/Coding/ICD10/Downloads/ICD10SpecialtyResourcesGuide20151123.pdf"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bphc.hrsa.gov/programrequirements/policies/pin201401.html" TargetMode="External"/><Relationship Id="rId7" Type="http://schemas.openxmlformats.org/officeDocument/2006/relationships/hyperlink" Target="https://www.cms.gov/Regulations-and-Guidance/Guidance/Manuals/downloads/bp102c13.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www.cms.gov/Medicare/Medicare-Fee-for-Service-Payment/FQHCPPS/Downloads/FQHC-PPS-Specific-Payment-Codes.pdf" TargetMode="External"/><Relationship Id="rId5" Type="http://schemas.openxmlformats.org/officeDocument/2006/relationships/hyperlink" Target="http://www.nchph.org/training-and-technical-assistance/" TargetMode="External"/><Relationship Id="rId4" Type="http://schemas.openxmlformats.org/officeDocument/2006/relationships/hyperlink" Target="http://bphc.hrsa.gov/programrequirements/centerguide.html"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FQHCConsultant@gmail.com"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fqhcconsultant.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ctrTitle"/>
          </p:nvPr>
        </p:nvSpPr>
        <p:spPr>
          <a:xfrm>
            <a:off x="533400" y="2404534"/>
            <a:ext cx="6423914" cy="1646302"/>
          </a:xfrm>
        </p:spPr>
        <p:txBody>
          <a:bodyPr/>
          <a:lstStyle/>
          <a:p>
            <a:r>
              <a:rPr lang="en-US" dirty="0" smtClean="0"/>
              <a:t>Health Center</a:t>
            </a:r>
            <a:br>
              <a:rPr lang="en-US" dirty="0" smtClean="0"/>
            </a:br>
            <a:r>
              <a:rPr lang="en-US" dirty="0" smtClean="0"/>
              <a:t> Revenue Cycle</a:t>
            </a:r>
            <a:endParaRPr lang="en-US" dirty="0"/>
          </a:p>
        </p:txBody>
      </p:sp>
      <p:sp>
        <p:nvSpPr>
          <p:cNvPr id="16" name="Subtitle 15"/>
          <p:cNvSpPr>
            <a:spLocks noGrp="1"/>
          </p:cNvSpPr>
          <p:nvPr>
            <p:ph type="subTitle" idx="1"/>
          </p:nvPr>
        </p:nvSpPr>
        <p:spPr/>
        <p:txBody>
          <a:bodyPr/>
          <a:lstStyle/>
          <a:p>
            <a:r>
              <a:rPr lang="en-US" dirty="0" smtClean="0"/>
              <a:t>ICD-10 Next Steps, Resources</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061363"/>
            <a:ext cx="2201614" cy="526473"/>
          </a:xfrm>
          <a:prstGeom prst="rect">
            <a:avLst/>
          </a:prstGeom>
        </p:spPr>
      </p:pic>
      <p:sp>
        <p:nvSpPr>
          <p:cNvPr id="9" name="TextBox 8"/>
          <p:cNvSpPr txBox="1"/>
          <p:nvPr/>
        </p:nvSpPr>
        <p:spPr>
          <a:xfrm>
            <a:off x="-19507" y="6324600"/>
            <a:ext cx="3810000" cy="461665"/>
          </a:xfrm>
          <a:prstGeom prst="rect">
            <a:avLst/>
          </a:prstGeom>
          <a:noFill/>
        </p:spPr>
        <p:txBody>
          <a:bodyPr wrap="square" rtlCol="0">
            <a:spAutoFit/>
          </a:bodyPr>
          <a:lstStyle/>
          <a:p>
            <a:r>
              <a:rPr lang="en-US" sz="1200" b="1" dirty="0" smtClean="0"/>
              <a:t>David P Wagner, MHCM</a:t>
            </a:r>
          </a:p>
          <a:p>
            <a:r>
              <a:rPr lang="en-US" sz="1200" b="1" dirty="0" smtClean="0"/>
              <a:t>FQHCConsultant@gmail.com</a:t>
            </a:r>
            <a:endParaRPr lang="en-US" sz="1200" b="1" dirty="0"/>
          </a:p>
        </p:txBody>
      </p:sp>
      <p:sp>
        <p:nvSpPr>
          <p:cNvPr id="2" name="Slide Number Placeholder 1"/>
          <p:cNvSpPr>
            <a:spLocks noGrp="1"/>
          </p:cNvSpPr>
          <p:nvPr>
            <p:ph type="sldNum" sz="quarter" idx="12"/>
          </p:nvPr>
        </p:nvSpPr>
        <p:spPr/>
        <p:txBody>
          <a:bodyPr/>
          <a:lstStyle/>
          <a:p>
            <a:fld id="{394ACB39-709C-4B5A-B10C-73E618AEAA23}" type="slidenum">
              <a:rPr lang="en-US" smtClean="0"/>
              <a:pPr/>
              <a:t>1</a:t>
            </a:fld>
            <a:endParaRPr lang="en-US" dirty="0"/>
          </a:p>
        </p:txBody>
      </p:sp>
    </p:spTree>
    <p:extLst>
      <p:ext uri="{BB962C8B-B14F-4D97-AF65-F5344CB8AC3E}">
        <p14:creationId xmlns:p14="http://schemas.microsoft.com/office/powerpoint/2010/main" xmlns="" val="161690658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Revenue Cycle – Payment Posting</a:t>
            </a:r>
            <a:endParaRPr lang="en-US" dirty="0"/>
          </a:p>
        </p:txBody>
      </p:sp>
      <p:sp>
        <p:nvSpPr>
          <p:cNvPr id="12" name="Content Placeholder 11"/>
          <p:cNvSpPr>
            <a:spLocks noGrp="1"/>
          </p:cNvSpPr>
          <p:nvPr>
            <p:ph idx="1"/>
          </p:nvPr>
        </p:nvSpPr>
        <p:spPr/>
        <p:txBody>
          <a:bodyPr>
            <a:normAutofit/>
          </a:bodyPr>
          <a:lstStyle/>
          <a:p>
            <a:r>
              <a:rPr lang="en-US" dirty="0" smtClean="0"/>
              <a:t>Payment posting done by Electronic Remittance Advice (ERA) is much faster, easier, and efficient</a:t>
            </a:r>
          </a:p>
          <a:p>
            <a:r>
              <a:rPr lang="en-US" dirty="0"/>
              <a:t>Payment posting done by Electronic Remittance Advice is potentially </a:t>
            </a:r>
            <a:r>
              <a:rPr lang="en-US" dirty="0" smtClean="0"/>
              <a:t>troublesome causing lack of reimbursement</a:t>
            </a:r>
          </a:p>
          <a:p>
            <a:pPr lvl="1"/>
            <a:r>
              <a:rPr lang="en-US" dirty="0" smtClean="0"/>
              <a:t>Payments can be reduced or denied erroneously</a:t>
            </a:r>
          </a:p>
          <a:p>
            <a:pPr lvl="1"/>
            <a:r>
              <a:rPr lang="en-US" dirty="0" smtClean="0"/>
              <a:t>Harder to spot reduced payments due to automated processing of payments when ERA is utilized</a:t>
            </a:r>
            <a:endParaRPr lang="en-US" dirty="0"/>
          </a:p>
          <a:p>
            <a:pPr marL="400050" lvl="1" indent="0">
              <a:buNone/>
            </a:pPr>
            <a:r>
              <a:rPr lang="en-US" dirty="0" smtClean="0"/>
              <a:t>NOTE: Ensure UCR files are loaded, kept current, and monitored during payment posting so any payment </a:t>
            </a:r>
            <a:r>
              <a:rPr lang="en-US" dirty="0"/>
              <a:t> </a:t>
            </a:r>
            <a:r>
              <a:rPr lang="en-US" dirty="0" smtClean="0"/>
              <a:t>variances are either manually or preferably automatically flagged for review.</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2" name="Slide Number Placeholder 1"/>
          <p:cNvSpPr>
            <a:spLocks noGrp="1"/>
          </p:cNvSpPr>
          <p:nvPr>
            <p:ph type="sldNum" sz="quarter" idx="12"/>
          </p:nvPr>
        </p:nvSpPr>
        <p:spPr/>
        <p:txBody>
          <a:bodyPr/>
          <a:lstStyle/>
          <a:p>
            <a:fld id="{394ACB39-709C-4B5A-B10C-73E618AEAA23}" type="slidenum">
              <a:rPr lang="en-US" smtClean="0"/>
              <a:pPr/>
              <a:t>10</a:t>
            </a:fld>
            <a:endParaRPr lang="en-US"/>
          </a:p>
        </p:txBody>
      </p:sp>
    </p:spTree>
    <p:extLst>
      <p:ext uri="{BB962C8B-B14F-4D97-AF65-F5344CB8AC3E}">
        <p14:creationId xmlns:p14="http://schemas.microsoft.com/office/powerpoint/2010/main" xmlns="" val="339948927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Revenue Cycle – Denial Management</a:t>
            </a:r>
            <a:endParaRPr lang="en-US" dirty="0"/>
          </a:p>
        </p:txBody>
      </p:sp>
      <p:sp>
        <p:nvSpPr>
          <p:cNvPr id="2" name="Content Placeholder 1"/>
          <p:cNvSpPr>
            <a:spLocks noGrp="1"/>
          </p:cNvSpPr>
          <p:nvPr>
            <p:ph idx="1"/>
          </p:nvPr>
        </p:nvSpPr>
        <p:spPr/>
        <p:txBody>
          <a:bodyPr>
            <a:normAutofit/>
          </a:bodyPr>
          <a:lstStyle/>
          <a:p>
            <a:pPr marL="109728" indent="0">
              <a:buNone/>
            </a:pPr>
            <a:endParaRPr lang="en-US" sz="2000" u="sng" dirty="0" smtClean="0"/>
          </a:p>
          <a:p>
            <a:r>
              <a:rPr lang="en-US" sz="2000" dirty="0" smtClean="0"/>
              <a:t>A continuous stream of information on submitted claims is returned (daily, weekly, with payment)</a:t>
            </a:r>
          </a:p>
          <a:p>
            <a:r>
              <a:rPr lang="en-US" sz="2000" dirty="0" smtClean="0"/>
              <a:t>All denials should be tracked with metrics applied to consistently improve the system – Group Per Revenue Cycle Category</a:t>
            </a:r>
          </a:p>
          <a:p>
            <a:pPr lvl="1"/>
            <a:r>
              <a:rPr lang="en-US" sz="1400" dirty="0" smtClean="0"/>
              <a:t>Front-End Processing Denials</a:t>
            </a:r>
          </a:p>
          <a:p>
            <a:pPr lvl="1"/>
            <a:r>
              <a:rPr lang="en-US" sz="1400" dirty="0" smtClean="0"/>
              <a:t>Charge Capture Denials</a:t>
            </a:r>
          </a:p>
          <a:p>
            <a:pPr lvl="1"/>
            <a:r>
              <a:rPr lang="en-US" sz="1400" dirty="0" smtClean="0"/>
              <a:t>Coding Denials</a:t>
            </a:r>
          </a:p>
          <a:p>
            <a:pPr lvl="1"/>
            <a:r>
              <a:rPr lang="en-US" sz="1400" dirty="0" smtClean="0"/>
              <a:t>Claim Processing Denials</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pic>
        <p:nvPicPr>
          <p:cNvPr id="5" name="Picture 4"/>
          <p:cNvPicPr>
            <a:picLocks noChangeAspect="1"/>
          </p:cNvPicPr>
          <p:nvPr/>
        </p:nvPicPr>
        <p:blipFill>
          <a:blip r:embed="rId4" cstate="print"/>
          <a:stretch>
            <a:fillRect/>
          </a:stretch>
        </p:blipFill>
        <p:spPr>
          <a:xfrm>
            <a:off x="5715000" y="733506"/>
            <a:ext cx="914479" cy="536494"/>
          </a:xfrm>
          <a:prstGeom prst="rect">
            <a:avLst/>
          </a:prstGeom>
        </p:spPr>
      </p:pic>
      <p:sp>
        <p:nvSpPr>
          <p:cNvPr id="6" name="Slide Number Placeholder 5"/>
          <p:cNvSpPr>
            <a:spLocks noGrp="1"/>
          </p:cNvSpPr>
          <p:nvPr>
            <p:ph type="sldNum" sz="quarter" idx="12"/>
          </p:nvPr>
        </p:nvSpPr>
        <p:spPr/>
        <p:txBody>
          <a:bodyPr/>
          <a:lstStyle/>
          <a:p>
            <a:fld id="{394ACB39-709C-4B5A-B10C-73E618AEAA23}" type="slidenum">
              <a:rPr lang="en-US" smtClean="0"/>
              <a:pPr/>
              <a:t>11</a:t>
            </a:fld>
            <a:endParaRPr lang="en-US"/>
          </a:p>
        </p:txBody>
      </p:sp>
    </p:spTree>
    <p:extLst>
      <p:ext uri="{BB962C8B-B14F-4D97-AF65-F5344CB8AC3E}">
        <p14:creationId xmlns:p14="http://schemas.microsoft.com/office/powerpoint/2010/main" xmlns="" val="30221151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Revenue Cycle – Working Accounts Receivable</a:t>
            </a:r>
            <a:endParaRPr lang="en-US" dirty="0"/>
          </a:p>
        </p:txBody>
      </p:sp>
      <p:sp>
        <p:nvSpPr>
          <p:cNvPr id="12" name="Content Placeholder 11"/>
          <p:cNvSpPr>
            <a:spLocks noGrp="1"/>
          </p:cNvSpPr>
          <p:nvPr>
            <p:ph idx="1"/>
          </p:nvPr>
        </p:nvSpPr>
        <p:spPr/>
        <p:txBody>
          <a:bodyPr>
            <a:normAutofit/>
          </a:bodyPr>
          <a:lstStyle/>
          <a:p>
            <a:r>
              <a:rPr lang="en-US" dirty="0" smtClean="0"/>
              <a:t>Work quickly and continuously</a:t>
            </a:r>
          </a:p>
          <a:p>
            <a:pPr lvl="1"/>
            <a:r>
              <a:rPr lang="en-US" dirty="0" smtClean="0"/>
              <a:t>Develop procedures for ICD-10 related denials</a:t>
            </a:r>
          </a:p>
          <a:p>
            <a:pPr lvl="1"/>
            <a:r>
              <a:rPr lang="en-US" dirty="0" smtClean="0"/>
              <a:t>Watch for patterns/trends in matching ICD-10 codes with CPT/HCPS codes</a:t>
            </a:r>
          </a:p>
          <a:p>
            <a:pPr lvl="1"/>
            <a:r>
              <a:rPr lang="en-US" dirty="0" smtClean="0"/>
              <a:t>Watch for shifts in these patterns once patterns emerge</a:t>
            </a:r>
          </a:p>
          <a:p>
            <a:pPr lvl="1"/>
            <a:r>
              <a:rPr lang="en-US" dirty="0" smtClean="0"/>
              <a:t>Monitor payer to payer</a:t>
            </a:r>
          </a:p>
          <a:p>
            <a:pPr lvl="1"/>
            <a:r>
              <a:rPr lang="en-US" dirty="0" smtClean="0"/>
              <a:t>Track problems and issues by payer and by category (i.e., ICD-10/Procedure code matching; UCR denials; processing issues</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pic>
        <p:nvPicPr>
          <p:cNvPr id="2" name="Picture 1"/>
          <p:cNvPicPr>
            <a:picLocks noChangeAspect="1"/>
          </p:cNvPicPr>
          <p:nvPr/>
        </p:nvPicPr>
        <p:blipFill>
          <a:blip r:embed="rId4" cstate="print"/>
          <a:stretch>
            <a:fillRect/>
          </a:stretch>
        </p:blipFill>
        <p:spPr>
          <a:xfrm>
            <a:off x="5941418" y="733506"/>
            <a:ext cx="914479" cy="536494"/>
          </a:xfrm>
          <a:prstGeom prst="rect">
            <a:avLst/>
          </a:prstGeom>
        </p:spPr>
      </p:pic>
      <p:sp>
        <p:nvSpPr>
          <p:cNvPr id="3" name="Slide Number Placeholder 2"/>
          <p:cNvSpPr>
            <a:spLocks noGrp="1"/>
          </p:cNvSpPr>
          <p:nvPr>
            <p:ph type="sldNum" sz="quarter" idx="12"/>
          </p:nvPr>
        </p:nvSpPr>
        <p:spPr/>
        <p:txBody>
          <a:bodyPr/>
          <a:lstStyle/>
          <a:p>
            <a:fld id="{394ACB39-709C-4B5A-B10C-73E618AEAA23}" type="slidenum">
              <a:rPr lang="en-US" smtClean="0"/>
              <a:pPr/>
              <a:t>12</a:t>
            </a:fld>
            <a:endParaRPr lang="en-US"/>
          </a:p>
        </p:txBody>
      </p:sp>
    </p:spTree>
    <p:extLst>
      <p:ext uri="{BB962C8B-B14F-4D97-AF65-F5344CB8AC3E}">
        <p14:creationId xmlns:p14="http://schemas.microsoft.com/office/powerpoint/2010/main" xmlns="" val="176766343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Consider a 360</a:t>
            </a:r>
            <a:r>
              <a:rPr lang="en-US" dirty="0">
                <a:latin typeface="Symbol" panose="05050102010706020507" pitchFamily="18" charset="2"/>
                <a:sym typeface="Symbol" panose="05050102010706020507" pitchFamily="18" charset="2"/>
              </a:rPr>
              <a:t></a:t>
            </a:r>
            <a:r>
              <a:rPr lang="en-US" dirty="0" smtClean="0"/>
              <a:t> Audit</a:t>
            </a:r>
            <a:endParaRPr lang="en-US" dirty="0"/>
          </a:p>
        </p:txBody>
      </p:sp>
      <p:sp>
        <p:nvSpPr>
          <p:cNvPr id="12" name="Content Placeholder 11"/>
          <p:cNvSpPr>
            <a:spLocks noGrp="1"/>
          </p:cNvSpPr>
          <p:nvPr>
            <p:ph idx="1"/>
          </p:nvPr>
        </p:nvSpPr>
        <p:spPr/>
        <p:txBody>
          <a:bodyPr>
            <a:normAutofit/>
          </a:bodyPr>
          <a:lstStyle/>
          <a:p>
            <a:r>
              <a:rPr lang="en-US" dirty="0" smtClean="0"/>
              <a:t>Some highly performing health centers use a 360 program for quality improvement/quality assurance</a:t>
            </a:r>
          </a:p>
          <a:p>
            <a:r>
              <a:rPr lang="en-US" dirty="0" smtClean="0"/>
              <a:t>Consider reviewing at least 5 patient encounters per quarter per provider </a:t>
            </a:r>
          </a:p>
          <a:p>
            <a:pPr lvl="1"/>
            <a:r>
              <a:rPr lang="en-US" dirty="0" smtClean="0"/>
              <a:t>from the time the appointment was set </a:t>
            </a:r>
          </a:p>
          <a:p>
            <a:pPr lvl="1"/>
            <a:r>
              <a:rPr lang="en-US" dirty="0" smtClean="0"/>
              <a:t>until the time the funds received from the visit are accounted for in the daily deposit including all copays and deductibles paid by the patient.</a:t>
            </a:r>
          </a:p>
          <a:p>
            <a:r>
              <a:rPr lang="en-US" dirty="0" smtClean="0"/>
              <a:t>These 360 audits include information from the financial, operational, and provider perspectives and can double as peer review for provider privileging</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2" name="Slide Number Placeholder 1"/>
          <p:cNvSpPr>
            <a:spLocks noGrp="1"/>
          </p:cNvSpPr>
          <p:nvPr>
            <p:ph type="sldNum" sz="quarter" idx="12"/>
          </p:nvPr>
        </p:nvSpPr>
        <p:spPr/>
        <p:txBody>
          <a:bodyPr/>
          <a:lstStyle/>
          <a:p>
            <a:fld id="{394ACB39-709C-4B5A-B10C-73E618AEAA23}" type="slidenum">
              <a:rPr lang="en-US" smtClean="0"/>
              <a:pPr/>
              <a:t>13</a:t>
            </a:fld>
            <a:endParaRPr lang="en-US"/>
          </a:p>
        </p:txBody>
      </p:sp>
    </p:spTree>
    <p:extLst>
      <p:ext uri="{BB962C8B-B14F-4D97-AF65-F5344CB8AC3E}">
        <p14:creationId xmlns:p14="http://schemas.microsoft.com/office/powerpoint/2010/main" xmlns="" val="41786533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PPS System for Health Centers </a:t>
            </a:r>
            <a:r>
              <a:rPr lang="en-US" b="1" i="1" u="sng" dirty="0" smtClean="0"/>
              <a:t>(Updated Feb/2016)</a:t>
            </a:r>
            <a:endParaRPr lang="en-US" b="1" i="1" u="sng" dirty="0"/>
          </a:p>
        </p:txBody>
      </p:sp>
      <p:sp>
        <p:nvSpPr>
          <p:cNvPr id="12" name="Content Placeholder 11"/>
          <p:cNvSpPr>
            <a:spLocks noGrp="1"/>
          </p:cNvSpPr>
          <p:nvPr>
            <p:ph idx="1"/>
          </p:nvPr>
        </p:nvSpPr>
        <p:spPr>
          <a:xfrm>
            <a:off x="609598" y="2160590"/>
            <a:ext cx="7162801" cy="3880773"/>
          </a:xfrm>
        </p:spPr>
        <p:txBody>
          <a:bodyPr>
            <a:normAutofit fontScale="85000" lnSpcReduction="10000"/>
          </a:bodyPr>
          <a:lstStyle/>
          <a:p>
            <a:r>
              <a:rPr lang="en-US" sz="1900" dirty="0" smtClean="0"/>
              <a:t>New Patients, Initial Patient Preventive Exam, Initial Annual Wellness Exam and Subsequent Annual Wellness Exams are paid over 30% higher PPS.</a:t>
            </a:r>
          </a:p>
          <a:p>
            <a:pPr marL="400050" lvl="1" indent="0">
              <a:buNone/>
            </a:pPr>
            <a:r>
              <a:rPr lang="en-US" i="1" dirty="0" smtClean="0"/>
              <a:t>Grandfathered Tribal (GFT) FQHCs are in a different category and should be handled as directed previously by CMS.</a:t>
            </a:r>
          </a:p>
          <a:p>
            <a:r>
              <a:rPr lang="en-US" sz="1900" dirty="0" smtClean="0"/>
              <a:t>Use of the “G-Codes” required in combination with the proper ICD-10 codes</a:t>
            </a:r>
          </a:p>
          <a:p>
            <a:pPr lvl="1"/>
            <a:r>
              <a:rPr lang="en-US" dirty="0" smtClean="0"/>
              <a:t>An IPPE should only be coded with the ICD-10 appropriate for preventive care</a:t>
            </a:r>
          </a:p>
          <a:p>
            <a:pPr lvl="1"/>
            <a:r>
              <a:rPr lang="en-US" dirty="0" smtClean="0"/>
              <a:t>An AWV should only be coded with the ICD-10 appropriate for wellness care</a:t>
            </a:r>
          </a:p>
          <a:p>
            <a:pPr lvl="1"/>
            <a:r>
              <a:rPr lang="en-US" dirty="0" smtClean="0"/>
              <a:t>This leaves injury and diagnosis codes open for other visits</a:t>
            </a:r>
          </a:p>
          <a:p>
            <a:pPr lvl="1"/>
            <a:endParaRPr lang="en-US" dirty="0"/>
          </a:p>
          <a:p>
            <a:pPr marL="0" indent="0">
              <a:buNone/>
            </a:pPr>
            <a:r>
              <a:rPr lang="en-US" b="1" i="1" u="sng" dirty="0" smtClean="0"/>
              <a:t>THIS IS NOT A CODING WEBINAR – CHECK CODING WITH YOUR LOCAL MEDICARE CARRIER, MEDICAID, and PAYERS</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2" name="Slide Number Placeholder 1"/>
          <p:cNvSpPr>
            <a:spLocks noGrp="1"/>
          </p:cNvSpPr>
          <p:nvPr>
            <p:ph type="sldNum" sz="quarter" idx="12"/>
          </p:nvPr>
        </p:nvSpPr>
        <p:spPr/>
        <p:txBody>
          <a:bodyPr/>
          <a:lstStyle/>
          <a:p>
            <a:fld id="{394ACB39-709C-4B5A-B10C-73E618AEAA23}" type="slidenum">
              <a:rPr lang="en-US" smtClean="0"/>
              <a:pPr/>
              <a:t>14</a:t>
            </a:fld>
            <a:endParaRPr lang="en-US"/>
          </a:p>
        </p:txBody>
      </p:sp>
    </p:spTree>
    <p:extLst>
      <p:ext uri="{BB962C8B-B14F-4D97-AF65-F5344CB8AC3E}">
        <p14:creationId xmlns:p14="http://schemas.microsoft.com/office/powerpoint/2010/main" xmlns="" val="149024789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PPS System for Health Centers - continued</a:t>
            </a:r>
            <a:endParaRPr lang="en-US" dirty="0"/>
          </a:p>
        </p:txBody>
      </p:sp>
      <p:sp>
        <p:nvSpPr>
          <p:cNvPr id="12" name="Content Placeholder 11"/>
          <p:cNvSpPr>
            <a:spLocks noGrp="1"/>
          </p:cNvSpPr>
          <p:nvPr>
            <p:ph idx="1"/>
          </p:nvPr>
        </p:nvSpPr>
        <p:spPr/>
        <p:txBody>
          <a:bodyPr>
            <a:normAutofit/>
          </a:bodyPr>
          <a:lstStyle/>
          <a:p>
            <a:r>
              <a:rPr lang="en-US" sz="2400" dirty="0" smtClean="0"/>
              <a:t>G codes:</a:t>
            </a:r>
          </a:p>
          <a:p>
            <a:pPr lvl="1"/>
            <a:r>
              <a:rPr lang="en-US" dirty="0" smtClean="0"/>
              <a:t>G0466 </a:t>
            </a:r>
            <a:r>
              <a:rPr lang="en-US" dirty="0"/>
              <a:t>- FQHC visit, new patient </a:t>
            </a:r>
            <a:endParaRPr lang="en-US" dirty="0" smtClean="0"/>
          </a:p>
          <a:p>
            <a:pPr lvl="1"/>
            <a:r>
              <a:rPr lang="en-US" dirty="0" smtClean="0"/>
              <a:t>G0467 </a:t>
            </a:r>
            <a:r>
              <a:rPr lang="en-US" dirty="0"/>
              <a:t>- FQHC visit, established patient </a:t>
            </a:r>
            <a:endParaRPr lang="en-US" dirty="0" smtClean="0"/>
          </a:p>
          <a:p>
            <a:pPr lvl="1"/>
            <a:r>
              <a:rPr lang="en-US" dirty="0" smtClean="0"/>
              <a:t>G0468 </a:t>
            </a:r>
            <a:r>
              <a:rPr lang="en-US" dirty="0"/>
              <a:t>- FQHC visit, IPPE or AWV </a:t>
            </a:r>
            <a:endParaRPr lang="en-US" dirty="0" smtClean="0"/>
          </a:p>
          <a:p>
            <a:pPr lvl="1"/>
            <a:r>
              <a:rPr lang="en-US" dirty="0" smtClean="0"/>
              <a:t>G0469 </a:t>
            </a:r>
            <a:r>
              <a:rPr lang="en-US" dirty="0"/>
              <a:t>- FQHC visit, mental health, new patient </a:t>
            </a:r>
            <a:endParaRPr lang="en-US" dirty="0" smtClean="0"/>
          </a:p>
          <a:p>
            <a:pPr lvl="1"/>
            <a:r>
              <a:rPr lang="en-US" dirty="0" smtClean="0"/>
              <a:t>G0470 </a:t>
            </a:r>
            <a:r>
              <a:rPr lang="en-US" dirty="0"/>
              <a:t>- FQHC visit, mental health, established </a:t>
            </a:r>
            <a:r>
              <a:rPr lang="en-US" dirty="0" smtClean="0"/>
              <a:t>patient</a:t>
            </a:r>
          </a:p>
          <a:p>
            <a:pPr lvl="1"/>
            <a:r>
              <a:rPr lang="en-US" dirty="0" smtClean="0"/>
              <a:t>G0008 – Influenza Vaccine</a:t>
            </a:r>
          </a:p>
          <a:p>
            <a:pPr lvl="1"/>
            <a:r>
              <a:rPr lang="en-US" dirty="0" smtClean="0"/>
              <a:t>G0009 – Pneumococcal Vaccine</a:t>
            </a:r>
          </a:p>
          <a:p>
            <a:pPr lvl="1"/>
            <a:r>
              <a:rPr lang="en-US" dirty="0" smtClean="0"/>
              <a:t>G0010 – Hepatitis B Vaccine</a:t>
            </a:r>
            <a:endParaRPr lang="en-US" dirty="0"/>
          </a:p>
          <a:p>
            <a:pPr marL="457200" lvl="1" indent="0">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2" name="Slide Number Placeholder 1"/>
          <p:cNvSpPr>
            <a:spLocks noGrp="1"/>
          </p:cNvSpPr>
          <p:nvPr>
            <p:ph type="sldNum" sz="quarter" idx="12"/>
          </p:nvPr>
        </p:nvSpPr>
        <p:spPr/>
        <p:txBody>
          <a:bodyPr/>
          <a:lstStyle/>
          <a:p>
            <a:fld id="{394ACB39-709C-4B5A-B10C-73E618AEAA23}" type="slidenum">
              <a:rPr lang="en-US" smtClean="0"/>
              <a:pPr/>
              <a:t>15</a:t>
            </a:fld>
            <a:endParaRPr lang="en-US"/>
          </a:p>
        </p:txBody>
      </p:sp>
    </p:spTree>
    <p:extLst>
      <p:ext uri="{BB962C8B-B14F-4D97-AF65-F5344CB8AC3E}">
        <p14:creationId xmlns:p14="http://schemas.microsoft.com/office/powerpoint/2010/main" xmlns="" val="336573184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PPS System for Health Centers - continued</a:t>
            </a:r>
            <a:endParaRPr lang="en-US" dirty="0"/>
          </a:p>
        </p:txBody>
      </p:sp>
      <p:sp>
        <p:nvSpPr>
          <p:cNvPr id="12" name="Content Placeholder 11"/>
          <p:cNvSpPr>
            <a:spLocks noGrp="1"/>
          </p:cNvSpPr>
          <p:nvPr>
            <p:ph idx="1"/>
          </p:nvPr>
        </p:nvSpPr>
        <p:spPr>
          <a:xfrm>
            <a:off x="381000" y="1828800"/>
            <a:ext cx="6857999" cy="4572000"/>
          </a:xfrm>
        </p:spPr>
        <p:txBody>
          <a:bodyPr>
            <a:normAutofit lnSpcReduction="10000"/>
          </a:bodyPr>
          <a:lstStyle/>
          <a:p>
            <a:r>
              <a:rPr lang="en-US" dirty="0" smtClean="0"/>
              <a:t>Multiple Visits on Same Day Allow Separate Payment (IF ICD-10 and CODE indicate such)</a:t>
            </a:r>
          </a:p>
          <a:p>
            <a:r>
              <a:rPr lang="en-US" dirty="0" smtClean="0"/>
              <a:t>Separate payment allowed for:</a:t>
            </a:r>
          </a:p>
          <a:p>
            <a:pPr lvl="1"/>
            <a:r>
              <a:rPr lang="en-US" dirty="0" smtClean="0"/>
              <a:t>Subsequent Illness or Injury </a:t>
            </a:r>
          </a:p>
          <a:p>
            <a:pPr lvl="1"/>
            <a:r>
              <a:rPr lang="en-US" dirty="0" smtClean="0"/>
              <a:t>Mental Health Visit (careful with coding if same day as an illness exam)</a:t>
            </a:r>
          </a:p>
          <a:p>
            <a:pPr lvl="1"/>
            <a:r>
              <a:rPr lang="en-US" dirty="0" smtClean="0"/>
              <a:t>Diabetes Counseling and Medical Nutrition Services (DSMT)*  (very tricky billing for this- must be certified)</a:t>
            </a:r>
            <a:endParaRPr lang="en-US" dirty="0"/>
          </a:p>
          <a:p>
            <a:r>
              <a:rPr lang="en-US" dirty="0" smtClean="0"/>
              <a:t>Separate payment not allowed for:</a:t>
            </a:r>
          </a:p>
          <a:p>
            <a:pPr lvl="1"/>
            <a:r>
              <a:rPr lang="en-US" dirty="0" smtClean="0"/>
              <a:t>Transitional Care Management (TCM)</a:t>
            </a:r>
          </a:p>
          <a:p>
            <a:pPr lvl="1"/>
            <a:r>
              <a:rPr lang="en-US" dirty="0" smtClean="0"/>
              <a:t>Chronic Care Management (CCM)</a:t>
            </a:r>
          </a:p>
          <a:p>
            <a:pPr lvl="1"/>
            <a:r>
              <a:rPr lang="en-US" dirty="0" smtClean="0"/>
              <a:t>Many Screenings including Glaucoma, Prostate, Breast</a:t>
            </a:r>
          </a:p>
          <a:p>
            <a:pPr marL="857250" lvl="2" indent="0">
              <a:buNone/>
            </a:pPr>
            <a:r>
              <a:rPr lang="en-US" i="1" dirty="0" smtClean="0"/>
              <a:t>NOTE: These services are paid in the PPS rate but it is important to process them through the system for proper documentation.</a:t>
            </a:r>
          </a:p>
          <a:p>
            <a:pPr marL="457200" lvl="1"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2" name="Slide Number Placeholder 1"/>
          <p:cNvSpPr>
            <a:spLocks noGrp="1"/>
          </p:cNvSpPr>
          <p:nvPr>
            <p:ph type="sldNum" sz="quarter" idx="12"/>
          </p:nvPr>
        </p:nvSpPr>
        <p:spPr/>
        <p:txBody>
          <a:bodyPr/>
          <a:lstStyle/>
          <a:p>
            <a:fld id="{394ACB39-709C-4B5A-B10C-73E618AEAA23}" type="slidenum">
              <a:rPr lang="en-US" smtClean="0"/>
              <a:pPr/>
              <a:t>16</a:t>
            </a:fld>
            <a:endParaRPr lang="en-US"/>
          </a:p>
        </p:txBody>
      </p:sp>
    </p:spTree>
    <p:extLst>
      <p:ext uri="{BB962C8B-B14F-4D97-AF65-F5344CB8AC3E}">
        <p14:creationId xmlns:p14="http://schemas.microsoft.com/office/powerpoint/2010/main" xmlns="" val="71688037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smtClean="0"/>
              <a:t>Assessing ICD-10</a:t>
            </a:r>
            <a:br>
              <a:rPr lang="en-US" dirty="0" smtClean="0"/>
            </a:br>
            <a:r>
              <a:rPr lang="en-US" dirty="0" smtClean="0"/>
              <a:t>at Your Health Center</a:t>
            </a:r>
            <a:endParaRPr lang="en-US" dirty="0"/>
          </a:p>
        </p:txBody>
      </p:sp>
      <p:sp>
        <p:nvSpPr>
          <p:cNvPr id="2" name="Content Placeholder 1"/>
          <p:cNvSpPr>
            <a:spLocks noGrp="1"/>
          </p:cNvSpPr>
          <p:nvPr>
            <p:ph idx="1"/>
          </p:nvPr>
        </p:nvSpPr>
        <p:spPr/>
        <p:txBody>
          <a:bodyPr/>
          <a:lstStyle/>
          <a:p>
            <a:r>
              <a:rPr lang="en-US" dirty="0" smtClean="0"/>
              <a:t>Assess your ICD-10 Implementation and its impact on the Revenue Cycle (and required reporting) by establishing Key Performance Indicators (KPI)</a:t>
            </a:r>
          </a:p>
          <a:p>
            <a:r>
              <a:rPr lang="en-US" dirty="0" smtClean="0"/>
              <a:t>Address Opportunities for Improvement</a:t>
            </a:r>
          </a:p>
          <a:p>
            <a:pPr lvl="1"/>
            <a:r>
              <a:rPr lang="en-US" dirty="0" smtClean="0"/>
              <a:t>Troubleshoot issues identified during your assessment</a:t>
            </a:r>
          </a:p>
          <a:p>
            <a:pPr lvl="1"/>
            <a:r>
              <a:rPr lang="en-US" dirty="0" smtClean="0"/>
              <a:t>Develop and deploy tactics like system enhancements and staff training to continuously maximize reimbursement</a:t>
            </a:r>
          </a:p>
          <a:p>
            <a:r>
              <a:rPr lang="en-US" dirty="0" smtClean="0"/>
              <a:t>Maintain Your Progress and Keep Up to Date on ICD-10</a:t>
            </a:r>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4" name="Slide Number Placeholder 3"/>
          <p:cNvSpPr>
            <a:spLocks noGrp="1"/>
          </p:cNvSpPr>
          <p:nvPr>
            <p:ph type="sldNum" sz="quarter" idx="12"/>
          </p:nvPr>
        </p:nvSpPr>
        <p:spPr/>
        <p:txBody>
          <a:bodyPr/>
          <a:lstStyle/>
          <a:p>
            <a:fld id="{394ACB39-709C-4B5A-B10C-73E618AEAA23}" type="slidenum">
              <a:rPr lang="en-US" smtClean="0"/>
              <a:pPr/>
              <a:t>17</a:t>
            </a:fld>
            <a:endParaRPr lang="en-US"/>
          </a:p>
        </p:txBody>
      </p:sp>
    </p:spTree>
    <p:extLst>
      <p:ext uri="{BB962C8B-B14F-4D97-AF65-F5344CB8AC3E}">
        <p14:creationId xmlns:p14="http://schemas.microsoft.com/office/powerpoint/2010/main" xmlns="" val="644633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smtClean="0"/>
              <a:t>Assessing Your Progress </a:t>
            </a:r>
            <a:br>
              <a:rPr lang="en-US" dirty="0" smtClean="0"/>
            </a:br>
            <a:r>
              <a:rPr lang="en-US" dirty="0" smtClean="0"/>
              <a:t>Establish KPIs</a:t>
            </a:r>
            <a:endParaRPr lang="en-US" dirty="0"/>
          </a:p>
        </p:txBody>
      </p:sp>
      <p:sp>
        <p:nvSpPr>
          <p:cNvPr id="2" name="Content Placeholder 1"/>
          <p:cNvSpPr>
            <a:spLocks noGrp="1"/>
          </p:cNvSpPr>
          <p:nvPr>
            <p:ph sz="half" idx="2"/>
          </p:nvPr>
        </p:nvSpPr>
        <p:spPr/>
        <p:txBody>
          <a:bodyPr>
            <a:normAutofit fontScale="92500" lnSpcReduction="20000"/>
          </a:bodyPr>
          <a:lstStyle/>
          <a:p>
            <a:r>
              <a:rPr lang="en-US" dirty="0" smtClean="0"/>
              <a:t>Establish </a:t>
            </a:r>
            <a:r>
              <a:rPr lang="en-US" dirty="0" smtClean="0"/>
              <a:t>KPIs </a:t>
            </a:r>
            <a:r>
              <a:rPr lang="en-US" dirty="0" smtClean="0"/>
              <a:t>Important to Track</a:t>
            </a:r>
          </a:p>
          <a:p>
            <a:r>
              <a:rPr lang="en-US" dirty="0" smtClean="0"/>
              <a:t>Days to Final Bill</a:t>
            </a:r>
          </a:p>
          <a:p>
            <a:r>
              <a:rPr lang="en-US" dirty="0" smtClean="0"/>
              <a:t>Days to Payment</a:t>
            </a:r>
          </a:p>
          <a:p>
            <a:r>
              <a:rPr lang="en-US" dirty="0" smtClean="0"/>
              <a:t>Claims Accepted/Rejected rates</a:t>
            </a:r>
          </a:p>
          <a:p>
            <a:r>
              <a:rPr lang="en-US" dirty="0" smtClean="0"/>
              <a:t>Claims Denial Rate</a:t>
            </a:r>
          </a:p>
          <a:p>
            <a:r>
              <a:rPr lang="en-US" dirty="0" smtClean="0"/>
              <a:t>Reimbursement Rate</a:t>
            </a:r>
          </a:p>
          <a:p>
            <a:r>
              <a:rPr lang="en-US" dirty="0" smtClean="0"/>
              <a:t>Coder Productivity</a:t>
            </a:r>
          </a:p>
          <a:p>
            <a:r>
              <a:rPr lang="en-US" dirty="0" smtClean="0"/>
              <a:t>Volume of Coder Questions</a:t>
            </a:r>
          </a:p>
          <a:p>
            <a:endParaRPr lang="en-US" dirty="0" smtClean="0"/>
          </a:p>
          <a:p>
            <a:endParaRPr lang="en-US" dirty="0" smtClean="0"/>
          </a:p>
          <a:p>
            <a:pPr lvl="1"/>
            <a:endParaRPr lang="en-US" dirty="0" smtClean="0"/>
          </a:p>
        </p:txBody>
      </p:sp>
      <p:sp>
        <p:nvSpPr>
          <p:cNvPr id="6" name="Content Placeholder 5"/>
          <p:cNvSpPr>
            <a:spLocks noGrp="1"/>
          </p:cNvSpPr>
          <p:nvPr>
            <p:ph sz="quarter" idx="4"/>
          </p:nvPr>
        </p:nvSpPr>
        <p:spPr/>
        <p:txBody>
          <a:bodyPr>
            <a:normAutofit fontScale="92500" lnSpcReduction="20000"/>
          </a:bodyPr>
          <a:lstStyle/>
          <a:p>
            <a:r>
              <a:rPr lang="en-US" dirty="0"/>
              <a:t>Requests for Additional Information</a:t>
            </a:r>
          </a:p>
          <a:p>
            <a:r>
              <a:rPr lang="en-US" dirty="0"/>
              <a:t>Daily Charges/Claims</a:t>
            </a:r>
          </a:p>
          <a:p>
            <a:r>
              <a:rPr lang="en-US" dirty="0"/>
              <a:t>Clearinghouse Edits</a:t>
            </a:r>
          </a:p>
          <a:p>
            <a:r>
              <a:rPr lang="en-US" dirty="0"/>
              <a:t>Incomplete or Missing Charges</a:t>
            </a:r>
          </a:p>
          <a:p>
            <a:r>
              <a:rPr lang="en-US" dirty="0"/>
              <a:t>Incomplete or Missing Diagnosis Codes</a:t>
            </a:r>
          </a:p>
          <a:p>
            <a:r>
              <a:rPr lang="en-US" dirty="0"/>
              <a:t>Use of </a:t>
            </a:r>
            <a:r>
              <a:rPr lang="en-US" dirty="0" smtClean="0"/>
              <a:t>Unspecified </a:t>
            </a:r>
            <a:r>
              <a:rPr lang="en-US" dirty="0"/>
              <a:t>Codes</a:t>
            </a:r>
          </a:p>
          <a:p>
            <a:r>
              <a:rPr lang="en-US" dirty="0"/>
              <a:t>Medical Necessity Pass Rate</a:t>
            </a:r>
          </a:p>
          <a:p>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4" name="Slide Number Placeholder 3"/>
          <p:cNvSpPr>
            <a:spLocks noGrp="1"/>
          </p:cNvSpPr>
          <p:nvPr>
            <p:ph type="sldNum" sz="quarter" idx="12"/>
          </p:nvPr>
        </p:nvSpPr>
        <p:spPr/>
        <p:txBody>
          <a:bodyPr/>
          <a:lstStyle/>
          <a:p>
            <a:fld id="{394ACB39-709C-4B5A-B10C-73E618AEAA23}" type="slidenum">
              <a:rPr lang="en-US" smtClean="0"/>
              <a:pPr/>
              <a:t>18</a:t>
            </a:fld>
            <a:endParaRPr lang="en-US"/>
          </a:p>
        </p:txBody>
      </p:sp>
    </p:spTree>
    <p:extLst>
      <p:ext uri="{BB962C8B-B14F-4D97-AF65-F5344CB8AC3E}">
        <p14:creationId xmlns:p14="http://schemas.microsoft.com/office/powerpoint/2010/main" xmlns="" val="17768889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smtClean="0"/>
              <a:t>Assessing Your Progress</a:t>
            </a:r>
            <a:br>
              <a:rPr lang="en-US" dirty="0" smtClean="0"/>
            </a:br>
            <a:r>
              <a:rPr lang="en-US" dirty="0" smtClean="0"/>
              <a:t>Establish Baseline for KPIs</a:t>
            </a:r>
            <a:endParaRPr lang="en-US" dirty="0"/>
          </a:p>
        </p:txBody>
      </p:sp>
      <p:sp>
        <p:nvSpPr>
          <p:cNvPr id="2" name="Content Placeholder 1"/>
          <p:cNvSpPr>
            <a:spLocks noGrp="1"/>
          </p:cNvSpPr>
          <p:nvPr>
            <p:ph idx="1"/>
          </p:nvPr>
        </p:nvSpPr>
        <p:spPr/>
        <p:txBody>
          <a:bodyPr/>
          <a:lstStyle/>
          <a:p>
            <a:r>
              <a:rPr lang="en-US" dirty="0" smtClean="0"/>
              <a:t>Find pre-ICD-10 baseline data on chosen </a:t>
            </a:r>
            <a:r>
              <a:rPr lang="en-US" dirty="0" smtClean="0"/>
              <a:t>KPIs </a:t>
            </a:r>
            <a:r>
              <a:rPr lang="en-US" dirty="0" smtClean="0"/>
              <a:t>from your information at hand</a:t>
            </a:r>
          </a:p>
          <a:p>
            <a:pPr lvl="1"/>
            <a:r>
              <a:rPr lang="en-US" dirty="0" smtClean="0"/>
              <a:t>You may have in old reports from your health center</a:t>
            </a:r>
          </a:p>
          <a:p>
            <a:pPr lvl="1"/>
            <a:r>
              <a:rPr lang="en-US" dirty="0" smtClean="0"/>
              <a:t>You may be able to mine data from your current practice management system (PMS)</a:t>
            </a:r>
          </a:p>
          <a:p>
            <a:r>
              <a:rPr lang="en-US" dirty="0" smtClean="0"/>
              <a:t>Outside sources may have pre-ICD-10 baseline data on your practice</a:t>
            </a:r>
          </a:p>
          <a:p>
            <a:pPr lvl="1"/>
            <a:r>
              <a:rPr lang="en-US" dirty="0" smtClean="0"/>
              <a:t>Claims clearinghouses</a:t>
            </a:r>
          </a:p>
          <a:p>
            <a:pPr lvl="1"/>
            <a:r>
              <a:rPr lang="en-US" dirty="0" smtClean="0"/>
              <a:t>Third-party billers</a:t>
            </a:r>
          </a:p>
          <a:p>
            <a:pPr lvl="1"/>
            <a:r>
              <a:rPr lang="en-US" dirty="0" smtClean="0"/>
              <a:t>System vendors</a:t>
            </a:r>
          </a:p>
          <a:p>
            <a:pPr marL="0" indent="0">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19</a:t>
            </a:fld>
            <a:endParaRPr lang="en-US"/>
          </a:p>
        </p:txBody>
      </p:sp>
    </p:spTree>
    <p:extLst>
      <p:ext uri="{BB962C8B-B14F-4D97-AF65-F5344CB8AC3E}">
        <p14:creationId xmlns:p14="http://schemas.microsoft.com/office/powerpoint/2010/main" xmlns="" val="2150664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Definitions and Acronyms Used</a:t>
            </a:r>
            <a:endParaRPr lang="en-US" dirty="0"/>
          </a:p>
        </p:txBody>
      </p:sp>
      <p:sp>
        <p:nvSpPr>
          <p:cNvPr id="2" name="Content Placeholder 1"/>
          <p:cNvSpPr>
            <a:spLocks noGrp="1"/>
          </p:cNvSpPr>
          <p:nvPr>
            <p:ph idx="1"/>
          </p:nvPr>
        </p:nvSpPr>
        <p:spPr/>
        <p:txBody>
          <a:bodyPr>
            <a:normAutofit lnSpcReduction="10000"/>
          </a:bodyPr>
          <a:lstStyle/>
          <a:p>
            <a:r>
              <a:rPr lang="en-US" dirty="0" smtClean="0"/>
              <a:t>Community Health Centers (Includes all 330 grantees)</a:t>
            </a:r>
          </a:p>
          <a:p>
            <a:r>
              <a:rPr lang="en-US" dirty="0" smtClean="0"/>
              <a:t>Look-A-Likes (LAL)</a:t>
            </a:r>
          </a:p>
          <a:p>
            <a:r>
              <a:rPr lang="en-US" dirty="0" smtClean="0"/>
              <a:t>In-Scope Services (Table 5)</a:t>
            </a:r>
          </a:p>
          <a:p>
            <a:endParaRPr lang="en-US" dirty="0"/>
          </a:p>
          <a:p>
            <a:r>
              <a:rPr lang="en-US" dirty="0" smtClean="0"/>
              <a:t>Revenue Cycle</a:t>
            </a:r>
          </a:p>
          <a:p>
            <a:r>
              <a:rPr lang="en-US" dirty="0" smtClean="0"/>
              <a:t>Uniform Data System Report (UDS)</a:t>
            </a:r>
          </a:p>
          <a:p>
            <a:r>
              <a:rPr lang="en-US" dirty="0" smtClean="0"/>
              <a:t>Prospective Payment System (PPS)</a:t>
            </a:r>
          </a:p>
          <a:p>
            <a:r>
              <a:rPr lang="en-US" dirty="0" smtClean="0"/>
              <a:t>Wrap-Around Payment (WRAP)</a:t>
            </a:r>
          </a:p>
          <a:p>
            <a:endParaRPr lang="en-US" dirty="0"/>
          </a:p>
          <a:p>
            <a:r>
              <a:rPr lang="en-US" dirty="0" smtClean="0"/>
              <a:t>HCPCS/CPT/ICD-10</a:t>
            </a:r>
          </a:p>
          <a:p>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061363"/>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a:t>
            </a:fld>
            <a:endParaRPr lang="en-US"/>
          </a:p>
        </p:txBody>
      </p:sp>
    </p:spTree>
    <p:extLst>
      <p:ext uri="{BB962C8B-B14F-4D97-AF65-F5344CB8AC3E}">
        <p14:creationId xmlns:p14="http://schemas.microsoft.com/office/powerpoint/2010/main" xmlns="" val="25609399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smtClean="0"/>
              <a:t>Assessing Your Progress</a:t>
            </a:r>
            <a:br>
              <a:rPr lang="en-US" dirty="0" smtClean="0"/>
            </a:br>
            <a:r>
              <a:rPr lang="en-US" dirty="0" smtClean="0"/>
              <a:t>Collect, Organize, Report</a:t>
            </a:r>
            <a:endParaRPr lang="en-US" dirty="0"/>
          </a:p>
        </p:txBody>
      </p:sp>
      <p:sp>
        <p:nvSpPr>
          <p:cNvPr id="2" name="Content Placeholder 1"/>
          <p:cNvSpPr>
            <a:spLocks noGrp="1"/>
          </p:cNvSpPr>
          <p:nvPr>
            <p:ph idx="1"/>
          </p:nvPr>
        </p:nvSpPr>
        <p:spPr/>
        <p:txBody>
          <a:bodyPr>
            <a:normAutofit fontScale="92500"/>
          </a:bodyPr>
          <a:lstStyle/>
          <a:p>
            <a:r>
              <a:rPr lang="en-US" dirty="0" smtClean="0"/>
              <a:t>Create a process for gathering ICD-10 feedback data</a:t>
            </a:r>
          </a:p>
          <a:p>
            <a:pPr lvl="1"/>
            <a:r>
              <a:rPr lang="en-US" dirty="0" smtClean="0"/>
              <a:t>Consider creating a 360 analysis on a number of patients per month</a:t>
            </a:r>
          </a:p>
          <a:p>
            <a:pPr lvl="1"/>
            <a:r>
              <a:rPr lang="en-US" dirty="0" smtClean="0"/>
              <a:t>Review reports </a:t>
            </a:r>
            <a:r>
              <a:rPr lang="en-US" dirty="0"/>
              <a:t>with your current PMS system that may yield data</a:t>
            </a:r>
          </a:p>
          <a:p>
            <a:pPr lvl="1"/>
            <a:r>
              <a:rPr lang="en-US" dirty="0"/>
              <a:t>Check with billing </a:t>
            </a:r>
            <a:r>
              <a:rPr lang="en-US" dirty="0" smtClean="0"/>
              <a:t>agency used for data </a:t>
            </a:r>
          </a:p>
          <a:p>
            <a:r>
              <a:rPr lang="en-US" dirty="0" smtClean="0"/>
              <a:t>Organize data and have ready the pre-ICD-10 performance, periodic performance, and metric established by QI/QA</a:t>
            </a:r>
          </a:p>
          <a:p>
            <a:r>
              <a:rPr lang="en-US" dirty="0" smtClean="0"/>
              <a:t>Report the information in an operational dashboard </a:t>
            </a:r>
          </a:p>
          <a:p>
            <a:pPr lvl="1"/>
            <a:r>
              <a:rPr lang="en-US" dirty="0" smtClean="0"/>
              <a:t>Track the data and compare to baselines</a:t>
            </a:r>
          </a:p>
          <a:p>
            <a:pPr lvl="1"/>
            <a:r>
              <a:rPr lang="en-US" dirty="0" smtClean="0"/>
              <a:t>Continuously report on the periodic basis established by your QI/QA committee</a:t>
            </a:r>
          </a:p>
          <a:p>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20</a:t>
            </a:fld>
            <a:endParaRPr lang="en-US"/>
          </a:p>
        </p:txBody>
      </p:sp>
    </p:spTree>
    <p:extLst>
      <p:ext uri="{BB962C8B-B14F-4D97-AF65-F5344CB8AC3E}">
        <p14:creationId xmlns:p14="http://schemas.microsoft.com/office/powerpoint/2010/main" xmlns="" val="5544421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dirty="0" smtClean="0"/>
              <a:t>Addressing </a:t>
            </a:r>
            <a:r>
              <a:rPr lang="en-US" sz="4400" dirty="0"/>
              <a:t>Your Findings </a:t>
            </a:r>
            <a:r>
              <a:rPr lang="en-US" dirty="0" smtClean="0"/>
              <a:t/>
            </a:r>
            <a:br>
              <a:rPr lang="en-US" dirty="0" smtClean="0"/>
            </a:br>
            <a:r>
              <a:rPr lang="en-US" dirty="0" smtClean="0"/>
              <a:t>--Check </a:t>
            </a:r>
            <a:r>
              <a:rPr lang="en-US" dirty="0"/>
              <a:t>Clinical Documentation and Code Selection</a:t>
            </a:r>
            <a:br>
              <a:rPr lang="en-US" dirty="0"/>
            </a:br>
            <a:endParaRPr lang="en-US" dirty="0"/>
          </a:p>
        </p:txBody>
      </p:sp>
      <p:sp>
        <p:nvSpPr>
          <p:cNvPr id="2" name="Content Placeholder 1"/>
          <p:cNvSpPr>
            <a:spLocks noGrp="1"/>
          </p:cNvSpPr>
          <p:nvPr>
            <p:ph idx="1"/>
          </p:nvPr>
        </p:nvSpPr>
        <p:spPr>
          <a:xfrm>
            <a:off x="609599" y="2416837"/>
            <a:ext cx="6347714" cy="3221963"/>
          </a:xfrm>
        </p:spPr>
        <p:txBody>
          <a:bodyPr>
            <a:normAutofit/>
          </a:bodyPr>
          <a:lstStyle/>
          <a:p>
            <a:r>
              <a:rPr lang="en-US" dirty="0" smtClean="0"/>
              <a:t>Review documentation prior to October 2015 and the current record to identify any trends or correlations between errors and actual data entered into records</a:t>
            </a:r>
          </a:p>
          <a:p>
            <a:pPr lvl="1"/>
            <a:r>
              <a:rPr lang="en-US" dirty="0" smtClean="0"/>
              <a:t>Are there differences in documentation structure or required content?</a:t>
            </a:r>
          </a:p>
          <a:p>
            <a:pPr lvl="1"/>
            <a:r>
              <a:rPr lang="en-US" dirty="0" smtClean="0"/>
              <a:t>Are vendor templates, provider preferences, or payer requirements creating any documentation anomalies?</a:t>
            </a:r>
          </a:p>
          <a:p>
            <a:pPr lvl="1"/>
            <a:r>
              <a:rPr lang="en-US" dirty="0" smtClean="0"/>
              <a:t>Does the record support the selection of the procedure and diagnosis coding? </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21</a:t>
            </a:fld>
            <a:endParaRPr lang="en-US"/>
          </a:p>
        </p:txBody>
      </p:sp>
    </p:spTree>
    <p:extLst>
      <p:ext uri="{BB962C8B-B14F-4D97-AF65-F5344CB8AC3E}">
        <p14:creationId xmlns:p14="http://schemas.microsoft.com/office/powerpoint/2010/main" xmlns="" val="30203308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dirty="0" smtClean="0"/>
              <a:t>Addressing </a:t>
            </a:r>
            <a:r>
              <a:rPr lang="en-US" sz="4400" dirty="0"/>
              <a:t>Your Findings </a:t>
            </a:r>
            <a:r>
              <a:rPr lang="en-US" dirty="0" smtClean="0"/>
              <a:t/>
            </a:r>
            <a:br>
              <a:rPr lang="en-US" dirty="0" smtClean="0"/>
            </a:br>
            <a:r>
              <a:rPr lang="en-US" dirty="0" smtClean="0"/>
              <a:t>--Understand Your Processes for Code Selection</a:t>
            </a:r>
            <a:r>
              <a:rPr lang="en-US" dirty="0"/>
              <a:t/>
            </a:r>
            <a:br>
              <a:rPr lang="en-US" dirty="0"/>
            </a:br>
            <a:endParaRPr lang="en-US" dirty="0"/>
          </a:p>
        </p:txBody>
      </p:sp>
      <p:sp>
        <p:nvSpPr>
          <p:cNvPr id="2" name="Content Placeholder 1"/>
          <p:cNvSpPr>
            <a:spLocks noGrp="1"/>
          </p:cNvSpPr>
          <p:nvPr>
            <p:ph idx="1"/>
          </p:nvPr>
        </p:nvSpPr>
        <p:spPr>
          <a:xfrm>
            <a:off x="609599" y="2416837"/>
            <a:ext cx="6347714" cy="3221963"/>
          </a:xfrm>
        </p:spPr>
        <p:txBody>
          <a:bodyPr>
            <a:normAutofit/>
          </a:bodyPr>
          <a:lstStyle/>
          <a:p>
            <a:r>
              <a:rPr lang="en-US" dirty="0" smtClean="0"/>
              <a:t>Who selects diagnosis codes?    Who ensures the codes are appropriate/compliant?</a:t>
            </a:r>
          </a:p>
          <a:p>
            <a:pPr lvl="1"/>
            <a:r>
              <a:rPr lang="en-US" dirty="0" smtClean="0"/>
              <a:t>Clinicians</a:t>
            </a:r>
          </a:p>
          <a:p>
            <a:pPr lvl="1"/>
            <a:r>
              <a:rPr lang="en-US" dirty="0" smtClean="0"/>
              <a:t>Billers</a:t>
            </a:r>
          </a:p>
          <a:p>
            <a:pPr lvl="1"/>
            <a:r>
              <a:rPr lang="en-US" dirty="0" smtClean="0"/>
              <a:t>Certified Coders</a:t>
            </a:r>
          </a:p>
          <a:p>
            <a:pPr lvl="1"/>
            <a:r>
              <a:rPr lang="en-US" dirty="0" smtClean="0"/>
              <a:t>Vendors (billing agents)  </a:t>
            </a:r>
            <a:r>
              <a:rPr lang="en-US" i="1" dirty="0" smtClean="0"/>
              <a:t>(Be sure to account for ALL IT SYSTEMS at every point of the revenue cycle)</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22</a:t>
            </a:fld>
            <a:endParaRPr lang="en-US"/>
          </a:p>
        </p:txBody>
      </p:sp>
    </p:spTree>
    <p:extLst>
      <p:ext uri="{BB962C8B-B14F-4D97-AF65-F5344CB8AC3E}">
        <p14:creationId xmlns:p14="http://schemas.microsoft.com/office/powerpoint/2010/main" xmlns="" val="1948106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dirty="0" smtClean="0"/>
              <a:t>Addressing </a:t>
            </a:r>
            <a:r>
              <a:rPr lang="en-US" sz="4400" dirty="0"/>
              <a:t>Your Findings </a:t>
            </a:r>
            <a:r>
              <a:rPr lang="en-US" dirty="0" smtClean="0"/>
              <a:t/>
            </a:r>
            <a:br>
              <a:rPr lang="en-US" dirty="0" smtClean="0"/>
            </a:br>
            <a:r>
              <a:rPr lang="en-US" dirty="0" smtClean="0"/>
              <a:t>--Provide Educational Resources for Clinicians and Staff</a:t>
            </a:r>
            <a:r>
              <a:rPr lang="en-US" dirty="0"/>
              <a:t/>
            </a:r>
            <a:br>
              <a:rPr lang="en-US" dirty="0"/>
            </a:br>
            <a:endParaRPr lang="en-US" dirty="0"/>
          </a:p>
        </p:txBody>
      </p:sp>
      <p:sp>
        <p:nvSpPr>
          <p:cNvPr id="2" name="Content Placeholder 1"/>
          <p:cNvSpPr>
            <a:spLocks noGrp="1"/>
          </p:cNvSpPr>
          <p:nvPr>
            <p:ph idx="1"/>
          </p:nvPr>
        </p:nvSpPr>
        <p:spPr>
          <a:xfrm>
            <a:off x="609599" y="2416837"/>
            <a:ext cx="6347714" cy="3221963"/>
          </a:xfrm>
        </p:spPr>
        <p:txBody>
          <a:bodyPr>
            <a:normAutofit/>
          </a:bodyPr>
          <a:lstStyle/>
          <a:p>
            <a:pPr marL="0" indent="0">
              <a:buNone/>
            </a:pPr>
            <a:r>
              <a:rPr lang="en-US" dirty="0" smtClean="0"/>
              <a:t>Official CMS Educational Resources</a:t>
            </a:r>
          </a:p>
          <a:p>
            <a:pPr marL="400050" lvl="1" indent="0">
              <a:buNone/>
            </a:pPr>
            <a:r>
              <a:rPr lang="en-US" i="1" dirty="0" smtClean="0">
                <a:hlinkClick r:id="rId3"/>
              </a:rPr>
              <a:t>https</a:t>
            </a:r>
            <a:r>
              <a:rPr lang="en-US" i="1" dirty="0">
                <a:hlinkClick r:id="rId3"/>
              </a:rPr>
              <a:t>://</a:t>
            </a:r>
            <a:r>
              <a:rPr lang="en-US" i="1" dirty="0" smtClean="0">
                <a:hlinkClick r:id="rId3"/>
              </a:rPr>
              <a:t>www.cms.gov/Medicare/Coding/ICD10/ProviderResources.html</a:t>
            </a:r>
            <a:endParaRPr lang="en-US" i="1" dirty="0" smtClean="0"/>
          </a:p>
          <a:p>
            <a:pPr marL="0" indent="0">
              <a:buNone/>
            </a:pPr>
            <a:r>
              <a:rPr lang="en-US" i="1" dirty="0" smtClean="0"/>
              <a:t>Specialty Resources Guide</a:t>
            </a:r>
          </a:p>
          <a:p>
            <a:pPr marL="400050" lvl="1" indent="0">
              <a:buNone/>
            </a:pPr>
            <a:r>
              <a:rPr lang="en-US" i="1" dirty="0">
                <a:hlinkClick r:id="rId4"/>
              </a:rPr>
              <a:t>https://</a:t>
            </a:r>
            <a:r>
              <a:rPr lang="en-US" i="1" dirty="0" smtClean="0">
                <a:hlinkClick r:id="rId4"/>
              </a:rPr>
              <a:t>www.cms.gov/Medicare/Coding/ICD10/Downloads/ICD10SpecialtyResourcesGuide20151123.pdf</a:t>
            </a:r>
            <a:endParaRPr lang="en-US" i="1" dirty="0" smtClean="0"/>
          </a:p>
          <a:p>
            <a:pPr marL="0" indent="0">
              <a:buNone/>
            </a:pPr>
            <a:r>
              <a:rPr lang="en-US" dirty="0" smtClean="0"/>
              <a:t>Coding and Clinical Documentation</a:t>
            </a:r>
          </a:p>
          <a:p>
            <a:pPr marL="400050" lvl="1" indent="0">
              <a:buNone/>
            </a:pPr>
            <a:r>
              <a:rPr lang="en-US" i="1" dirty="0" smtClean="0">
                <a:hlinkClick r:id="rId5"/>
              </a:rPr>
              <a:t>https</a:t>
            </a:r>
            <a:r>
              <a:rPr lang="en-US" i="1" dirty="0">
                <a:hlinkClick r:id="rId5"/>
              </a:rPr>
              <a:t>://</a:t>
            </a:r>
            <a:r>
              <a:rPr lang="en-US" i="1" dirty="0" smtClean="0">
                <a:hlinkClick r:id="rId5"/>
              </a:rPr>
              <a:t>www.cms.gov/Medicare/Coding/ICD10/ICD-10-Coding-Resources.pdf</a:t>
            </a:r>
            <a:endParaRPr lang="en-US" i="1" dirty="0" smtClean="0"/>
          </a:p>
          <a:p>
            <a:pPr marL="400050" lvl="1" indent="0">
              <a:buNone/>
            </a:pPr>
            <a:endParaRPr lang="en-US" i="1" dirty="0" smtClean="0"/>
          </a:p>
        </p:txBody>
      </p:sp>
      <p:pic>
        <p:nvPicPr>
          <p:cNvPr id="4" name="Picture 3"/>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23</a:t>
            </a:fld>
            <a:endParaRPr lang="en-US"/>
          </a:p>
        </p:txBody>
      </p:sp>
    </p:spTree>
    <p:extLst>
      <p:ext uri="{BB962C8B-B14F-4D97-AF65-F5344CB8AC3E}">
        <p14:creationId xmlns:p14="http://schemas.microsoft.com/office/powerpoint/2010/main" xmlns="" val="13133266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dirty="0" smtClean="0"/>
              <a:t>Addressing </a:t>
            </a:r>
            <a:r>
              <a:rPr lang="en-US" sz="4400" dirty="0"/>
              <a:t>Your Findings </a:t>
            </a:r>
            <a:r>
              <a:rPr lang="en-US" dirty="0" smtClean="0"/>
              <a:t/>
            </a:r>
            <a:br>
              <a:rPr lang="en-US" dirty="0" smtClean="0"/>
            </a:br>
            <a:r>
              <a:rPr lang="en-US" dirty="0" smtClean="0"/>
              <a:t>--Check for Systems Issues</a:t>
            </a:r>
            <a:r>
              <a:rPr lang="en-US" dirty="0"/>
              <a:t/>
            </a:r>
            <a:br>
              <a:rPr lang="en-US" dirty="0"/>
            </a:br>
            <a:endParaRPr lang="en-US" dirty="0"/>
          </a:p>
        </p:txBody>
      </p:sp>
      <p:sp>
        <p:nvSpPr>
          <p:cNvPr id="2" name="Content Placeholder 1"/>
          <p:cNvSpPr>
            <a:spLocks noGrp="1"/>
          </p:cNvSpPr>
          <p:nvPr>
            <p:ph idx="1"/>
          </p:nvPr>
        </p:nvSpPr>
        <p:spPr>
          <a:xfrm>
            <a:off x="609599" y="2416837"/>
            <a:ext cx="6347714" cy="3221963"/>
          </a:xfrm>
        </p:spPr>
        <p:txBody>
          <a:bodyPr>
            <a:normAutofit/>
          </a:bodyPr>
          <a:lstStyle/>
          <a:p>
            <a:pPr marL="685800" lvl="1"/>
            <a:r>
              <a:rPr lang="en-US" sz="1800" dirty="0" smtClean="0"/>
              <a:t>Verify that all systems have implemented ICD-10</a:t>
            </a:r>
          </a:p>
          <a:p>
            <a:pPr marL="685800" lvl="1"/>
            <a:r>
              <a:rPr lang="en-US" sz="1800" dirty="0" smtClean="0"/>
              <a:t>Review how the UDS reporting is performed specifically inside of your system(s)</a:t>
            </a:r>
          </a:p>
          <a:p>
            <a:pPr marL="685800" lvl="1"/>
            <a:r>
              <a:rPr lang="en-US" sz="1800" dirty="0" smtClean="0"/>
              <a:t>If you have disparate systems (i.e., a separate dental and medical record that are not feeding through a centralized data system) check the interfaces to ensure coding is properly coming across</a:t>
            </a:r>
          </a:p>
          <a:p>
            <a:pPr marL="685800" lvl="1"/>
            <a:r>
              <a:rPr lang="en-US" sz="1800" dirty="0" smtClean="0"/>
              <a:t>Monitor shifts on Table 6A and 6B between 2014, 2015, and your current UDS reports</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24</a:t>
            </a:fld>
            <a:endParaRPr lang="en-US"/>
          </a:p>
        </p:txBody>
      </p:sp>
    </p:spTree>
    <p:extLst>
      <p:ext uri="{BB962C8B-B14F-4D97-AF65-F5344CB8AC3E}">
        <p14:creationId xmlns:p14="http://schemas.microsoft.com/office/powerpoint/2010/main" xmlns="" val="14772753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Helpful Resources</a:t>
            </a:r>
            <a:endParaRPr lang="en-US" dirty="0"/>
          </a:p>
        </p:txBody>
      </p:sp>
      <p:sp>
        <p:nvSpPr>
          <p:cNvPr id="2" name="Content Placeholder 1"/>
          <p:cNvSpPr>
            <a:spLocks noGrp="1"/>
          </p:cNvSpPr>
          <p:nvPr>
            <p:ph idx="1"/>
          </p:nvPr>
        </p:nvSpPr>
        <p:spPr/>
        <p:txBody>
          <a:bodyPr>
            <a:normAutofit fontScale="70000" lnSpcReduction="20000"/>
          </a:bodyPr>
          <a:lstStyle/>
          <a:p>
            <a:pPr marL="109728" indent="0">
              <a:buNone/>
            </a:pPr>
            <a:endParaRPr lang="en-US" sz="2000" dirty="0" smtClean="0">
              <a:hlinkClick r:id="rId3"/>
            </a:endParaRPr>
          </a:p>
          <a:p>
            <a:r>
              <a:rPr lang="en-US" sz="2000" dirty="0" smtClean="0">
                <a:hlinkClick r:id="rId3"/>
              </a:rPr>
              <a:t>http</a:t>
            </a:r>
            <a:r>
              <a:rPr lang="en-US" sz="2000" dirty="0">
                <a:hlinkClick r:id="rId3"/>
              </a:rPr>
              <a:t>://</a:t>
            </a:r>
            <a:r>
              <a:rPr lang="en-US" sz="2000" dirty="0" smtClean="0">
                <a:hlinkClick r:id="rId3"/>
              </a:rPr>
              <a:t>bphc.hrsa.gov/programrequirements/policies/pin201401.html</a:t>
            </a:r>
            <a:r>
              <a:rPr lang="en-US" sz="2000" dirty="0" smtClean="0"/>
              <a:t> </a:t>
            </a:r>
          </a:p>
          <a:p>
            <a:pPr marL="109728" indent="0">
              <a:buNone/>
            </a:pPr>
            <a:endParaRPr lang="en-US" sz="2000" dirty="0" smtClean="0"/>
          </a:p>
          <a:p>
            <a:r>
              <a:rPr lang="en-US" sz="2000" dirty="0">
                <a:hlinkClick r:id="rId4"/>
              </a:rPr>
              <a:t>http://</a:t>
            </a:r>
            <a:r>
              <a:rPr lang="en-US" sz="2000" dirty="0" smtClean="0">
                <a:hlinkClick r:id="rId4"/>
              </a:rPr>
              <a:t>bphc.hrsa.gov/programrequirements/centerguide.html</a:t>
            </a:r>
            <a:endParaRPr lang="en-US" sz="2000" dirty="0" smtClean="0"/>
          </a:p>
          <a:p>
            <a:pPr marL="109728" indent="0">
              <a:buNone/>
            </a:pPr>
            <a:r>
              <a:rPr lang="en-US" sz="2000" dirty="0" smtClean="0"/>
              <a:t> </a:t>
            </a:r>
          </a:p>
          <a:p>
            <a:r>
              <a:rPr lang="en-US" sz="2000" dirty="0">
                <a:hlinkClick r:id="rId5"/>
              </a:rPr>
              <a:t>http://www.nchph.org/training-and-technical-assistance</a:t>
            </a:r>
            <a:r>
              <a:rPr lang="en-US" sz="2000" dirty="0" smtClean="0">
                <a:hlinkClick r:id="rId5"/>
              </a:rPr>
              <a:t>/</a:t>
            </a:r>
            <a:r>
              <a:rPr lang="en-US" sz="2000" dirty="0" smtClean="0"/>
              <a:t> </a:t>
            </a:r>
          </a:p>
          <a:p>
            <a:pPr marL="0" indent="0">
              <a:buNone/>
            </a:pPr>
            <a:endParaRPr lang="en-US" sz="2000" dirty="0" smtClean="0"/>
          </a:p>
          <a:p>
            <a:r>
              <a:rPr lang="en-US" sz="2000" dirty="0">
                <a:hlinkClick r:id="rId6"/>
              </a:rPr>
              <a:t>https://</a:t>
            </a:r>
            <a:r>
              <a:rPr lang="en-US" sz="2000" dirty="0" smtClean="0">
                <a:hlinkClick r:id="rId6"/>
              </a:rPr>
              <a:t>www.cms.gov/Medicare/Medicare-Fee-for-Service-Payment/FQHCPPS/Downloads/FQHC-PPS-Specific-Payment-Codes.pdf</a:t>
            </a:r>
            <a:endParaRPr lang="en-US" sz="2000" dirty="0" smtClean="0"/>
          </a:p>
          <a:p>
            <a:pPr marL="109728" indent="0">
              <a:buNone/>
            </a:pPr>
            <a:endParaRPr lang="en-US" sz="2000" dirty="0" smtClean="0"/>
          </a:p>
          <a:p>
            <a:r>
              <a:rPr lang="en-US" sz="2000" dirty="0" smtClean="0">
                <a:hlinkClick r:id="rId7"/>
              </a:rPr>
              <a:t>https</a:t>
            </a:r>
            <a:r>
              <a:rPr lang="en-US" sz="2000" dirty="0">
                <a:hlinkClick r:id="rId7"/>
              </a:rPr>
              <a:t>://</a:t>
            </a:r>
            <a:r>
              <a:rPr lang="en-US" sz="2000" dirty="0" smtClean="0">
                <a:hlinkClick r:id="rId7"/>
              </a:rPr>
              <a:t>www.cms.gov/Regulations-and-Guidance/Guidance/Manuals/downloads/bp102c13.pdf</a:t>
            </a:r>
            <a:endParaRPr lang="en-US" sz="2000" dirty="0" smtClean="0"/>
          </a:p>
          <a:p>
            <a:pPr marL="0" indent="0">
              <a:buNone/>
            </a:pPr>
            <a:endParaRPr lang="en-US" sz="2000" dirty="0"/>
          </a:p>
        </p:txBody>
      </p:sp>
      <p:pic>
        <p:nvPicPr>
          <p:cNvPr id="4" name="Picture 3"/>
          <p:cNvPicPr>
            <a:picLocks noChangeAspect="1"/>
          </p:cNvPicPr>
          <p:nvPr/>
        </p:nvPicPr>
        <p:blipFill>
          <a:blip r:embed="rId8"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25</a:t>
            </a:fld>
            <a:endParaRPr lang="en-US"/>
          </a:p>
        </p:txBody>
      </p:sp>
    </p:spTree>
    <p:extLst>
      <p:ext uri="{BB962C8B-B14F-4D97-AF65-F5344CB8AC3E}">
        <p14:creationId xmlns:p14="http://schemas.microsoft.com/office/powerpoint/2010/main" xmlns="" val="514003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Questions</a:t>
            </a:r>
            <a:endParaRPr lang="en-US" dirty="0"/>
          </a:p>
        </p:txBody>
      </p:sp>
      <p:sp>
        <p:nvSpPr>
          <p:cNvPr id="2" name="Content Placeholder 1"/>
          <p:cNvSpPr>
            <a:spLocks noGrp="1"/>
          </p:cNvSpPr>
          <p:nvPr>
            <p:ph idx="1"/>
          </p:nvPr>
        </p:nvSpPr>
        <p:spPr/>
        <p:txBody>
          <a:bodyPr/>
          <a:lstStyle/>
          <a:p>
            <a:pPr marL="109728" indent="0">
              <a:buNone/>
            </a:pPr>
            <a:r>
              <a:rPr lang="en-US" dirty="0" smtClean="0"/>
              <a:t>David P Wagner, MHCM</a:t>
            </a:r>
          </a:p>
          <a:p>
            <a:pPr marL="109728" indent="0">
              <a:buNone/>
            </a:pPr>
            <a:r>
              <a:rPr lang="en-US" dirty="0" smtClean="0"/>
              <a:t>Health Center Consultant</a:t>
            </a:r>
          </a:p>
          <a:p>
            <a:pPr marL="109728" indent="0">
              <a:buNone/>
            </a:pPr>
            <a:endParaRPr lang="en-US" dirty="0"/>
          </a:p>
          <a:p>
            <a:pPr marL="109728" indent="0">
              <a:buNone/>
            </a:pPr>
            <a:r>
              <a:rPr lang="en-US" dirty="0" smtClean="0">
                <a:hlinkClick r:id="rId3"/>
              </a:rPr>
              <a:t>FQHCConsultant@gmail.com</a:t>
            </a:r>
            <a:endParaRPr lang="en-US" dirty="0" smtClean="0"/>
          </a:p>
          <a:p>
            <a:pPr marL="109728" indent="0">
              <a:buNone/>
            </a:pPr>
            <a:endParaRPr lang="en-US" dirty="0"/>
          </a:p>
          <a:p>
            <a:pPr marL="109728" indent="0">
              <a:buNone/>
            </a:pPr>
            <a:r>
              <a:rPr lang="en-US" dirty="0" smtClean="0"/>
              <a:t>855-493-FQHC (3742)</a:t>
            </a:r>
          </a:p>
          <a:p>
            <a:pPr marL="109728" indent="0">
              <a:buNone/>
            </a:pPr>
            <a:endParaRPr lang="en-US" dirty="0"/>
          </a:p>
          <a:p>
            <a:pPr marL="109728" indent="0">
              <a:buNone/>
            </a:pPr>
            <a:r>
              <a:rPr lang="en-US" smtClean="0">
                <a:hlinkClick r:id="rId4"/>
              </a:rPr>
              <a:t>www.fqhcconsultant.com</a:t>
            </a:r>
            <a:endParaRPr lang="en-US" smtClean="0"/>
          </a:p>
          <a:p>
            <a:pPr marL="109728" indent="0">
              <a:buNone/>
            </a:pPr>
            <a:endParaRPr lang="en-US" dirty="0" smtClean="0"/>
          </a:p>
        </p:txBody>
      </p:sp>
      <p:pic>
        <p:nvPicPr>
          <p:cNvPr id="4" name="Picture 3"/>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26</a:t>
            </a:fld>
            <a:endParaRPr lang="en-US"/>
          </a:p>
        </p:txBody>
      </p:sp>
    </p:spTree>
    <p:extLst>
      <p:ext uri="{BB962C8B-B14F-4D97-AF65-F5344CB8AC3E}">
        <p14:creationId xmlns:p14="http://schemas.microsoft.com/office/powerpoint/2010/main" xmlns="" val="366499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609599" y="609600"/>
            <a:ext cx="6347713" cy="685800"/>
          </a:xfrm>
        </p:spPr>
        <p:txBody>
          <a:bodyPr>
            <a:normAutofit fontScale="90000"/>
          </a:bodyPr>
          <a:lstStyle/>
          <a:p>
            <a:r>
              <a:rPr lang="en-US" dirty="0" smtClean="0"/>
              <a:t>Revenue Cycle – </a:t>
            </a:r>
            <a:br>
              <a:rPr lang="en-US" dirty="0" smtClean="0"/>
            </a:br>
            <a:r>
              <a:rPr lang="en-US" dirty="0"/>
              <a:t> </a:t>
            </a:r>
            <a:r>
              <a:rPr lang="en-US" dirty="0" smtClean="0"/>
              <a:t>       6 Points of ICD-10 Impact</a:t>
            </a:r>
            <a:endParaRPr lang="en-US" dirty="0"/>
          </a:p>
        </p:txBody>
      </p:sp>
      <p:sp>
        <p:nvSpPr>
          <p:cNvPr id="12" name="Content Placeholder 11"/>
          <p:cNvSpPr>
            <a:spLocks noGrp="1"/>
          </p:cNvSpPr>
          <p:nvPr>
            <p:ph idx="1"/>
          </p:nvPr>
        </p:nvSpPr>
        <p:spPr/>
        <p:txBody>
          <a:bodyPr>
            <a:normAutofit/>
          </a:bodyPr>
          <a:lstStyle/>
          <a:p>
            <a:r>
              <a:rPr lang="en-US" dirty="0" smtClean="0"/>
              <a:t>Front End</a:t>
            </a:r>
          </a:p>
          <a:p>
            <a:r>
              <a:rPr lang="en-US" dirty="0" smtClean="0"/>
              <a:t>Visit Documentation</a:t>
            </a:r>
          </a:p>
          <a:p>
            <a:r>
              <a:rPr lang="en-US" dirty="0" smtClean="0"/>
              <a:t>Charge Capture</a:t>
            </a:r>
          </a:p>
          <a:p>
            <a:r>
              <a:rPr lang="en-US" dirty="0" smtClean="0"/>
              <a:t>Coding</a:t>
            </a:r>
          </a:p>
          <a:p>
            <a:r>
              <a:rPr lang="en-US" dirty="0" smtClean="0"/>
              <a:t>Charge Entry</a:t>
            </a:r>
          </a:p>
          <a:p>
            <a:r>
              <a:rPr lang="en-US" dirty="0" smtClean="0"/>
              <a:t>Claims Transmission</a:t>
            </a:r>
          </a:p>
          <a:p>
            <a:r>
              <a:rPr lang="en-US" dirty="0" smtClean="0"/>
              <a:t>Payment Posting</a:t>
            </a:r>
          </a:p>
          <a:p>
            <a:r>
              <a:rPr lang="en-US" dirty="0" smtClean="0"/>
              <a:t>Denial Management</a:t>
            </a:r>
          </a:p>
          <a:p>
            <a:r>
              <a:rPr lang="en-US" dirty="0" smtClean="0"/>
              <a:t>Working Accounts Receivable</a:t>
            </a:r>
          </a:p>
          <a:p>
            <a:endParaRPr lang="en-US" dirty="0" smtClean="0"/>
          </a:p>
          <a:p>
            <a:pPr marL="0" indent="0">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2" name="Right Arrow 1"/>
          <p:cNvSpPr/>
          <p:nvPr/>
        </p:nvSpPr>
        <p:spPr>
          <a:xfrm rot="10616235">
            <a:off x="2140403" y="2210153"/>
            <a:ext cx="599024" cy="270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10616235">
            <a:off x="3177628" y="2606610"/>
            <a:ext cx="599024" cy="270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10616235">
            <a:off x="1854034" y="3403714"/>
            <a:ext cx="599024" cy="270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0616235">
            <a:off x="2563974" y="3831375"/>
            <a:ext cx="599024" cy="270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rot="10616235">
            <a:off x="3177627" y="4982999"/>
            <a:ext cx="599024" cy="270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0616235">
            <a:off x="4121603" y="5349810"/>
            <a:ext cx="599024" cy="270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616235">
            <a:off x="921203" y="1290373"/>
            <a:ext cx="599024" cy="270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394ACB39-709C-4B5A-B10C-73E618AEAA23}" type="slidenum">
              <a:rPr lang="en-US" smtClean="0"/>
              <a:pPr/>
              <a:t>3</a:t>
            </a:fld>
            <a:endParaRPr lang="en-US"/>
          </a:p>
        </p:txBody>
      </p:sp>
    </p:spTree>
    <p:extLst>
      <p:ext uri="{BB962C8B-B14F-4D97-AF65-F5344CB8AC3E}">
        <p14:creationId xmlns:p14="http://schemas.microsoft.com/office/powerpoint/2010/main" xmlns="" val="119582442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Revenue Cycle – Front End </a:t>
            </a:r>
            <a:endParaRPr lang="en-US" dirty="0"/>
          </a:p>
        </p:txBody>
      </p:sp>
      <p:sp>
        <p:nvSpPr>
          <p:cNvPr id="12" name="Content Placeholder 11"/>
          <p:cNvSpPr>
            <a:spLocks noGrp="1"/>
          </p:cNvSpPr>
          <p:nvPr>
            <p:ph idx="1"/>
          </p:nvPr>
        </p:nvSpPr>
        <p:spPr/>
        <p:txBody>
          <a:bodyPr>
            <a:normAutofit/>
          </a:bodyPr>
          <a:lstStyle/>
          <a:p>
            <a:r>
              <a:rPr lang="en-US" dirty="0" smtClean="0"/>
              <a:t>Pre-Visit – </a:t>
            </a:r>
            <a:r>
              <a:rPr lang="en-US" i="1" dirty="0" smtClean="0"/>
              <a:t>Before the patient presents to the office for his/her appointment</a:t>
            </a:r>
          </a:p>
          <a:p>
            <a:pPr lvl="1"/>
            <a:r>
              <a:rPr lang="en-US" dirty="0" smtClean="0"/>
              <a:t>Scheduling – Establish Reason for Visit</a:t>
            </a:r>
          </a:p>
          <a:p>
            <a:pPr lvl="1"/>
            <a:r>
              <a:rPr lang="en-US" dirty="0" smtClean="0"/>
              <a:t>Eligibility Verification</a:t>
            </a:r>
          </a:p>
          <a:p>
            <a:pPr lvl="1"/>
            <a:endParaRPr lang="en-US" dirty="0"/>
          </a:p>
          <a:p>
            <a:r>
              <a:rPr lang="en-US" dirty="0" smtClean="0"/>
              <a:t>Patient Registration – </a:t>
            </a:r>
            <a:r>
              <a:rPr lang="en-US" i="1" dirty="0" smtClean="0"/>
              <a:t>As the patient presents to the office for his/her appointment</a:t>
            </a:r>
          </a:p>
          <a:p>
            <a:pPr lvl="1"/>
            <a:r>
              <a:rPr lang="en-US" dirty="0" smtClean="0"/>
              <a:t>Complete Paperwork</a:t>
            </a:r>
          </a:p>
          <a:p>
            <a:pPr lvl="1"/>
            <a:r>
              <a:rPr lang="en-US" dirty="0" smtClean="0"/>
              <a:t>Present Insurance Card</a:t>
            </a:r>
          </a:p>
          <a:p>
            <a:pPr lvl="1"/>
            <a:r>
              <a:rPr lang="en-US" dirty="0" smtClean="0"/>
              <a:t>Re-validate Eligibility</a:t>
            </a:r>
          </a:p>
          <a:p>
            <a:pPr lvl="1"/>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2" name="Right Arrow 1"/>
          <p:cNvSpPr/>
          <p:nvPr/>
        </p:nvSpPr>
        <p:spPr>
          <a:xfrm rot="10616235">
            <a:off x="6260719" y="708928"/>
            <a:ext cx="87868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394ACB39-709C-4B5A-B10C-73E618AEAA23}" type="slidenum">
              <a:rPr lang="en-US" smtClean="0"/>
              <a:pPr/>
              <a:t>4</a:t>
            </a:fld>
            <a:endParaRPr lang="en-US"/>
          </a:p>
        </p:txBody>
      </p:sp>
    </p:spTree>
    <p:extLst>
      <p:ext uri="{BB962C8B-B14F-4D97-AF65-F5344CB8AC3E}">
        <p14:creationId xmlns:p14="http://schemas.microsoft.com/office/powerpoint/2010/main" xmlns="" val="3911971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a:bodyPr>
          <a:lstStyle/>
          <a:p>
            <a:r>
              <a:rPr lang="en-US" dirty="0" smtClean="0"/>
              <a:t>Revenue Cycle – Visit Documentation</a:t>
            </a:r>
            <a:endParaRPr lang="en-US" dirty="0"/>
          </a:p>
        </p:txBody>
      </p:sp>
      <p:sp>
        <p:nvSpPr>
          <p:cNvPr id="12" name="Content Placeholder 11"/>
          <p:cNvSpPr>
            <a:spLocks noGrp="1"/>
          </p:cNvSpPr>
          <p:nvPr>
            <p:ph idx="1"/>
          </p:nvPr>
        </p:nvSpPr>
        <p:spPr/>
        <p:txBody>
          <a:bodyPr/>
          <a:lstStyle/>
          <a:p>
            <a:r>
              <a:rPr lang="en-US" dirty="0" smtClean="0"/>
              <a:t>Reason for Visit</a:t>
            </a:r>
          </a:p>
          <a:p>
            <a:r>
              <a:rPr lang="en-US" dirty="0" smtClean="0"/>
              <a:t>Pertinent Family/Personal Medical History</a:t>
            </a:r>
          </a:p>
          <a:p>
            <a:r>
              <a:rPr lang="en-US" dirty="0" smtClean="0"/>
              <a:t>Physical Exam</a:t>
            </a:r>
          </a:p>
          <a:p>
            <a:r>
              <a:rPr lang="en-US" dirty="0" smtClean="0"/>
              <a:t>Differential Diagnosis (includes test review)</a:t>
            </a:r>
          </a:p>
          <a:p>
            <a:r>
              <a:rPr lang="en-US" dirty="0" smtClean="0"/>
              <a:t>Treatment Plan</a:t>
            </a:r>
          </a:p>
          <a:p>
            <a:r>
              <a:rPr lang="en-US" dirty="0" smtClean="0"/>
              <a:t>Personalized Patient Care Plan</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pic>
        <p:nvPicPr>
          <p:cNvPr id="2" name="Picture 1"/>
          <p:cNvPicPr>
            <a:picLocks noChangeAspect="1"/>
          </p:cNvPicPr>
          <p:nvPr/>
        </p:nvPicPr>
        <p:blipFill>
          <a:blip r:embed="rId4" cstate="print"/>
          <a:stretch>
            <a:fillRect/>
          </a:stretch>
        </p:blipFill>
        <p:spPr>
          <a:xfrm>
            <a:off x="5257800" y="685800"/>
            <a:ext cx="914479" cy="536494"/>
          </a:xfrm>
          <a:prstGeom prst="rect">
            <a:avLst/>
          </a:prstGeom>
        </p:spPr>
      </p:pic>
      <p:sp>
        <p:nvSpPr>
          <p:cNvPr id="3" name="Slide Number Placeholder 2"/>
          <p:cNvSpPr>
            <a:spLocks noGrp="1"/>
          </p:cNvSpPr>
          <p:nvPr>
            <p:ph type="sldNum" sz="quarter" idx="12"/>
          </p:nvPr>
        </p:nvSpPr>
        <p:spPr/>
        <p:txBody>
          <a:bodyPr/>
          <a:lstStyle/>
          <a:p>
            <a:fld id="{394ACB39-709C-4B5A-B10C-73E618AEAA23}" type="slidenum">
              <a:rPr lang="en-US" smtClean="0"/>
              <a:pPr/>
              <a:t>5</a:t>
            </a:fld>
            <a:endParaRPr lang="en-US"/>
          </a:p>
        </p:txBody>
      </p:sp>
    </p:spTree>
    <p:extLst>
      <p:ext uri="{BB962C8B-B14F-4D97-AF65-F5344CB8AC3E}">
        <p14:creationId xmlns:p14="http://schemas.microsoft.com/office/powerpoint/2010/main" xmlns="" val="58677194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Revenue Cycle – Charge Capture</a:t>
            </a:r>
            <a:endParaRPr lang="en-US" dirty="0"/>
          </a:p>
        </p:txBody>
      </p:sp>
      <p:sp>
        <p:nvSpPr>
          <p:cNvPr id="2" name="Content Placeholder 1"/>
          <p:cNvSpPr>
            <a:spLocks noGrp="1"/>
          </p:cNvSpPr>
          <p:nvPr>
            <p:ph idx="1"/>
          </p:nvPr>
        </p:nvSpPr>
        <p:spPr/>
        <p:txBody>
          <a:bodyPr>
            <a:normAutofit/>
          </a:bodyPr>
          <a:lstStyle/>
          <a:p>
            <a:r>
              <a:rPr lang="en-US" dirty="0" smtClean="0"/>
              <a:t>All aspects of Entire Encounter are Captured Properly</a:t>
            </a:r>
          </a:p>
          <a:p>
            <a:r>
              <a:rPr lang="en-US" dirty="0" smtClean="0"/>
              <a:t>Level of Service – Type of Service</a:t>
            </a:r>
          </a:p>
          <a:p>
            <a:r>
              <a:rPr lang="en-US" dirty="0" smtClean="0"/>
              <a:t>Diagnostic Testing Performed</a:t>
            </a:r>
          </a:p>
          <a:p>
            <a:r>
              <a:rPr lang="en-US" dirty="0" smtClean="0"/>
              <a:t>Wellness Services Performed</a:t>
            </a:r>
          </a:p>
          <a:p>
            <a:r>
              <a:rPr lang="en-US" dirty="0" smtClean="0"/>
              <a:t>Counseling Performed</a:t>
            </a:r>
          </a:p>
          <a:p>
            <a:r>
              <a:rPr lang="en-US" dirty="0" smtClean="0"/>
              <a:t>Includes Non-Billable Data Capture for UDS</a:t>
            </a:r>
            <a:endParaRPr lang="en-US" dirty="0"/>
          </a:p>
          <a:p>
            <a:pPr marL="109728" indent="0">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6</a:t>
            </a:fld>
            <a:endParaRPr lang="en-US"/>
          </a:p>
        </p:txBody>
      </p:sp>
    </p:spTree>
    <p:extLst>
      <p:ext uri="{BB962C8B-B14F-4D97-AF65-F5344CB8AC3E}">
        <p14:creationId xmlns:p14="http://schemas.microsoft.com/office/powerpoint/2010/main" xmlns="" val="18288595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Revenue Cycle - Coding</a:t>
            </a:r>
            <a:endParaRPr lang="en-US" dirty="0"/>
          </a:p>
        </p:txBody>
      </p:sp>
      <p:sp>
        <p:nvSpPr>
          <p:cNvPr id="2" name="Content Placeholder 1"/>
          <p:cNvSpPr>
            <a:spLocks noGrp="1"/>
          </p:cNvSpPr>
          <p:nvPr>
            <p:ph idx="1"/>
          </p:nvPr>
        </p:nvSpPr>
        <p:spPr/>
        <p:txBody>
          <a:bodyPr>
            <a:normAutofit/>
          </a:bodyPr>
          <a:lstStyle/>
          <a:p>
            <a:r>
              <a:rPr lang="en-US" dirty="0" smtClean="0"/>
              <a:t>All charges captured are coded properly to the actual service delivered</a:t>
            </a:r>
          </a:p>
          <a:p>
            <a:r>
              <a:rPr lang="en-US" dirty="0" smtClean="0"/>
              <a:t>ICD10 coding is done at the most specific level</a:t>
            </a:r>
          </a:p>
          <a:p>
            <a:r>
              <a:rPr lang="en-US" dirty="0" smtClean="0"/>
              <a:t>ICD10 coding is matched properly to the charges (even those “charges” that are captured solely for the submission of data**</a:t>
            </a:r>
          </a:p>
          <a:p>
            <a:endParaRPr lang="en-US" dirty="0"/>
          </a:p>
          <a:p>
            <a:pPr marL="0" indent="0">
              <a:buNone/>
            </a:pPr>
            <a:r>
              <a:rPr lang="en-US" dirty="0" smtClean="0"/>
              <a:t>** The health center MUST understand completely how its UDS report is prepared from the data in the database to ensure data is captured properly at this stage of the revenue cycle.  </a:t>
            </a:r>
            <a:endParaRPr lang="en-US" dirty="0"/>
          </a:p>
          <a:p>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pic>
        <p:nvPicPr>
          <p:cNvPr id="5" name="Picture 4"/>
          <p:cNvPicPr>
            <a:picLocks noChangeAspect="1"/>
          </p:cNvPicPr>
          <p:nvPr/>
        </p:nvPicPr>
        <p:blipFill>
          <a:blip r:embed="rId4" cstate="print"/>
          <a:stretch>
            <a:fillRect/>
          </a:stretch>
        </p:blipFill>
        <p:spPr>
          <a:xfrm>
            <a:off x="5867400" y="609600"/>
            <a:ext cx="914479" cy="536494"/>
          </a:xfrm>
          <a:prstGeom prst="rect">
            <a:avLst/>
          </a:prstGeom>
        </p:spPr>
      </p:pic>
      <p:sp>
        <p:nvSpPr>
          <p:cNvPr id="6" name="Slide Number Placeholder 5"/>
          <p:cNvSpPr>
            <a:spLocks noGrp="1"/>
          </p:cNvSpPr>
          <p:nvPr>
            <p:ph type="sldNum" sz="quarter" idx="12"/>
          </p:nvPr>
        </p:nvSpPr>
        <p:spPr/>
        <p:txBody>
          <a:bodyPr/>
          <a:lstStyle/>
          <a:p>
            <a:fld id="{394ACB39-709C-4B5A-B10C-73E618AEAA23}" type="slidenum">
              <a:rPr lang="en-US" smtClean="0"/>
              <a:pPr/>
              <a:t>7</a:t>
            </a:fld>
            <a:endParaRPr lang="en-US"/>
          </a:p>
        </p:txBody>
      </p:sp>
    </p:spTree>
    <p:extLst>
      <p:ext uri="{BB962C8B-B14F-4D97-AF65-F5344CB8AC3E}">
        <p14:creationId xmlns:p14="http://schemas.microsoft.com/office/powerpoint/2010/main" xmlns="" val="1461007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Revenue Cycle – Charge </a:t>
            </a:r>
            <a:br>
              <a:rPr lang="en-US" dirty="0" smtClean="0"/>
            </a:br>
            <a:r>
              <a:rPr lang="en-US" dirty="0"/>
              <a:t> </a:t>
            </a:r>
            <a:r>
              <a:rPr lang="en-US" dirty="0" smtClean="0"/>
              <a:t>   Entry</a:t>
            </a:r>
            <a:endParaRPr lang="en-US" dirty="0"/>
          </a:p>
        </p:txBody>
      </p:sp>
      <p:sp>
        <p:nvSpPr>
          <p:cNvPr id="2" name="Content Placeholder 1"/>
          <p:cNvSpPr>
            <a:spLocks noGrp="1"/>
          </p:cNvSpPr>
          <p:nvPr>
            <p:ph idx="1"/>
          </p:nvPr>
        </p:nvSpPr>
        <p:spPr>
          <a:xfrm>
            <a:off x="457200" y="2514600"/>
            <a:ext cx="6500112" cy="3276600"/>
          </a:xfrm>
        </p:spPr>
        <p:txBody>
          <a:bodyPr>
            <a:normAutofit/>
          </a:bodyPr>
          <a:lstStyle/>
          <a:p>
            <a:r>
              <a:rPr lang="en-US" dirty="0" smtClean="0"/>
              <a:t>Although coding and charge capture was performed, one last step is required to verify the data is entered in the proper format for prompt and maximum payment as well as UDS reporting</a:t>
            </a:r>
          </a:p>
          <a:p>
            <a:r>
              <a:rPr lang="en-US" dirty="0" smtClean="0"/>
              <a:t>This stage includes:</a:t>
            </a:r>
          </a:p>
          <a:p>
            <a:pPr lvl="1"/>
            <a:r>
              <a:rPr lang="en-US" sz="1800" dirty="0" smtClean="0"/>
              <a:t>Validating all CPT / HCPCS codes have appropriate ICD10 diagnosis codes attached, in the right order</a:t>
            </a:r>
          </a:p>
          <a:p>
            <a:pPr lvl="1"/>
            <a:r>
              <a:rPr lang="en-US" sz="1800" dirty="0" smtClean="0"/>
              <a:t>Ensuring coding is proper to the insurance to be billed</a:t>
            </a:r>
            <a:endParaRPr lang="en-US" sz="1800" dirty="0"/>
          </a:p>
          <a:p>
            <a:pPr marL="109728" indent="0">
              <a:buNone/>
            </a:pPr>
            <a:endParaRPr lang="en-US" sz="3500"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pic>
        <p:nvPicPr>
          <p:cNvPr id="5" name="Picture 4"/>
          <p:cNvPicPr>
            <a:picLocks noChangeAspect="1"/>
          </p:cNvPicPr>
          <p:nvPr/>
        </p:nvPicPr>
        <p:blipFill>
          <a:blip r:embed="rId4" cstate="print"/>
          <a:stretch>
            <a:fillRect/>
          </a:stretch>
        </p:blipFill>
        <p:spPr>
          <a:xfrm>
            <a:off x="5867400" y="609600"/>
            <a:ext cx="914479" cy="536494"/>
          </a:xfrm>
          <a:prstGeom prst="rect">
            <a:avLst/>
          </a:prstGeom>
        </p:spPr>
      </p:pic>
      <p:sp>
        <p:nvSpPr>
          <p:cNvPr id="6" name="Slide Number Placeholder 5"/>
          <p:cNvSpPr>
            <a:spLocks noGrp="1"/>
          </p:cNvSpPr>
          <p:nvPr>
            <p:ph type="sldNum" sz="quarter" idx="12"/>
          </p:nvPr>
        </p:nvSpPr>
        <p:spPr/>
        <p:txBody>
          <a:bodyPr/>
          <a:lstStyle/>
          <a:p>
            <a:fld id="{394ACB39-709C-4B5A-B10C-73E618AEAA23}" type="slidenum">
              <a:rPr lang="en-US" smtClean="0"/>
              <a:pPr/>
              <a:t>8</a:t>
            </a:fld>
            <a:endParaRPr lang="en-US"/>
          </a:p>
        </p:txBody>
      </p:sp>
    </p:spTree>
    <p:extLst>
      <p:ext uri="{BB962C8B-B14F-4D97-AF65-F5344CB8AC3E}">
        <p14:creationId xmlns:p14="http://schemas.microsoft.com/office/powerpoint/2010/main" xmlns="" val="3429608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Revenue Cycle – Claims Transmission</a:t>
            </a:r>
            <a:endParaRPr lang="en-US" dirty="0"/>
          </a:p>
        </p:txBody>
      </p:sp>
      <p:sp>
        <p:nvSpPr>
          <p:cNvPr id="2" name="Content Placeholder 1"/>
          <p:cNvSpPr>
            <a:spLocks noGrp="1"/>
          </p:cNvSpPr>
          <p:nvPr>
            <p:ph idx="1"/>
          </p:nvPr>
        </p:nvSpPr>
        <p:spPr/>
        <p:txBody>
          <a:bodyPr>
            <a:normAutofit/>
          </a:bodyPr>
          <a:lstStyle/>
          <a:p>
            <a:r>
              <a:rPr lang="en-US" sz="2000" dirty="0" smtClean="0"/>
              <a:t>Scrubbing claim through clearinghouse</a:t>
            </a:r>
            <a:endParaRPr lang="en-US" sz="2000" dirty="0"/>
          </a:p>
          <a:p>
            <a:pPr lvl="1"/>
            <a:r>
              <a:rPr lang="en-US" dirty="0" smtClean="0"/>
              <a:t>Submit and review the claim at the clearinghouse level</a:t>
            </a:r>
          </a:p>
          <a:p>
            <a:pPr lvl="1"/>
            <a:r>
              <a:rPr lang="en-US" sz="1600" dirty="0" smtClean="0"/>
              <a:t>This will indicate any ICD10 major errors but will not indicate errors such as incorrect ICD10 paired to procedure codes</a:t>
            </a:r>
          </a:p>
          <a:p>
            <a:pPr lvl="1"/>
            <a:r>
              <a:rPr lang="en-US" dirty="0" smtClean="0"/>
              <a:t>Incorrect insurance plan being submitted to will show here</a:t>
            </a:r>
          </a:p>
          <a:p>
            <a:pPr lvl="1"/>
            <a:endParaRPr lang="en-US" dirty="0"/>
          </a:p>
          <a:p>
            <a:pPr marL="457200" lvl="1" indent="0">
              <a:buNone/>
            </a:pPr>
            <a:r>
              <a:rPr lang="en-US" dirty="0" smtClean="0"/>
              <a:t>NOTE:  While the clearinghouse can identify an incorrect</a:t>
            </a:r>
            <a:br>
              <a:rPr lang="en-US" dirty="0" smtClean="0"/>
            </a:br>
            <a:r>
              <a:rPr lang="en-US" dirty="0" smtClean="0"/>
              <a:t>pairing of codes, they cannot generally recommend the correct pairings as they do not employ coders.</a:t>
            </a:r>
          </a:p>
          <a:p>
            <a:pPr lvl="1"/>
            <a:endParaRPr lang="en-US" sz="1600" dirty="0"/>
          </a:p>
          <a:p>
            <a:pPr marL="109728" indent="0">
              <a:buNone/>
            </a:pPr>
            <a:endParaRPr lang="en-US" sz="1600"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98658" y="6172200"/>
            <a:ext cx="2201614" cy="526473"/>
          </a:xfrm>
          <a:prstGeom prst="rect">
            <a:avLst/>
          </a:prstGeom>
        </p:spPr>
      </p:pic>
      <p:sp>
        <p:nvSpPr>
          <p:cNvPr id="5" name="Slide Number Placeholder 4"/>
          <p:cNvSpPr>
            <a:spLocks noGrp="1"/>
          </p:cNvSpPr>
          <p:nvPr>
            <p:ph type="sldNum" sz="quarter" idx="12"/>
          </p:nvPr>
        </p:nvSpPr>
        <p:spPr/>
        <p:txBody>
          <a:bodyPr/>
          <a:lstStyle/>
          <a:p>
            <a:fld id="{394ACB39-709C-4B5A-B10C-73E618AEAA23}" type="slidenum">
              <a:rPr lang="en-US" smtClean="0"/>
              <a:pPr/>
              <a:t>9</a:t>
            </a:fld>
            <a:endParaRPr lang="en-US"/>
          </a:p>
        </p:txBody>
      </p:sp>
    </p:spTree>
    <p:extLst>
      <p:ext uri="{BB962C8B-B14F-4D97-AF65-F5344CB8AC3E}">
        <p14:creationId xmlns:p14="http://schemas.microsoft.com/office/powerpoint/2010/main" xmlns="" val="14978783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622</TotalTime>
  <Words>1524</Words>
  <Application>Microsoft Office PowerPoint</Application>
  <PresentationFormat>On-screen Show (4:3)</PresentationFormat>
  <Paragraphs>258</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Facet</vt:lpstr>
      <vt:lpstr>Health Center  Revenue Cycle</vt:lpstr>
      <vt:lpstr>Definitions and Acronyms Used</vt:lpstr>
      <vt:lpstr>Revenue Cycle –          6 Points of ICD-10 Impact</vt:lpstr>
      <vt:lpstr>Revenue Cycle – Front End </vt:lpstr>
      <vt:lpstr>Revenue Cycle – Visit Documentation</vt:lpstr>
      <vt:lpstr>Revenue Cycle – Charge Capture</vt:lpstr>
      <vt:lpstr>Revenue Cycle - Coding</vt:lpstr>
      <vt:lpstr>Revenue Cycle – Charge      Entry</vt:lpstr>
      <vt:lpstr>Revenue Cycle – Claims Transmission</vt:lpstr>
      <vt:lpstr>Revenue Cycle – Payment Posting</vt:lpstr>
      <vt:lpstr>Revenue Cycle – Denial Management</vt:lpstr>
      <vt:lpstr>Revenue Cycle – Working Accounts Receivable</vt:lpstr>
      <vt:lpstr>Consider a 360 Audit</vt:lpstr>
      <vt:lpstr>PPS System for Health Centers (Updated Feb/2016)</vt:lpstr>
      <vt:lpstr>PPS System for Health Centers - continued</vt:lpstr>
      <vt:lpstr>PPS System for Health Centers - continued</vt:lpstr>
      <vt:lpstr>Assessing ICD-10 at Your Health Center</vt:lpstr>
      <vt:lpstr>Assessing Your Progress  Establish KPIs</vt:lpstr>
      <vt:lpstr>Assessing Your Progress Establish Baseline for KPIs</vt:lpstr>
      <vt:lpstr>Assessing Your Progress Collect, Organize, Report</vt:lpstr>
      <vt:lpstr>Addressing Your Findings  --Check Clinical Documentation and Code Selection </vt:lpstr>
      <vt:lpstr>Addressing Your Findings  --Understand Your Processes for Code Selection </vt:lpstr>
      <vt:lpstr>Addressing Your Findings  --Provide Educational Resources for Clinicians and Staff </vt:lpstr>
      <vt:lpstr>Addressing Your Findings  --Check for Systems Issues </vt:lpstr>
      <vt:lpstr>Helpful Resources</vt:lpstr>
      <vt:lpstr>Questions</vt:lpstr>
    </vt:vector>
  </TitlesOfParts>
  <Company>HCANebraska.org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Angela Lindstrom</dc:creator>
  <cp:lastModifiedBy>User</cp:lastModifiedBy>
  <cp:revision>114</cp:revision>
  <cp:lastPrinted>2016-01-13T15:54:14Z</cp:lastPrinted>
  <dcterms:created xsi:type="dcterms:W3CDTF">2015-09-18T13:29:21Z</dcterms:created>
  <dcterms:modified xsi:type="dcterms:W3CDTF">2016-06-24T17:55:14Z</dcterms:modified>
</cp:coreProperties>
</file>