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9" r:id="rId3"/>
    <p:sldId id="298" r:id="rId4"/>
    <p:sldId id="275" r:id="rId5"/>
    <p:sldId id="294" r:id="rId6"/>
    <p:sldId id="300" r:id="rId7"/>
    <p:sldId id="301" r:id="rId8"/>
    <p:sldId id="302" r:id="rId9"/>
    <p:sldId id="303" r:id="rId10"/>
    <p:sldId id="257" r:id="rId11"/>
    <p:sldId id="265" r:id="rId12"/>
    <p:sldId id="296" r:id="rId13"/>
    <p:sldId id="266" r:id="rId14"/>
    <p:sldId id="264" r:id="rId15"/>
    <p:sldId id="307" r:id="rId16"/>
    <p:sldId id="267" r:id="rId17"/>
    <p:sldId id="288" r:id="rId18"/>
    <p:sldId id="292" r:id="rId19"/>
    <p:sldId id="304" r:id="rId20"/>
    <p:sldId id="305" r:id="rId21"/>
    <p:sldId id="306" r:id="rId22"/>
    <p:sldId id="282" r:id="rId23"/>
    <p:sldId id="271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Wald" initials="LW" lastIdx="16" clrIdx="0"/>
  <p:cmAuthor id="1" name="Windows User" initials="B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12" autoAdjust="0"/>
  </p:normalViewPr>
  <p:slideViewPr>
    <p:cSldViewPr>
      <p:cViewPr varScale="1">
        <p:scale>
          <a:sx n="89" d="100"/>
          <a:sy n="89" d="100"/>
        </p:scale>
        <p:origin x="51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44742-6FD5-479D-873D-264223F0578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5A5AC-D0FD-450E-84DB-DC75F13A986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PROBLEM</a:t>
          </a:r>
          <a:endParaRPr lang="en-US" dirty="0">
            <a:solidFill>
              <a:srgbClr val="FF0000"/>
            </a:solidFill>
          </a:endParaRPr>
        </a:p>
      </dgm:t>
    </dgm:pt>
    <dgm:pt modelId="{0FB2E5AD-86DE-43B0-A066-1C6EE9034F0A}" type="parTrans" cxnId="{3A4B5F68-625E-4720-8834-C51EA0757309}">
      <dgm:prSet/>
      <dgm:spPr/>
      <dgm:t>
        <a:bodyPr/>
        <a:lstStyle/>
        <a:p>
          <a:endParaRPr lang="en-US"/>
        </a:p>
      </dgm:t>
    </dgm:pt>
    <dgm:pt modelId="{70DDB2B3-7EB4-4878-ABBF-1E5C7B8C9C35}" type="sibTrans" cxnId="{3A4B5F68-625E-4720-8834-C51EA0757309}">
      <dgm:prSet/>
      <dgm:spPr/>
      <dgm:t>
        <a:bodyPr/>
        <a:lstStyle/>
        <a:p>
          <a:endParaRPr lang="en-US"/>
        </a:p>
      </dgm:t>
    </dgm:pt>
    <dgm:pt modelId="{68EF5A82-0188-4704-9664-7355D7986BC1}">
      <dgm:prSet phldrT="[Text]"/>
      <dgm:spPr/>
      <dgm:t>
        <a:bodyPr/>
        <a:lstStyle/>
        <a:p>
          <a:r>
            <a:rPr lang="en-US" dirty="0" smtClean="0"/>
            <a:t>Key business metrics are abstract or difficult for employees to digest</a:t>
          </a:r>
          <a:endParaRPr lang="en-US" dirty="0"/>
        </a:p>
      </dgm:t>
    </dgm:pt>
    <dgm:pt modelId="{7C1D3F13-D972-43D3-ABBC-A19B8886193E}" type="parTrans" cxnId="{439D2463-DF0B-4C70-ADE4-58F381AD327C}">
      <dgm:prSet/>
      <dgm:spPr/>
      <dgm:t>
        <a:bodyPr/>
        <a:lstStyle/>
        <a:p>
          <a:endParaRPr lang="en-US"/>
        </a:p>
      </dgm:t>
    </dgm:pt>
    <dgm:pt modelId="{7256523E-9161-4B7B-AA4B-9E79718B6CE9}" type="sibTrans" cxnId="{439D2463-DF0B-4C70-ADE4-58F381AD327C}">
      <dgm:prSet/>
      <dgm:spPr/>
      <dgm:t>
        <a:bodyPr/>
        <a:lstStyle/>
        <a:p>
          <a:endParaRPr lang="en-US"/>
        </a:p>
      </dgm:t>
    </dgm:pt>
    <dgm:pt modelId="{637FFA68-A80E-42CA-A6D7-DF576C9DBB42}">
      <dgm:prSet phldrT="[Text]"/>
      <dgm:spPr/>
      <dgm:t>
        <a:bodyPr/>
        <a:lstStyle/>
        <a:p>
          <a:r>
            <a:rPr lang="en-US" dirty="0" smtClean="0"/>
            <a:t>Employees feel lost or need guidance</a:t>
          </a:r>
          <a:endParaRPr lang="en-US" dirty="0"/>
        </a:p>
      </dgm:t>
    </dgm:pt>
    <dgm:pt modelId="{50171BA4-0CA3-444B-BE50-C20E1C1F1B05}" type="parTrans" cxnId="{600FACEA-80B3-4434-B109-3C0089860129}">
      <dgm:prSet/>
      <dgm:spPr/>
      <dgm:t>
        <a:bodyPr/>
        <a:lstStyle/>
        <a:p>
          <a:endParaRPr lang="en-US"/>
        </a:p>
      </dgm:t>
    </dgm:pt>
    <dgm:pt modelId="{DDB92281-EA0A-4DD4-88E2-64F00C2EC8EA}" type="sibTrans" cxnId="{600FACEA-80B3-4434-B109-3C0089860129}">
      <dgm:prSet/>
      <dgm:spPr/>
      <dgm:t>
        <a:bodyPr/>
        <a:lstStyle/>
        <a:p>
          <a:endParaRPr lang="en-US"/>
        </a:p>
      </dgm:t>
    </dgm:pt>
    <dgm:pt modelId="{5D675FD4-365F-4BA2-83C4-FD6871C68023}">
      <dgm:prSet phldrT="[Text]"/>
      <dgm:spPr/>
      <dgm:t>
        <a:bodyPr/>
        <a:lstStyle/>
        <a:p>
          <a:r>
            <a:rPr lang="en-US" dirty="0" smtClean="0"/>
            <a:t>Trends cannot be identified easily across systems	</a:t>
          </a:r>
          <a:endParaRPr lang="en-US" dirty="0"/>
        </a:p>
      </dgm:t>
    </dgm:pt>
    <dgm:pt modelId="{D27D0A84-9AAE-4ED3-8553-2A6A3C58ACD5}" type="parTrans" cxnId="{5C82CCD9-B9BC-4EBA-8958-665FC29B4898}">
      <dgm:prSet/>
      <dgm:spPr/>
      <dgm:t>
        <a:bodyPr/>
        <a:lstStyle/>
        <a:p>
          <a:endParaRPr lang="en-US"/>
        </a:p>
      </dgm:t>
    </dgm:pt>
    <dgm:pt modelId="{A8280540-935F-4829-AF9A-58B1420572B4}" type="sibTrans" cxnId="{5C82CCD9-B9BC-4EBA-8958-665FC29B4898}">
      <dgm:prSet/>
      <dgm:spPr/>
      <dgm:t>
        <a:bodyPr/>
        <a:lstStyle/>
        <a:p>
          <a:endParaRPr lang="en-US"/>
        </a:p>
      </dgm:t>
    </dgm:pt>
    <dgm:pt modelId="{BE9FD7DC-69EE-4AE9-A98B-CC0E98F8A6FD}">
      <dgm:prSet phldrT="[Text]"/>
      <dgm:spPr/>
      <dgm:t>
        <a:bodyPr/>
        <a:lstStyle/>
        <a:p>
          <a:r>
            <a:rPr lang="en-US" dirty="0" smtClean="0"/>
            <a:t>SOLUTION</a:t>
          </a:r>
          <a:endParaRPr lang="en-US" dirty="0"/>
        </a:p>
      </dgm:t>
    </dgm:pt>
    <dgm:pt modelId="{9CDBAC1D-F146-49CE-A9AE-FA63546EE562}" type="parTrans" cxnId="{F8A6A425-5284-4FCF-A560-6B8E2A2B163A}">
      <dgm:prSet/>
      <dgm:spPr/>
      <dgm:t>
        <a:bodyPr/>
        <a:lstStyle/>
        <a:p>
          <a:endParaRPr lang="en-US"/>
        </a:p>
      </dgm:t>
    </dgm:pt>
    <dgm:pt modelId="{DD4099E1-2ED0-4BE5-AC78-809F324DAF58}" type="sibTrans" cxnId="{F8A6A425-5284-4FCF-A560-6B8E2A2B163A}">
      <dgm:prSet/>
      <dgm:spPr/>
      <dgm:t>
        <a:bodyPr/>
        <a:lstStyle/>
        <a:p>
          <a:endParaRPr lang="en-US"/>
        </a:p>
      </dgm:t>
    </dgm:pt>
    <dgm:pt modelId="{27CFE3A6-92B8-4DDC-BA08-5F8C94EAE3EB}">
      <dgm:prSet phldrT="[Text]"/>
      <dgm:spPr/>
      <dgm:t>
        <a:bodyPr/>
        <a:lstStyle/>
        <a:p>
          <a:r>
            <a:rPr lang="en-US" dirty="0" smtClean="0"/>
            <a:t>Simple, standardized visualizations that anyone can understand</a:t>
          </a:r>
          <a:endParaRPr lang="en-US" dirty="0"/>
        </a:p>
      </dgm:t>
    </dgm:pt>
    <dgm:pt modelId="{2B1D7186-8CAD-425C-AECB-718461B7DF3D}" type="parTrans" cxnId="{A9192928-740F-4A6C-8131-150D3B443899}">
      <dgm:prSet/>
      <dgm:spPr/>
      <dgm:t>
        <a:bodyPr/>
        <a:lstStyle/>
        <a:p>
          <a:endParaRPr lang="en-US"/>
        </a:p>
      </dgm:t>
    </dgm:pt>
    <dgm:pt modelId="{F25B9E97-38B8-4CF5-9A83-B19924A80F17}" type="sibTrans" cxnId="{A9192928-740F-4A6C-8131-150D3B443899}">
      <dgm:prSet/>
      <dgm:spPr/>
      <dgm:t>
        <a:bodyPr/>
        <a:lstStyle/>
        <a:p>
          <a:endParaRPr lang="en-US"/>
        </a:p>
      </dgm:t>
    </dgm:pt>
    <dgm:pt modelId="{889952FF-63E7-4C3C-9E5F-A1A36A5E439C}">
      <dgm:prSet phldrT="[Text]"/>
      <dgm:spPr/>
      <dgm:t>
        <a:bodyPr/>
        <a:lstStyle/>
        <a:p>
          <a:r>
            <a:rPr lang="en-US" dirty="0" smtClean="0"/>
            <a:t>Communicate goals and paths to success to drive change</a:t>
          </a:r>
          <a:endParaRPr lang="en-US" dirty="0"/>
        </a:p>
      </dgm:t>
    </dgm:pt>
    <dgm:pt modelId="{6F974F3E-8950-47CA-825E-DB1DB8106303}" type="parTrans" cxnId="{9D64C0C3-1CBB-4459-A009-D1DE33954195}">
      <dgm:prSet/>
      <dgm:spPr/>
      <dgm:t>
        <a:bodyPr/>
        <a:lstStyle/>
        <a:p>
          <a:endParaRPr lang="en-US"/>
        </a:p>
      </dgm:t>
    </dgm:pt>
    <dgm:pt modelId="{8996CCDF-0D7C-44E4-B76A-3DC942109A92}" type="sibTrans" cxnId="{9D64C0C3-1CBB-4459-A009-D1DE33954195}">
      <dgm:prSet/>
      <dgm:spPr/>
      <dgm:t>
        <a:bodyPr/>
        <a:lstStyle/>
        <a:p>
          <a:endParaRPr lang="en-US"/>
        </a:p>
      </dgm:t>
    </dgm:pt>
    <dgm:pt modelId="{B3EFFB70-8A86-4A58-B72D-B1FE37BDC959}">
      <dgm:prSet phldrT="[Text]"/>
      <dgm:spPr/>
      <dgm:t>
        <a:bodyPr/>
        <a:lstStyle/>
        <a:p>
          <a:r>
            <a:rPr lang="en-US" dirty="0" smtClean="0"/>
            <a:t>Brings data from multiple sources into one space for better context</a:t>
          </a:r>
          <a:endParaRPr lang="en-US" dirty="0"/>
        </a:p>
      </dgm:t>
    </dgm:pt>
    <dgm:pt modelId="{2B4448CA-2D56-445F-BC9E-2642F8365152}" type="parTrans" cxnId="{8CDF7F16-01E8-4F10-B4C1-0A6B4D92ADBA}">
      <dgm:prSet/>
      <dgm:spPr/>
      <dgm:t>
        <a:bodyPr/>
        <a:lstStyle/>
        <a:p>
          <a:endParaRPr lang="en-US"/>
        </a:p>
      </dgm:t>
    </dgm:pt>
    <dgm:pt modelId="{F31D1402-3369-4B00-8E30-62141AA18740}" type="sibTrans" cxnId="{8CDF7F16-01E8-4F10-B4C1-0A6B4D92ADBA}">
      <dgm:prSet/>
      <dgm:spPr/>
      <dgm:t>
        <a:bodyPr/>
        <a:lstStyle/>
        <a:p>
          <a:endParaRPr lang="en-US"/>
        </a:p>
      </dgm:t>
    </dgm:pt>
    <dgm:pt modelId="{5B006A61-88A2-435F-BCFC-16B3A3E1879C}" type="pres">
      <dgm:prSet presAssocID="{8C244742-6FD5-479D-873D-264223F0578A}" presName="Name0" presStyleCnt="0">
        <dgm:presLayoutVars>
          <dgm:dir/>
          <dgm:animLvl val="lvl"/>
          <dgm:resizeHandles val="exact"/>
        </dgm:presLayoutVars>
      </dgm:prSet>
      <dgm:spPr/>
    </dgm:pt>
    <dgm:pt modelId="{99C841AD-87A6-4C05-B9F8-8DEBCD0D1947}" type="pres">
      <dgm:prSet presAssocID="{BE9FD7DC-69EE-4AE9-A98B-CC0E98F8A6FD}" presName="boxAndChildren" presStyleCnt="0"/>
      <dgm:spPr/>
    </dgm:pt>
    <dgm:pt modelId="{5D07ED12-EC2F-4E66-B3E5-EB7A871889CE}" type="pres">
      <dgm:prSet presAssocID="{BE9FD7DC-69EE-4AE9-A98B-CC0E98F8A6FD}" presName="parentTextBox" presStyleLbl="node1" presStyleIdx="0" presStyleCnt="2"/>
      <dgm:spPr/>
    </dgm:pt>
    <dgm:pt modelId="{E06974BB-9081-4E3C-87AF-BD28CA9887D4}" type="pres">
      <dgm:prSet presAssocID="{BE9FD7DC-69EE-4AE9-A98B-CC0E98F8A6FD}" presName="entireBox" presStyleLbl="node1" presStyleIdx="0" presStyleCnt="2"/>
      <dgm:spPr/>
    </dgm:pt>
    <dgm:pt modelId="{28435C32-4045-4E07-801F-2176F40E76C6}" type="pres">
      <dgm:prSet presAssocID="{BE9FD7DC-69EE-4AE9-A98B-CC0E98F8A6FD}" presName="descendantBox" presStyleCnt="0"/>
      <dgm:spPr/>
    </dgm:pt>
    <dgm:pt modelId="{98D0B95B-D799-4D93-9FF0-D6FBE926D084}" type="pres">
      <dgm:prSet presAssocID="{27CFE3A6-92B8-4DDC-BA08-5F8C94EAE3EB}" presName="childTextBox" presStyleLbl="fgAccFollowNode1" presStyleIdx="0" presStyleCnt="6">
        <dgm:presLayoutVars>
          <dgm:bulletEnabled val="1"/>
        </dgm:presLayoutVars>
      </dgm:prSet>
      <dgm:spPr/>
    </dgm:pt>
    <dgm:pt modelId="{1E161849-F645-4233-A36C-3873B2DC9C0A}" type="pres">
      <dgm:prSet presAssocID="{889952FF-63E7-4C3C-9E5F-A1A36A5E439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58F8E-A68C-4676-B599-3B5B48930387}" type="pres">
      <dgm:prSet presAssocID="{B3EFFB70-8A86-4A58-B72D-B1FE37BDC959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1DE08-C68B-405A-AF41-EB230E932BBB}" type="pres">
      <dgm:prSet presAssocID="{70DDB2B3-7EB4-4878-ABBF-1E5C7B8C9C35}" presName="sp" presStyleCnt="0"/>
      <dgm:spPr/>
    </dgm:pt>
    <dgm:pt modelId="{BFB8C44C-4689-4F42-B36E-7B77C90DC767}" type="pres">
      <dgm:prSet presAssocID="{EEF5A5AC-D0FD-450E-84DB-DC75F13A9864}" presName="arrowAndChildren" presStyleCnt="0"/>
      <dgm:spPr/>
    </dgm:pt>
    <dgm:pt modelId="{BEC71865-F12B-4AA1-A3F8-708B5C596064}" type="pres">
      <dgm:prSet presAssocID="{EEF5A5AC-D0FD-450E-84DB-DC75F13A9864}" presName="parentTextArrow" presStyleLbl="node1" presStyleIdx="0" presStyleCnt="2"/>
      <dgm:spPr/>
    </dgm:pt>
    <dgm:pt modelId="{8FA754CA-0BD5-4328-B3ED-7F06FCC314A4}" type="pres">
      <dgm:prSet presAssocID="{EEF5A5AC-D0FD-450E-84DB-DC75F13A9864}" presName="arrow" presStyleLbl="node1" presStyleIdx="1" presStyleCnt="2" custLinFactNeighborX="0" custLinFactNeighborY="5542"/>
      <dgm:spPr/>
    </dgm:pt>
    <dgm:pt modelId="{E524A53A-5B5C-4EB6-A1B2-C832A780AC00}" type="pres">
      <dgm:prSet presAssocID="{EEF5A5AC-D0FD-450E-84DB-DC75F13A9864}" presName="descendantArrow" presStyleCnt="0"/>
      <dgm:spPr/>
    </dgm:pt>
    <dgm:pt modelId="{06BD859A-AF10-45AC-B317-E48231D83897}" type="pres">
      <dgm:prSet presAssocID="{68EF5A82-0188-4704-9664-7355D7986BC1}" presName="childTextArrow" presStyleLbl="fgAccFollowNode1" presStyleIdx="3" presStyleCnt="6">
        <dgm:presLayoutVars>
          <dgm:bulletEnabled val="1"/>
        </dgm:presLayoutVars>
      </dgm:prSet>
      <dgm:spPr/>
    </dgm:pt>
    <dgm:pt modelId="{D4D3D01C-F00F-4591-A5E6-799E5E49CAA8}" type="pres">
      <dgm:prSet presAssocID="{637FFA68-A80E-42CA-A6D7-DF576C9DBB42}" presName="childTextArrow" presStyleLbl="fgAccFollowNode1" presStyleIdx="4" presStyleCnt="6">
        <dgm:presLayoutVars>
          <dgm:bulletEnabled val="1"/>
        </dgm:presLayoutVars>
      </dgm:prSet>
      <dgm:spPr/>
    </dgm:pt>
    <dgm:pt modelId="{3066FCB7-7742-41EC-AF48-D1ABC4E09BF8}" type="pres">
      <dgm:prSet presAssocID="{5D675FD4-365F-4BA2-83C4-FD6871C6802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BA3F63-12CE-4A1B-8B10-3A4832B9B7FC}" type="presOf" srcId="{68EF5A82-0188-4704-9664-7355D7986BC1}" destId="{06BD859A-AF10-45AC-B317-E48231D83897}" srcOrd="0" destOrd="0" presId="urn:microsoft.com/office/officeart/2005/8/layout/process4"/>
    <dgm:cxn modelId="{75E62C96-C0B8-49E7-BD56-74C4319353C5}" type="presOf" srcId="{5D675FD4-365F-4BA2-83C4-FD6871C68023}" destId="{3066FCB7-7742-41EC-AF48-D1ABC4E09BF8}" srcOrd="0" destOrd="0" presId="urn:microsoft.com/office/officeart/2005/8/layout/process4"/>
    <dgm:cxn modelId="{2FCD404A-10BA-47A1-8F82-48DA147DE9BD}" type="presOf" srcId="{8C244742-6FD5-479D-873D-264223F0578A}" destId="{5B006A61-88A2-435F-BCFC-16B3A3E1879C}" srcOrd="0" destOrd="0" presId="urn:microsoft.com/office/officeart/2005/8/layout/process4"/>
    <dgm:cxn modelId="{14EC715B-3053-4DFD-8CA9-BFA42B3AFF08}" type="presOf" srcId="{B3EFFB70-8A86-4A58-B72D-B1FE37BDC959}" destId="{A1358F8E-A68C-4676-B599-3B5B48930387}" srcOrd="0" destOrd="0" presId="urn:microsoft.com/office/officeart/2005/8/layout/process4"/>
    <dgm:cxn modelId="{FE08819C-0E2F-4FA1-AFEC-3DF25537B217}" type="presOf" srcId="{637FFA68-A80E-42CA-A6D7-DF576C9DBB42}" destId="{D4D3D01C-F00F-4591-A5E6-799E5E49CAA8}" srcOrd="0" destOrd="0" presId="urn:microsoft.com/office/officeart/2005/8/layout/process4"/>
    <dgm:cxn modelId="{01388208-C638-41FB-A7D0-ECCF75E5260E}" type="presOf" srcId="{27CFE3A6-92B8-4DDC-BA08-5F8C94EAE3EB}" destId="{98D0B95B-D799-4D93-9FF0-D6FBE926D084}" srcOrd="0" destOrd="0" presId="urn:microsoft.com/office/officeart/2005/8/layout/process4"/>
    <dgm:cxn modelId="{3A4B5F68-625E-4720-8834-C51EA0757309}" srcId="{8C244742-6FD5-479D-873D-264223F0578A}" destId="{EEF5A5AC-D0FD-450E-84DB-DC75F13A9864}" srcOrd="0" destOrd="0" parTransId="{0FB2E5AD-86DE-43B0-A066-1C6EE9034F0A}" sibTransId="{70DDB2B3-7EB4-4878-ABBF-1E5C7B8C9C35}"/>
    <dgm:cxn modelId="{E9C1A438-8C86-476A-A1CC-CC60A60F5EA6}" type="presOf" srcId="{EEF5A5AC-D0FD-450E-84DB-DC75F13A9864}" destId="{BEC71865-F12B-4AA1-A3F8-708B5C596064}" srcOrd="0" destOrd="0" presId="urn:microsoft.com/office/officeart/2005/8/layout/process4"/>
    <dgm:cxn modelId="{8CDF7F16-01E8-4F10-B4C1-0A6B4D92ADBA}" srcId="{BE9FD7DC-69EE-4AE9-A98B-CC0E98F8A6FD}" destId="{B3EFFB70-8A86-4A58-B72D-B1FE37BDC959}" srcOrd="2" destOrd="0" parTransId="{2B4448CA-2D56-445F-BC9E-2642F8365152}" sibTransId="{F31D1402-3369-4B00-8E30-62141AA18740}"/>
    <dgm:cxn modelId="{73EB4EEB-6925-4677-AF6C-42DD2E2E896E}" type="presOf" srcId="{889952FF-63E7-4C3C-9E5F-A1A36A5E439C}" destId="{1E161849-F645-4233-A36C-3873B2DC9C0A}" srcOrd="0" destOrd="0" presId="urn:microsoft.com/office/officeart/2005/8/layout/process4"/>
    <dgm:cxn modelId="{6CB63AE4-1C8B-41E4-95E3-FADC28533872}" type="presOf" srcId="{EEF5A5AC-D0FD-450E-84DB-DC75F13A9864}" destId="{8FA754CA-0BD5-4328-B3ED-7F06FCC314A4}" srcOrd="1" destOrd="0" presId="urn:microsoft.com/office/officeart/2005/8/layout/process4"/>
    <dgm:cxn modelId="{2DC84F53-EA11-4A7D-8025-B52BE6A7533A}" type="presOf" srcId="{BE9FD7DC-69EE-4AE9-A98B-CC0E98F8A6FD}" destId="{5D07ED12-EC2F-4E66-B3E5-EB7A871889CE}" srcOrd="0" destOrd="0" presId="urn:microsoft.com/office/officeart/2005/8/layout/process4"/>
    <dgm:cxn modelId="{F8A6A425-5284-4FCF-A560-6B8E2A2B163A}" srcId="{8C244742-6FD5-479D-873D-264223F0578A}" destId="{BE9FD7DC-69EE-4AE9-A98B-CC0E98F8A6FD}" srcOrd="1" destOrd="0" parTransId="{9CDBAC1D-F146-49CE-A9AE-FA63546EE562}" sibTransId="{DD4099E1-2ED0-4BE5-AC78-809F324DAF58}"/>
    <dgm:cxn modelId="{5C82CCD9-B9BC-4EBA-8958-665FC29B4898}" srcId="{EEF5A5AC-D0FD-450E-84DB-DC75F13A9864}" destId="{5D675FD4-365F-4BA2-83C4-FD6871C68023}" srcOrd="2" destOrd="0" parTransId="{D27D0A84-9AAE-4ED3-8553-2A6A3C58ACD5}" sibTransId="{A8280540-935F-4829-AF9A-58B1420572B4}"/>
    <dgm:cxn modelId="{9D64C0C3-1CBB-4459-A009-D1DE33954195}" srcId="{BE9FD7DC-69EE-4AE9-A98B-CC0E98F8A6FD}" destId="{889952FF-63E7-4C3C-9E5F-A1A36A5E439C}" srcOrd="1" destOrd="0" parTransId="{6F974F3E-8950-47CA-825E-DB1DB8106303}" sibTransId="{8996CCDF-0D7C-44E4-B76A-3DC942109A92}"/>
    <dgm:cxn modelId="{439D2463-DF0B-4C70-ADE4-58F381AD327C}" srcId="{EEF5A5AC-D0FD-450E-84DB-DC75F13A9864}" destId="{68EF5A82-0188-4704-9664-7355D7986BC1}" srcOrd="0" destOrd="0" parTransId="{7C1D3F13-D972-43D3-ABBC-A19B8886193E}" sibTransId="{7256523E-9161-4B7B-AA4B-9E79718B6CE9}"/>
    <dgm:cxn modelId="{9D8D24F0-D629-4D95-B0DC-B4EF8E8710C0}" type="presOf" srcId="{BE9FD7DC-69EE-4AE9-A98B-CC0E98F8A6FD}" destId="{E06974BB-9081-4E3C-87AF-BD28CA9887D4}" srcOrd="1" destOrd="0" presId="urn:microsoft.com/office/officeart/2005/8/layout/process4"/>
    <dgm:cxn modelId="{A9192928-740F-4A6C-8131-150D3B443899}" srcId="{BE9FD7DC-69EE-4AE9-A98B-CC0E98F8A6FD}" destId="{27CFE3A6-92B8-4DDC-BA08-5F8C94EAE3EB}" srcOrd="0" destOrd="0" parTransId="{2B1D7186-8CAD-425C-AECB-718461B7DF3D}" sibTransId="{F25B9E97-38B8-4CF5-9A83-B19924A80F17}"/>
    <dgm:cxn modelId="{600FACEA-80B3-4434-B109-3C0089860129}" srcId="{EEF5A5AC-D0FD-450E-84DB-DC75F13A9864}" destId="{637FFA68-A80E-42CA-A6D7-DF576C9DBB42}" srcOrd="1" destOrd="0" parTransId="{50171BA4-0CA3-444B-BE50-C20E1C1F1B05}" sibTransId="{DDB92281-EA0A-4DD4-88E2-64F00C2EC8EA}"/>
    <dgm:cxn modelId="{EEE05841-EDBA-4E06-915C-982659BEFA34}" type="presParOf" srcId="{5B006A61-88A2-435F-BCFC-16B3A3E1879C}" destId="{99C841AD-87A6-4C05-B9F8-8DEBCD0D1947}" srcOrd="0" destOrd="0" presId="urn:microsoft.com/office/officeart/2005/8/layout/process4"/>
    <dgm:cxn modelId="{24D0ED04-36C6-4EC8-9FB1-AD38B9B14EF3}" type="presParOf" srcId="{99C841AD-87A6-4C05-B9F8-8DEBCD0D1947}" destId="{5D07ED12-EC2F-4E66-B3E5-EB7A871889CE}" srcOrd="0" destOrd="0" presId="urn:microsoft.com/office/officeart/2005/8/layout/process4"/>
    <dgm:cxn modelId="{AB39FBF1-99B0-4609-9791-88138E7265BE}" type="presParOf" srcId="{99C841AD-87A6-4C05-B9F8-8DEBCD0D1947}" destId="{E06974BB-9081-4E3C-87AF-BD28CA9887D4}" srcOrd="1" destOrd="0" presId="urn:microsoft.com/office/officeart/2005/8/layout/process4"/>
    <dgm:cxn modelId="{E4D80BB4-6708-4F6F-81E4-8AF895C769FB}" type="presParOf" srcId="{99C841AD-87A6-4C05-B9F8-8DEBCD0D1947}" destId="{28435C32-4045-4E07-801F-2176F40E76C6}" srcOrd="2" destOrd="0" presId="urn:microsoft.com/office/officeart/2005/8/layout/process4"/>
    <dgm:cxn modelId="{1D70B884-A0F6-40E5-89E1-04F68A53DBEF}" type="presParOf" srcId="{28435C32-4045-4E07-801F-2176F40E76C6}" destId="{98D0B95B-D799-4D93-9FF0-D6FBE926D084}" srcOrd="0" destOrd="0" presId="urn:microsoft.com/office/officeart/2005/8/layout/process4"/>
    <dgm:cxn modelId="{76E2BD30-C392-453E-9403-316DA420781B}" type="presParOf" srcId="{28435C32-4045-4E07-801F-2176F40E76C6}" destId="{1E161849-F645-4233-A36C-3873B2DC9C0A}" srcOrd="1" destOrd="0" presId="urn:microsoft.com/office/officeart/2005/8/layout/process4"/>
    <dgm:cxn modelId="{012D5C43-7DC2-4E58-AE64-D775EBF2EFC3}" type="presParOf" srcId="{28435C32-4045-4E07-801F-2176F40E76C6}" destId="{A1358F8E-A68C-4676-B599-3B5B48930387}" srcOrd="2" destOrd="0" presId="urn:microsoft.com/office/officeart/2005/8/layout/process4"/>
    <dgm:cxn modelId="{345A4B94-B774-4127-81FA-6D2E45DAA26B}" type="presParOf" srcId="{5B006A61-88A2-435F-BCFC-16B3A3E1879C}" destId="{D5C1DE08-C68B-405A-AF41-EB230E932BBB}" srcOrd="1" destOrd="0" presId="urn:microsoft.com/office/officeart/2005/8/layout/process4"/>
    <dgm:cxn modelId="{4551BE13-CF4A-4731-9022-9BEF4348F597}" type="presParOf" srcId="{5B006A61-88A2-435F-BCFC-16B3A3E1879C}" destId="{BFB8C44C-4689-4F42-B36E-7B77C90DC767}" srcOrd="2" destOrd="0" presId="urn:microsoft.com/office/officeart/2005/8/layout/process4"/>
    <dgm:cxn modelId="{D1A9DD7E-452E-4563-BB75-B2812ECD8E94}" type="presParOf" srcId="{BFB8C44C-4689-4F42-B36E-7B77C90DC767}" destId="{BEC71865-F12B-4AA1-A3F8-708B5C596064}" srcOrd="0" destOrd="0" presId="urn:microsoft.com/office/officeart/2005/8/layout/process4"/>
    <dgm:cxn modelId="{0122CC88-4541-4F48-80FD-47B337B157C9}" type="presParOf" srcId="{BFB8C44C-4689-4F42-B36E-7B77C90DC767}" destId="{8FA754CA-0BD5-4328-B3ED-7F06FCC314A4}" srcOrd="1" destOrd="0" presId="urn:microsoft.com/office/officeart/2005/8/layout/process4"/>
    <dgm:cxn modelId="{DB7B9162-1266-4C72-96A7-5B611058DC22}" type="presParOf" srcId="{BFB8C44C-4689-4F42-B36E-7B77C90DC767}" destId="{E524A53A-5B5C-4EB6-A1B2-C832A780AC00}" srcOrd="2" destOrd="0" presId="urn:microsoft.com/office/officeart/2005/8/layout/process4"/>
    <dgm:cxn modelId="{FA7C65A7-F7DA-4526-88B7-B31388EB778C}" type="presParOf" srcId="{E524A53A-5B5C-4EB6-A1B2-C832A780AC00}" destId="{06BD859A-AF10-45AC-B317-E48231D83897}" srcOrd="0" destOrd="0" presId="urn:microsoft.com/office/officeart/2005/8/layout/process4"/>
    <dgm:cxn modelId="{86B42308-D239-437A-ADBA-F14E1C6921F1}" type="presParOf" srcId="{E524A53A-5B5C-4EB6-A1B2-C832A780AC00}" destId="{D4D3D01C-F00F-4591-A5E6-799E5E49CAA8}" srcOrd="1" destOrd="0" presId="urn:microsoft.com/office/officeart/2005/8/layout/process4"/>
    <dgm:cxn modelId="{CB342563-54A7-4C2B-AE18-11076CF38127}" type="presParOf" srcId="{E524A53A-5B5C-4EB6-A1B2-C832A780AC00}" destId="{3066FCB7-7742-41EC-AF48-D1ABC4E09BF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974BB-9081-4E3C-87AF-BD28CA9887D4}">
      <dsp:nvSpPr>
        <dsp:cNvPr id="0" name=""/>
        <dsp:cNvSpPr/>
      </dsp:nvSpPr>
      <dsp:spPr>
        <a:xfrm>
          <a:off x="0" y="2667462"/>
          <a:ext cx="6400801" cy="1750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SOLUTION</a:t>
          </a:r>
          <a:endParaRPr lang="en-US" sz="3400" kern="1200" dirty="0"/>
        </a:p>
      </dsp:txBody>
      <dsp:txXfrm>
        <a:off x="0" y="2667462"/>
        <a:ext cx="6400801" cy="945077"/>
      </dsp:txXfrm>
    </dsp:sp>
    <dsp:sp modelId="{98D0B95B-D799-4D93-9FF0-D6FBE926D084}">
      <dsp:nvSpPr>
        <dsp:cNvPr id="0" name=""/>
        <dsp:cNvSpPr/>
      </dsp:nvSpPr>
      <dsp:spPr>
        <a:xfrm>
          <a:off x="3125" y="3577537"/>
          <a:ext cx="2131516" cy="805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Simple, standardized visualizations that anyone can understand</a:t>
          </a:r>
          <a:endParaRPr lang="en-US" sz="1400" kern="1200" dirty="0"/>
        </a:p>
      </dsp:txBody>
      <dsp:txXfrm>
        <a:off x="3125" y="3577537"/>
        <a:ext cx="2131516" cy="805066"/>
      </dsp:txXfrm>
    </dsp:sp>
    <dsp:sp modelId="{1E161849-F645-4233-A36C-3873B2DC9C0A}">
      <dsp:nvSpPr>
        <dsp:cNvPr id="0" name=""/>
        <dsp:cNvSpPr/>
      </dsp:nvSpPr>
      <dsp:spPr>
        <a:xfrm>
          <a:off x="2134642" y="3577537"/>
          <a:ext cx="2131516" cy="805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Communicate goals and paths to success to drive change</a:t>
          </a:r>
          <a:endParaRPr lang="en-US" sz="1400" kern="1200" dirty="0"/>
        </a:p>
      </dsp:txBody>
      <dsp:txXfrm>
        <a:off x="2134642" y="3577537"/>
        <a:ext cx="2131516" cy="805066"/>
      </dsp:txXfrm>
    </dsp:sp>
    <dsp:sp modelId="{A1358F8E-A68C-4676-B599-3B5B48930387}">
      <dsp:nvSpPr>
        <dsp:cNvPr id="0" name=""/>
        <dsp:cNvSpPr/>
      </dsp:nvSpPr>
      <dsp:spPr>
        <a:xfrm>
          <a:off x="4266158" y="3577537"/>
          <a:ext cx="2131516" cy="805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Brings data from multiple sources into one space for better context</a:t>
          </a:r>
          <a:endParaRPr lang="en-US" sz="1400" kern="1200" dirty="0"/>
        </a:p>
      </dsp:txBody>
      <dsp:txXfrm>
        <a:off x="4266158" y="3577537"/>
        <a:ext cx="2131516" cy="805066"/>
      </dsp:txXfrm>
    </dsp:sp>
    <dsp:sp modelId="{8FA754CA-0BD5-4328-B3ED-7F06FCC314A4}">
      <dsp:nvSpPr>
        <dsp:cNvPr id="0" name=""/>
        <dsp:cNvSpPr/>
      </dsp:nvSpPr>
      <dsp:spPr>
        <a:xfrm rot="10800000">
          <a:off x="0" y="151168"/>
          <a:ext cx="6400801" cy="26917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FF0000"/>
              </a:solidFill>
            </a:rPr>
            <a:t>PROBLEM</a:t>
          </a:r>
          <a:endParaRPr lang="en-US" sz="3400" kern="1200" dirty="0">
            <a:solidFill>
              <a:srgbClr val="FF0000"/>
            </a:solidFill>
          </a:endParaRPr>
        </a:p>
      </dsp:txBody>
      <dsp:txXfrm rot="-10800000">
        <a:off x="0" y="151168"/>
        <a:ext cx="6400801" cy="944794"/>
      </dsp:txXfrm>
    </dsp:sp>
    <dsp:sp modelId="{06BD859A-AF10-45AC-B317-E48231D83897}">
      <dsp:nvSpPr>
        <dsp:cNvPr id="0" name=""/>
        <dsp:cNvSpPr/>
      </dsp:nvSpPr>
      <dsp:spPr>
        <a:xfrm>
          <a:off x="3125" y="946787"/>
          <a:ext cx="2131516" cy="804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Key business metrics are abstract or difficult for employees to digest</a:t>
          </a:r>
          <a:endParaRPr lang="en-US" sz="1400" kern="1200" dirty="0"/>
        </a:p>
      </dsp:txBody>
      <dsp:txXfrm>
        <a:off x="3125" y="946787"/>
        <a:ext cx="2131516" cy="804824"/>
      </dsp:txXfrm>
    </dsp:sp>
    <dsp:sp modelId="{D4D3D01C-F00F-4591-A5E6-799E5E49CAA8}">
      <dsp:nvSpPr>
        <dsp:cNvPr id="0" name=""/>
        <dsp:cNvSpPr/>
      </dsp:nvSpPr>
      <dsp:spPr>
        <a:xfrm>
          <a:off x="2134642" y="946787"/>
          <a:ext cx="2131516" cy="804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Employees feel lost or need guidance</a:t>
          </a:r>
          <a:endParaRPr lang="en-US" sz="1400" kern="1200" dirty="0"/>
        </a:p>
      </dsp:txBody>
      <dsp:txXfrm>
        <a:off x="2134642" y="946787"/>
        <a:ext cx="2131516" cy="804824"/>
      </dsp:txXfrm>
    </dsp:sp>
    <dsp:sp modelId="{3066FCB7-7742-41EC-AF48-D1ABC4E09BF8}">
      <dsp:nvSpPr>
        <dsp:cNvPr id="0" name=""/>
        <dsp:cNvSpPr/>
      </dsp:nvSpPr>
      <dsp:spPr>
        <a:xfrm>
          <a:off x="4266158" y="946787"/>
          <a:ext cx="2131516" cy="804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Trends cannot be identified easily across systems	</a:t>
          </a:r>
          <a:endParaRPr lang="en-US" sz="1400" kern="1200" dirty="0"/>
        </a:p>
      </dsp:txBody>
      <dsp:txXfrm>
        <a:off x="4266158" y="946787"/>
        <a:ext cx="2131516" cy="804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AD01-92E8-4E3B-B757-70E5514278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8A929-1212-4F41-96D5-77538029F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34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FEBE0F0-AB4B-4DF3-9B83-27E650C5ED6B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D8726BE-08F0-40D0-BE88-5993E1564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16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16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73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2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79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31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5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6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76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2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47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0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86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2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7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4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3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1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2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726BE-08F0-40D0-BE88-5993E1564B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9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85687" y="6041363"/>
            <a:ext cx="803703" cy="365125"/>
          </a:xfrm>
        </p:spPr>
        <p:txBody>
          <a:bodyPr/>
          <a:lstStyle/>
          <a:p>
            <a:fld id="{3BC007BA-1E62-44AD-BE40-20047825C040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42505" y="6041363"/>
            <a:ext cx="258295" cy="365125"/>
          </a:xfrm>
        </p:spPr>
        <p:txBody>
          <a:bodyPr/>
          <a:lstStyle/>
          <a:p>
            <a:fld id="{A6C82095-2BDD-4CB5-B0E3-FF6815FFA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8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74B9-D87B-407D-A389-B2C53081D4B7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05757" y="6041363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3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C894-E69D-4A56-BDA4-92467C0852A2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62145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70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0A4F-C7DF-47F4-91F9-8F796C3F0DCC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55218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C48A-8CB0-4EB2-BC55-8608DF5CD338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20581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59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0784-5A81-4283-8ACE-C1F3980754D9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41362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52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CB88-5DE0-4A1F-ABFD-5263D0D19123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41362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17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CE358-2129-463C-8A2A-EAE3BE626107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390" y="6041363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7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2572" y="6041362"/>
            <a:ext cx="684132" cy="365125"/>
          </a:xfrm>
        </p:spPr>
        <p:txBody>
          <a:bodyPr/>
          <a:lstStyle/>
          <a:p>
            <a:fld id="{67752343-12D0-4492-B367-A86E3388142C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6704" y="6041361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2572" y="6049069"/>
            <a:ext cx="684132" cy="365125"/>
          </a:xfrm>
        </p:spPr>
        <p:txBody>
          <a:bodyPr/>
          <a:lstStyle/>
          <a:p>
            <a:fld id="{C4175970-A74A-4F16-A6EC-8F1538DC7156}" type="datetime1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6704" y="6049068"/>
            <a:ext cx="407896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1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3457" y="2160589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2572" y="6041361"/>
            <a:ext cx="684132" cy="365125"/>
          </a:xfrm>
        </p:spPr>
        <p:txBody>
          <a:bodyPr/>
          <a:lstStyle/>
          <a:p>
            <a:fld id="{EF440D1E-67AD-4CF1-B5F4-AA9F1237414A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6704" y="6041360"/>
            <a:ext cx="331696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87236" y="2737245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32572" y="6041363"/>
            <a:ext cx="684132" cy="365125"/>
          </a:xfrm>
        </p:spPr>
        <p:txBody>
          <a:bodyPr/>
          <a:lstStyle/>
          <a:p>
            <a:fld id="{30E895BB-6447-4D2A-8B85-27B0DC4CB268}" type="datetime1">
              <a:rPr lang="en-US" smtClean="0"/>
              <a:pPr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95922" y="6044597"/>
            <a:ext cx="35247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32572" y="6041362"/>
            <a:ext cx="684132" cy="365125"/>
          </a:xfrm>
        </p:spPr>
        <p:txBody>
          <a:bodyPr/>
          <a:lstStyle/>
          <a:p>
            <a:fld id="{CC9AE98F-8E50-4537-9F1A-8E19B387E782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6704" y="6041361"/>
            <a:ext cx="331696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3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CA94-0D34-401A-8CFE-F6949D4B5661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89390" y="6041363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5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781" y="381000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AC2-8D60-44F1-A44B-D54D1B490C4B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89390" y="6041363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5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34000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887D-BBDB-48F4-8CC3-61416896A215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89390" y="6041363"/>
            <a:ext cx="512638" cy="365125"/>
          </a:xfrm>
        </p:spPr>
        <p:txBody>
          <a:bodyPr/>
          <a:lstStyle/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8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DEA0-DB80-4BAF-AA4D-E1A041A1F08A}" type="datetime1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4ACB39-709C-4B5A-B10C-73E618AEA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  <p:sldLayoutId id="2147484568" r:id="rId14"/>
    <p:sldLayoutId id="2147484569" r:id="rId15"/>
    <p:sldLayoutId id="214748457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bphc.hrsa.gov/programrequirements/policies/pin201401.html" TargetMode="External"/><Relationship Id="rId7" Type="http://schemas.openxmlformats.org/officeDocument/2006/relationships/hyperlink" Target="http://www.hrsa.gov/quality/toolbox/methodology/performancemanagement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hph.org/training-and-technical-assistance/" TargetMode="External"/><Relationship Id="rId5" Type="http://schemas.openxmlformats.org/officeDocument/2006/relationships/hyperlink" Target="http://bphc.hrsa.gov/programrequirements/centerguide.html" TargetMode="External"/><Relationship Id="rId4" Type="http://schemas.openxmlformats.org/officeDocument/2006/relationships/hyperlink" Target="http://bphc.hrsa.gov/qualityimprovement/performancemeasures/index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FQHCConsultant@gmail.co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fqhcconsultant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533400" y="2404534"/>
            <a:ext cx="6423914" cy="1646302"/>
          </a:xfrm>
        </p:spPr>
        <p:txBody>
          <a:bodyPr/>
          <a:lstStyle/>
          <a:p>
            <a:r>
              <a:rPr lang="en-US" dirty="0" smtClean="0"/>
              <a:t>Operational</a:t>
            </a:r>
            <a:br>
              <a:rPr lang="en-US" dirty="0" smtClean="0"/>
            </a:br>
            <a:r>
              <a:rPr lang="en-US" dirty="0" smtClean="0"/>
              <a:t>Dashboards</a:t>
            </a:r>
            <a:endParaRPr lang="en-US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Planning, Creating, Using for Transformation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9507" y="6324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David P Wagner, MHCM</a:t>
            </a:r>
          </a:p>
          <a:p>
            <a:r>
              <a:rPr lang="en-US" sz="1200" b="1" dirty="0" smtClean="0"/>
              <a:t>FQHCConsultant@gmail.com</a:t>
            </a:r>
            <a:endParaRPr lang="en-US" sz="1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Operational Dashboards–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Steps to Success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Evaluate Organizational Priorities</a:t>
            </a:r>
          </a:p>
          <a:p>
            <a:r>
              <a:rPr lang="en-US" sz="2400" dirty="0"/>
              <a:t>Define Audience, Transparency, and </a:t>
            </a:r>
            <a:r>
              <a:rPr lang="en-US" sz="2400" dirty="0" smtClean="0"/>
              <a:t>Distribution</a:t>
            </a:r>
          </a:p>
          <a:p>
            <a:r>
              <a:rPr lang="en-US" sz="2400" dirty="0" smtClean="0"/>
              <a:t>Establish Key Performance Indicators (KPIs)</a:t>
            </a:r>
          </a:p>
          <a:p>
            <a:r>
              <a:rPr lang="en-US" sz="2400" dirty="0" smtClean="0"/>
              <a:t>Determine Reports to Use for Data</a:t>
            </a:r>
          </a:p>
          <a:p>
            <a:r>
              <a:rPr lang="en-US" sz="2400" dirty="0" smtClean="0"/>
              <a:t>Build Sample and Run Test</a:t>
            </a:r>
          </a:p>
          <a:p>
            <a:r>
              <a:rPr lang="en-US" sz="2400" dirty="0" smtClean="0"/>
              <a:t>Modify Behaviors With Dashboards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Organizational Priorities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dashboard is only as good as the actions it generates</a:t>
            </a:r>
          </a:p>
          <a:p>
            <a:pPr lvl="1"/>
            <a:r>
              <a:rPr lang="en-US" dirty="0" smtClean="0"/>
              <a:t>Review </a:t>
            </a:r>
            <a:r>
              <a:rPr lang="en-US" dirty="0" smtClean="0"/>
              <a:t>Health Center’s Strategic Plan and Mission</a:t>
            </a:r>
          </a:p>
          <a:p>
            <a:pPr lvl="1"/>
            <a:r>
              <a:rPr lang="en-US" dirty="0" smtClean="0"/>
              <a:t>Meeting Stated Objectives in Service Area Competition (SAC); New Access Point (NAP); etc.</a:t>
            </a:r>
          </a:p>
          <a:p>
            <a:pPr lvl="1"/>
            <a:r>
              <a:rPr lang="en-US" dirty="0" smtClean="0"/>
              <a:t>Drive Quality Improvement</a:t>
            </a:r>
          </a:p>
          <a:p>
            <a:pPr lvl="1"/>
            <a:r>
              <a:rPr lang="en-US" dirty="0" smtClean="0"/>
              <a:t>Drive Sustainability and Increased Grant Leverage</a:t>
            </a:r>
          </a:p>
          <a:p>
            <a:pPr lvl="1"/>
            <a:r>
              <a:rPr lang="en-US" dirty="0" smtClean="0"/>
              <a:t>Needs of Community Being Served</a:t>
            </a:r>
          </a:p>
          <a:p>
            <a:endParaRPr lang="en-US" dirty="0" smtClean="0"/>
          </a:p>
          <a:p>
            <a:r>
              <a:rPr lang="en-US" dirty="0" smtClean="0"/>
              <a:t>MOST IMPORTANT:  </a:t>
            </a:r>
            <a:r>
              <a:rPr lang="en-US" dirty="0" smtClean="0"/>
              <a:t>Define Critical </a:t>
            </a:r>
            <a:r>
              <a:rPr lang="en-US" dirty="0" smtClean="0"/>
              <a:t>Opportunities for improvement from the perspective of our patients</a:t>
            </a:r>
            <a:r>
              <a:rPr lang="en-US" dirty="0" smtClean="0"/>
              <a:t>! 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Areas of Improvement from Patient Perspective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– avoiding injuries from the care provided</a:t>
            </a:r>
          </a:p>
          <a:p>
            <a:r>
              <a:rPr lang="en-US" dirty="0" smtClean="0"/>
              <a:t>Effective – evidence based, appropriate care</a:t>
            </a:r>
          </a:p>
          <a:p>
            <a:r>
              <a:rPr lang="en-US" dirty="0" smtClean="0"/>
              <a:t>Patient-Centered – respectful of patients with their needs, preferences, and values at the center of plans</a:t>
            </a:r>
          </a:p>
          <a:p>
            <a:r>
              <a:rPr lang="en-US" dirty="0" smtClean="0"/>
              <a:t>Timely – reducing wait times for those who receive and give care</a:t>
            </a:r>
          </a:p>
          <a:p>
            <a:r>
              <a:rPr lang="en-US" dirty="0" smtClean="0"/>
              <a:t>Efficient – avoid waste of equipment, supplies, staffing time, ideas, energy</a:t>
            </a:r>
          </a:p>
          <a:p>
            <a:r>
              <a:rPr lang="en-US" dirty="0" smtClean="0"/>
              <a:t>Equitable – provide care with the same quality to all – no variances due to gender, ethnicity, location, socio-economic status,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8997" y="5948387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Quality of Health Care in America, Institute</a:t>
            </a:r>
          </a:p>
          <a:p>
            <a:r>
              <a:rPr lang="en-US" sz="1200" dirty="0"/>
              <a:t>Of Medicine; Crossing the Quality Chasm: A New Health</a:t>
            </a:r>
          </a:p>
          <a:p>
            <a:r>
              <a:rPr lang="en-US" sz="1200" dirty="0"/>
              <a:t>System for the 21</a:t>
            </a:r>
            <a:r>
              <a:rPr lang="en-US" sz="1200" baseline="30000" dirty="0"/>
              <a:t>st</a:t>
            </a:r>
            <a:r>
              <a:rPr lang="en-US" sz="1200" dirty="0"/>
              <a:t>. Century</a:t>
            </a:r>
          </a:p>
        </p:txBody>
      </p:sp>
    </p:spTree>
    <p:extLst>
      <p:ext uri="{BB962C8B-B14F-4D97-AF65-F5344CB8AC3E}">
        <p14:creationId xmlns:p14="http://schemas.microsoft.com/office/powerpoint/2010/main" val="39581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 Audience, Transparency, and Distribution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Audience</a:t>
            </a:r>
          </a:p>
          <a:p>
            <a:pPr lvl="1"/>
            <a:r>
              <a:rPr lang="en-US" b="1" dirty="0" smtClean="0"/>
              <a:t>Who</a:t>
            </a:r>
            <a:r>
              <a:rPr lang="en-US" dirty="0" smtClean="0"/>
              <a:t> is viewing it and </a:t>
            </a:r>
            <a:r>
              <a:rPr lang="en-US" b="1" dirty="0" smtClean="0"/>
              <a:t>why</a:t>
            </a:r>
            <a:r>
              <a:rPr lang="en-US" dirty="0" smtClean="0"/>
              <a:t>?  What do they have at stake or hope to accomplish in behavior modification? </a:t>
            </a:r>
          </a:p>
          <a:p>
            <a:r>
              <a:rPr lang="en-US" dirty="0" smtClean="0"/>
              <a:t>Transparency</a:t>
            </a:r>
          </a:p>
          <a:p>
            <a:pPr lvl="1"/>
            <a:r>
              <a:rPr lang="en-US" b="1" dirty="0"/>
              <a:t>Where</a:t>
            </a:r>
            <a:r>
              <a:rPr lang="en-US" dirty="0"/>
              <a:t> and </a:t>
            </a:r>
            <a:r>
              <a:rPr lang="en-US" b="1" dirty="0"/>
              <a:t>when</a:t>
            </a:r>
            <a:r>
              <a:rPr lang="en-US" dirty="0"/>
              <a:t> will they see the dashboard?  </a:t>
            </a:r>
            <a:r>
              <a:rPr lang="en-US" dirty="0" smtClean="0"/>
              <a:t>Will everyone view the dashboard or will it be hidden to some?  Transparency is key: if everyone sees how everyone is doing, it creates internal accountability.  </a:t>
            </a:r>
            <a:endParaRPr lang="en-US" dirty="0" smtClean="0"/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b="1" dirty="0" smtClean="0"/>
              <a:t>How</a:t>
            </a:r>
            <a:r>
              <a:rPr lang="en-US" dirty="0" smtClean="0"/>
              <a:t> will they receive the dashboard?  Will you use excel and email it?  Post it on your intranet?  Will you use a dashboard system?  Web based?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Establish Key Performance Indicators (KPIs)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Include the HRSA KPIs</a:t>
            </a:r>
          </a:p>
          <a:p>
            <a:r>
              <a:rPr lang="en-US" dirty="0" smtClean="0"/>
              <a:t>Review Strategic Plan to Locate Other KPIs</a:t>
            </a:r>
          </a:p>
          <a:p>
            <a:r>
              <a:rPr lang="en-US" dirty="0" smtClean="0"/>
              <a:t>Ask Governing Board for Their KPIs</a:t>
            </a:r>
          </a:p>
          <a:p>
            <a:r>
              <a:rPr lang="en-US" dirty="0" smtClean="0"/>
              <a:t>Ask Providers Their KPIs</a:t>
            </a:r>
          </a:p>
          <a:p>
            <a:r>
              <a:rPr lang="en-US" dirty="0" smtClean="0"/>
              <a:t>Ask Staff Their KPIs</a:t>
            </a:r>
          </a:p>
          <a:p>
            <a:r>
              <a:rPr lang="en-US" dirty="0" smtClean="0"/>
              <a:t>Incentive Programs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Areas of KPIs</a:t>
            </a:r>
          </a:p>
          <a:p>
            <a:pPr lvl="1"/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Patient Access</a:t>
            </a:r>
          </a:p>
          <a:p>
            <a:pPr lvl="1"/>
            <a:r>
              <a:rPr lang="en-US" dirty="0" smtClean="0"/>
              <a:t>Quality/Experience of Care</a:t>
            </a:r>
          </a:p>
          <a:p>
            <a:pPr lvl="1"/>
            <a:r>
              <a:rPr lang="en-US" dirty="0" smtClean="0"/>
              <a:t>System Support</a:t>
            </a:r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Finance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Key </a:t>
            </a:r>
            <a:r>
              <a:rPr lang="en-US" dirty="0" smtClean="0"/>
              <a:t>Performance Indicators (KPIs)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9598" y="1930400"/>
            <a:ext cx="6553201" cy="4110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Production </a:t>
            </a:r>
            <a:r>
              <a:rPr lang="en-US" sz="1600" dirty="0"/>
              <a:t>(provider patients per day, new patients, patient origin)</a:t>
            </a:r>
          </a:p>
          <a:p>
            <a:r>
              <a:rPr lang="en-US" b="1" dirty="0" smtClean="0"/>
              <a:t>Patient </a:t>
            </a:r>
            <a:r>
              <a:rPr lang="en-US" b="1" dirty="0"/>
              <a:t>Access </a:t>
            </a:r>
            <a:r>
              <a:rPr lang="en-US" sz="1600" dirty="0"/>
              <a:t>(time to next 3rd </a:t>
            </a:r>
            <a:r>
              <a:rPr lang="en-US" sz="1600" dirty="0" err="1"/>
              <a:t>appt</a:t>
            </a:r>
            <a:r>
              <a:rPr lang="en-US" sz="1600" dirty="0"/>
              <a:t> NP, EP, Same Day)</a:t>
            </a:r>
          </a:p>
          <a:p>
            <a:r>
              <a:rPr lang="en-US" b="1" dirty="0" smtClean="0"/>
              <a:t>Quality/Experience </a:t>
            </a:r>
            <a:r>
              <a:rPr lang="en-US" b="1" dirty="0"/>
              <a:t>of Care </a:t>
            </a:r>
            <a:r>
              <a:rPr lang="en-US" sz="1600" dirty="0"/>
              <a:t>(clinical measures, patient satisfaction)</a:t>
            </a:r>
          </a:p>
          <a:p>
            <a:r>
              <a:rPr lang="en-US" b="1" dirty="0" smtClean="0"/>
              <a:t>System </a:t>
            </a:r>
            <a:r>
              <a:rPr lang="en-US" b="1" dirty="0"/>
              <a:t>Support </a:t>
            </a:r>
            <a:r>
              <a:rPr lang="en-US" sz="1600" dirty="0"/>
              <a:t>(provider pharmacy fills, referrals between service lines, provider referrals to dental, optometry, staff patient generation)</a:t>
            </a:r>
          </a:p>
          <a:p>
            <a:r>
              <a:rPr lang="en-US" b="1" dirty="0" smtClean="0"/>
              <a:t>Operations</a:t>
            </a:r>
            <a:r>
              <a:rPr lang="en-US" dirty="0" smtClean="0"/>
              <a:t> </a:t>
            </a:r>
            <a:r>
              <a:rPr lang="en-US" sz="1600" dirty="0"/>
              <a:t>(phone stats, employee satisfaction, provider record completion times, open orders)</a:t>
            </a:r>
          </a:p>
          <a:p>
            <a:r>
              <a:rPr lang="en-US" b="1" dirty="0" smtClean="0"/>
              <a:t>Finance</a:t>
            </a:r>
            <a:r>
              <a:rPr lang="en-US" dirty="0" smtClean="0"/>
              <a:t> </a:t>
            </a:r>
            <a:r>
              <a:rPr lang="en-US" sz="1600" dirty="0"/>
              <a:t>(breakeven point, grant cost per patient, total cost per patient, medical cost per medical visit</a:t>
            </a:r>
            <a:r>
              <a:rPr lang="en-US" sz="1600" dirty="0" smtClean="0"/>
              <a:t>)</a:t>
            </a:r>
            <a:endParaRPr lang="en-US" sz="1600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makes a good metric?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2416837"/>
            <a:ext cx="6347714" cy="3221963"/>
          </a:xfrm>
        </p:spPr>
        <p:txBody>
          <a:bodyPr>
            <a:normAutofit/>
          </a:bodyPr>
          <a:lstStyle/>
          <a:p>
            <a:r>
              <a:rPr lang="en-US" b="1" dirty="0" smtClean="0"/>
              <a:t>Understandable</a:t>
            </a:r>
            <a:r>
              <a:rPr lang="en-US" dirty="0" smtClean="0"/>
              <a:t> – a metric should be understood by everybody who has access to it</a:t>
            </a:r>
          </a:p>
          <a:p>
            <a:r>
              <a:rPr lang="en-US" b="1" dirty="0" smtClean="0"/>
              <a:t>Comparative</a:t>
            </a:r>
            <a:r>
              <a:rPr lang="en-US" dirty="0" smtClean="0"/>
              <a:t> – metrics should ideally be compared over time or against industry benchmarks as well as against the stated goals of the strategic plan where applicable</a:t>
            </a:r>
          </a:p>
          <a:p>
            <a:r>
              <a:rPr lang="en-US" b="1" dirty="0" smtClean="0"/>
              <a:t>Rate or Ratio </a:t>
            </a:r>
            <a:r>
              <a:rPr lang="en-US" dirty="0" smtClean="0"/>
              <a:t>– absolute numbers are useful but rates and ratios provide a larger context to measure success</a:t>
            </a:r>
          </a:p>
          <a:p>
            <a:r>
              <a:rPr lang="en-US" b="1" dirty="0" smtClean="0"/>
              <a:t>Behavior Changing </a:t>
            </a:r>
            <a:r>
              <a:rPr lang="en-US" dirty="0" smtClean="0"/>
              <a:t>– </a:t>
            </a:r>
            <a:r>
              <a:rPr lang="en-US" dirty="0" smtClean="0"/>
              <a:t>can someone take meaningful action based on how much a metric changes or the distance between the metric and the stated goal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Determine Reports to Use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930401"/>
            <a:ext cx="6347714" cy="4110960"/>
          </a:xfrm>
        </p:spPr>
        <p:txBody>
          <a:bodyPr>
            <a:normAutofit/>
          </a:bodyPr>
          <a:lstStyle/>
          <a:p>
            <a:r>
              <a:rPr lang="en-US" dirty="0" smtClean="0"/>
              <a:t>Use as many reports as possible from the same reporting system</a:t>
            </a:r>
          </a:p>
          <a:p>
            <a:r>
              <a:rPr lang="en-US" dirty="0" smtClean="0"/>
              <a:t>Use canned reports whenever possible from EHRs, Practice Management Systems, etc.</a:t>
            </a:r>
          </a:p>
          <a:p>
            <a:r>
              <a:rPr lang="en-US" dirty="0" smtClean="0"/>
              <a:t>Use UDS reports for quality reporting, patient counts, panel sizes, payer mix, % FPG, and demographics</a:t>
            </a:r>
          </a:p>
          <a:p>
            <a:r>
              <a:rPr lang="en-US" dirty="0" smtClean="0"/>
              <a:t>Minimize the total number of reports requiring to be run to produce the dashboard</a:t>
            </a:r>
          </a:p>
          <a:p>
            <a:r>
              <a:rPr lang="en-US" dirty="0" smtClean="0"/>
              <a:t>Pay close attention to database origins for various reports (i.e., from encounter data, claims data, appointment data)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 Sample and Run Test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495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Build Sample Dashboard(s)</a:t>
            </a:r>
          </a:p>
          <a:p>
            <a:pPr lvl="1"/>
            <a:r>
              <a:rPr lang="en-US" sz="1800" dirty="0" smtClean="0"/>
              <a:t>Get team involved and ask what they want to see on the dashboard </a:t>
            </a:r>
          </a:p>
          <a:p>
            <a:pPr lvl="1"/>
            <a:r>
              <a:rPr lang="en-US" sz="1800" dirty="0" smtClean="0"/>
              <a:t>Assemble reports you distribute and distill the information down to dashboards</a:t>
            </a:r>
          </a:p>
          <a:p>
            <a:r>
              <a:rPr lang="en-US" sz="2400" dirty="0" smtClean="0"/>
              <a:t>Run Test</a:t>
            </a:r>
            <a:r>
              <a:rPr lang="en-US" dirty="0" smtClean="0"/>
              <a:t> </a:t>
            </a:r>
          </a:p>
          <a:p>
            <a:pPr lvl="1"/>
            <a:r>
              <a:rPr lang="en-US" sz="1800" dirty="0" smtClean="0"/>
              <a:t>Run dashboard twice from blank (two </a:t>
            </a:r>
            <a:r>
              <a:rPr lang="en-US" sz="1800" dirty="0" smtClean="0"/>
              <a:t>staff </a:t>
            </a:r>
            <a:r>
              <a:rPr lang="en-US" sz="1800" dirty="0" smtClean="0"/>
              <a:t>other than creator)comparing results of the two</a:t>
            </a:r>
          </a:p>
          <a:p>
            <a:pPr lvl="1"/>
            <a:r>
              <a:rPr lang="en-US" sz="1800" dirty="0" smtClean="0"/>
              <a:t>Review spreadsheet calculation formulae against manually calculated measures</a:t>
            </a:r>
          </a:p>
          <a:p>
            <a:pPr lvl="1"/>
            <a:r>
              <a:rPr lang="en-US" sz="1800" dirty="0" smtClean="0"/>
              <a:t>Distribute dashboard using planned channels</a:t>
            </a:r>
          </a:p>
          <a:p>
            <a:pPr lvl="1"/>
            <a:r>
              <a:rPr lang="en-US" sz="1800" dirty="0" smtClean="0"/>
              <a:t>Get feedback from all staff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Behaviors with Dashboard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495799"/>
          </a:xfrm>
        </p:spPr>
        <p:txBody>
          <a:bodyPr>
            <a:normAutofit/>
          </a:bodyPr>
          <a:lstStyle/>
          <a:p>
            <a:r>
              <a:rPr lang="en-US" sz="2400" dirty="0"/>
              <a:t>Tie System Sustainability to Metrics</a:t>
            </a:r>
          </a:p>
          <a:p>
            <a:pPr lvl="1"/>
            <a:r>
              <a:rPr lang="en-US" sz="1800" dirty="0"/>
              <a:t>Each staff person must understand how each metric leads to sustainability for the </a:t>
            </a:r>
            <a:r>
              <a:rPr lang="en-US" sz="1800" dirty="0" smtClean="0"/>
              <a:t>system</a:t>
            </a:r>
            <a:endParaRPr lang="en-US" sz="1800" dirty="0"/>
          </a:p>
          <a:p>
            <a:pPr lvl="1"/>
            <a:r>
              <a:rPr lang="en-US" sz="1800" dirty="0" smtClean="0"/>
              <a:t>Tie each metric to a specific area of the strategic plan</a:t>
            </a:r>
          </a:p>
          <a:p>
            <a:r>
              <a:rPr lang="en-US" sz="2400" dirty="0" smtClean="0"/>
              <a:t>Tie Service Line or Operational Areas to Metrics</a:t>
            </a:r>
          </a:p>
          <a:p>
            <a:pPr lvl="1"/>
            <a:r>
              <a:rPr lang="en-US" sz="1800" dirty="0" smtClean="0"/>
              <a:t>Map out which metrics pertain to which operational areas and/or service lines</a:t>
            </a:r>
          </a:p>
          <a:p>
            <a:pPr lvl="1"/>
            <a:r>
              <a:rPr lang="en-US" sz="1800" dirty="0" smtClean="0"/>
              <a:t>Metrics do not have to match only one line (but those that are tied to incentive programs should)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 easy to read, often single page document showing a graphical representation of the current status (snapshot) and historical trends of an organization’s success at attaining its strategic goals.</a:t>
            </a:r>
          </a:p>
          <a:p>
            <a:r>
              <a:rPr lang="en-US" sz="2000" dirty="0" smtClean="0"/>
              <a:t>Dashboards provide at-a-glance views of Key Performance Indicators (KPIs) relevant to a particular objective or business process.</a:t>
            </a:r>
          </a:p>
          <a:p>
            <a:r>
              <a:rPr lang="en-US" sz="2000" dirty="0" smtClean="0"/>
              <a:t>The term dashboard originates from the automobile industry where the driver monitors major functions at a lance via the instrument cluster.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Behaviors with Dashboard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495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Tie Individual Performance to Metrics</a:t>
            </a:r>
          </a:p>
          <a:p>
            <a:pPr lvl="1"/>
            <a:r>
              <a:rPr lang="en-US" sz="1800" dirty="0" smtClean="0"/>
              <a:t>Write a “guide to dashboard” and distribute to all staff (transparency will encourage joint accountability)</a:t>
            </a:r>
          </a:p>
          <a:p>
            <a:pPr lvl="1"/>
            <a:r>
              <a:rPr lang="en-US" sz="1800" dirty="0" smtClean="0"/>
              <a:t>Tie specific positions and personnel to various areas of the dashboard</a:t>
            </a:r>
          </a:p>
          <a:p>
            <a:pPr lvl="1"/>
            <a:r>
              <a:rPr lang="en-US" sz="1800" dirty="0" smtClean="0"/>
              <a:t>Include indicators in goals and objectives for staff for their annual review process</a:t>
            </a:r>
          </a:p>
          <a:p>
            <a:pPr lvl="1"/>
            <a:r>
              <a:rPr lang="en-US" sz="1800" dirty="0" smtClean="0"/>
              <a:t>Ask for quarterly updates as applicable from staff for use in meetings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Behaviors with Dashboard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495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Reward Success in Public</a:t>
            </a:r>
          </a:p>
          <a:p>
            <a:pPr lvl="1"/>
            <a:r>
              <a:rPr lang="en-US" sz="2200" dirty="0" smtClean="0"/>
              <a:t>When individual staff or departments are successful in their goals, reward them in public </a:t>
            </a:r>
          </a:p>
          <a:p>
            <a:pPr lvl="1"/>
            <a:r>
              <a:rPr lang="en-US" sz="2200" dirty="0" smtClean="0"/>
              <a:t>Consider some sort of small celebration or financial reward when possible</a:t>
            </a:r>
          </a:p>
          <a:p>
            <a:r>
              <a:rPr lang="en-US" sz="2400" dirty="0" smtClean="0"/>
              <a:t>Collaborate on Opportunities</a:t>
            </a:r>
          </a:p>
          <a:p>
            <a:pPr lvl="1"/>
            <a:r>
              <a:rPr lang="en-US" sz="2200" dirty="0" smtClean="0"/>
              <a:t>Management takes the stance that a system issue may be the cause </a:t>
            </a:r>
          </a:p>
          <a:p>
            <a:pPr lvl="1"/>
            <a:r>
              <a:rPr lang="en-US" sz="2200" dirty="0" smtClean="0"/>
              <a:t>Collaborate with team in PDSA and QI/QA activities around opportunities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sz="2000" dirty="0" smtClean="0">
              <a:hlinkClick r:id="rId3"/>
            </a:endParaRP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bphc.hrsa.gov/programrequirements/policies/pin201401.html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bphc.hrsa.gov/qualityimprovement/performancemeasures/index.html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bphc.hrsa.gov/programrequirements/centerguide.html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6"/>
              </a:rPr>
              <a:t>http://www.nchph.org/training-and-technical-assistance</a:t>
            </a:r>
            <a:r>
              <a:rPr lang="en-US" sz="2000" dirty="0" smtClean="0">
                <a:hlinkClick r:id="rId6"/>
              </a:rPr>
              <a:t>/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www.hrsa.gov/quality/toolbox/methodology/performancemanagement/index.html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David P Wagner, MHCM</a:t>
            </a:r>
          </a:p>
          <a:p>
            <a:pPr marL="109728" indent="0">
              <a:buNone/>
            </a:pPr>
            <a:r>
              <a:rPr lang="en-US" dirty="0" smtClean="0"/>
              <a:t>Health Center Consultant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3"/>
              </a:rPr>
              <a:t>FQHCConsultant@gmail.com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855-493-FQHC (3742)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mtClean="0">
                <a:hlinkClick r:id="rId4"/>
              </a:rPr>
              <a:t>www.fqhcconsultant.com</a:t>
            </a:r>
            <a:endParaRPr lang="en-US" smtClean="0"/>
          </a:p>
          <a:p>
            <a:pPr marL="109728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172200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Dashboards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412557"/>
              </p:ext>
            </p:extLst>
          </p:nvPr>
        </p:nvGraphicFramePr>
        <p:xfrm>
          <a:off x="609598" y="1143000"/>
          <a:ext cx="6400801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and Acronyms Used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of Dashboards</a:t>
            </a:r>
          </a:p>
          <a:p>
            <a:pPr lvl="1"/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Strategic/Executive </a:t>
            </a:r>
          </a:p>
          <a:p>
            <a:pPr lvl="1"/>
            <a:r>
              <a:rPr lang="en-US" dirty="0" smtClean="0"/>
              <a:t>Analytical</a:t>
            </a:r>
          </a:p>
          <a:p>
            <a:endParaRPr lang="en-US" dirty="0" smtClean="0"/>
          </a:p>
          <a:p>
            <a:r>
              <a:rPr lang="en-US" dirty="0" smtClean="0"/>
              <a:t>Key Performance Indicators (KPIs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Performance Measurement</a:t>
            </a:r>
          </a:p>
          <a:p>
            <a:pPr lvl="1"/>
            <a:r>
              <a:rPr lang="en-US" dirty="0" smtClean="0"/>
              <a:t>Baseline and Goal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Quality </a:t>
            </a:r>
            <a:r>
              <a:rPr lang="en-US" dirty="0" smtClean="0"/>
              <a:t>Improvement/Quality Assurance (QI/QA)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Dashboards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524000"/>
            <a:ext cx="60960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Display operations side of the health center</a:t>
            </a:r>
          </a:p>
          <a:p>
            <a:pPr lvl="1"/>
            <a:r>
              <a:rPr lang="en-US" dirty="0" smtClean="0"/>
              <a:t>Patient Schedules, No Shows, Production</a:t>
            </a:r>
          </a:p>
          <a:p>
            <a:pPr lvl="1"/>
            <a:r>
              <a:rPr lang="en-US" dirty="0" smtClean="0"/>
              <a:t>Patient Access, Time to Next Third Available, Call Queues</a:t>
            </a:r>
          </a:p>
          <a:p>
            <a:pPr lvl="1"/>
            <a:r>
              <a:rPr lang="en-US" dirty="0" smtClean="0"/>
              <a:t>Weekly Dashboard as an example</a:t>
            </a:r>
          </a:p>
          <a:p>
            <a:r>
              <a:rPr lang="en-US" dirty="0" smtClean="0"/>
              <a:t>Strategic/Executive</a:t>
            </a:r>
          </a:p>
          <a:p>
            <a:pPr lvl="1"/>
            <a:r>
              <a:rPr lang="en-US" dirty="0" smtClean="0"/>
              <a:t>KPIs (Key Performance Indicators)</a:t>
            </a:r>
          </a:p>
          <a:p>
            <a:pPr lvl="1"/>
            <a:r>
              <a:rPr lang="en-US" dirty="0" smtClean="0"/>
              <a:t>Finance, Charges, Collections, Breakeven</a:t>
            </a:r>
            <a:endParaRPr lang="en-US" dirty="0"/>
          </a:p>
          <a:p>
            <a:pPr lvl="1"/>
            <a:r>
              <a:rPr lang="en-US" dirty="0" smtClean="0"/>
              <a:t>Monthly Operating Review Dashboard as an example</a:t>
            </a:r>
          </a:p>
          <a:p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Can display operational and strategic data</a:t>
            </a:r>
          </a:p>
          <a:p>
            <a:pPr lvl="1"/>
            <a:r>
              <a:rPr lang="en-US" dirty="0" smtClean="0"/>
              <a:t>Usually drill down to underlying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Indicators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524000"/>
            <a:ext cx="6096001" cy="4953000"/>
          </a:xfrm>
        </p:spPr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key performance indicator</a:t>
            </a:r>
            <a:r>
              <a:rPr lang="en-US" dirty="0"/>
              <a:t> (</a:t>
            </a:r>
            <a:r>
              <a:rPr lang="en-US" b="1" dirty="0"/>
              <a:t>KPI</a:t>
            </a:r>
            <a:r>
              <a:rPr lang="en-US" dirty="0"/>
              <a:t>) is a business metric used to evaluate factors that are crucial to the success of an organization. </a:t>
            </a:r>
            <a:r>
              <a:rPr lang="en-US" b="1" dirty="0"/>
              <a:t>KPIs</a:t>
            </a:r>
            <a:r>
              <a:rPr lang="en-US" dirty="0"/>
              <a:t> differ per organization; business </a:t>
            </a:r>
            <a:r>
              <a:rPr lang="en-US" b="1" dirty="0"/>
              <a:t>KPIs</a:t>
            </a:r>
            <a:r>
              <a:rPr lang="en-US" dirty="0"/>
              <a:t> may be net revenue or a customer loyalty metric, while government might consider unemployment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KPIs established should monitor the successful implementation of the strategic plan</a:t>
            </a:r>
          </a:p>
          <a:p>
            <a:r>
              <a:rPr lang="en-US" dirty="0" smtClean="0"/>
              <a:t>KPIs established should monitor grant implementation as required by HRSA</a:t>
            </a:r>
          </a:p>
          <a:p>
            <a:r>
              <a:rPr lang="en-US" dirty="0" smtClean="0"/>
              <a:t>Link KPIs to unit and individual productivity for use in defining roles, responsibilities, and establish accountability (and provide motivation through incentive structures, using financial and recognition)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524000"/>
            <a:ext cx="6096001" cy="4953000"/>
          </a:xfrm>
        </p:spPr>
        <p:txBody>
          <a:bodyPr>
            <a:normAutofit/>
          </a:bodyPr>
          <a:lstStyle/>
          <a:p>
            <a:r>
              <a:rPr lang="en-US" dirty="0"/>
              <a:t>Performance measurement is generally defined as regular measurement of outcomes and results, which generates reliable data on the effectiveness and efficiency of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Includes setting baselines and goals</a:t>
            </a:r>
          </a:p>
          <a:p>
            <a:pPr lvl="1"/>
            <a:r>
              <a:rPr lang="en-US" dirty="0" smtClean="0"/>
              <a:t>Baselines are the observations at the beginning of a trend analysis period</a:t>
            </a:r>
          </a:p>
          <a:p>
            <a:pPr lvl="1"/>
            <a:r>
              <a:rPr lang="en-US" dirty="0" smtClean="0"/>
              <a:t>Goals are the work output desired before the end of an analysis period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Improvement/</a:t>
            </a:r>
            <a:br>
              <a:rPr lang="en-US" dirty="0" smtClean="0"/>
            </a:br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950402"/>
            <a:ext cx="6096001" cy="4526598"/>
          </a:xfrm>
        </p:spPr>
        <p:txBody>
          <a:bodyPr>
            <a:normAutofit/>
          </a:bodyPr>
          <a:lstStyle/>
          <a:p>
            <a:r>
              <a:rPr lang="en-US" dirty="0"/>
              <a:t>Quality Improvement/Quality Assurance (QI/QA</a:t>
            </a:r>
            <a:r>
              <a:rPr lang="en-US" dirty="0" smtClean="0"/>
              <a:t>) – the process of using performance standards to achieve desired results.  </a:t>
            </a:r>
            <a:endParaRPr lang="en-US" dirty="0"/>
          </a:p>
          <a:p>
            <a:pPr lvl="1"/>
            <a:r>
              <a:rPr lang="en-US" b="1" dirty="0"/>
              <a:t>Performance </a:t>
            </a:r>
            <a:r>
              <a:rPr lang="en-US" b="1" dirty="0" smtClean="0"/>
              <a:t>standards</a:t>
            </a:r>
            <a:r>
              <a:rPr lang="en-US" dirty="0"/>
              <a:t>: Establishment of organizational standards, goals, and targets</a:t>
            </a:r>
          </a:p>
          <a:p>
            <a:pPr lvl="1"/>
            <a:r>
              <a:rPr lang="en-US" b="1" dirty="0"/>
              <a:t>Performance measures</a:t>
            </a:r>
            <a:r>
              <a:rPr lang="en-US" dirty="0"/>
              <a:t>: Development, application, and use of performance measures to assess achievement of standards</a:t>
            </a:r>
          </a:p>
          <a:p>
            <a:pPr lvl="1"/>
            <a:r>
              <a:rPr lang="en-US" b="1" dirty="0"/>
              <a:t>Reporting of progress</a:t>
            </a:r>
            <a:r>
              <a:rPr lang="en-US" dirty="0"/>
              <a:t>:   Documentation and reporting of progress in meeting standards</a:t>
            </a:r>
          </a:p>
          <a:p>
            <a:pPr lvl="1"/>
            <a:r>
              <a:rPr lang="en-US" b="1" dirty="0"/>
              <a:t>Quality improvement</a:t>
            </a:r>
            <a:r>
              <a:rPr lang="en-US" dirty="0"/>
              <a:t>:    Establishment of a program or process to achieve quality improvement based on performance standards, measurements, and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Dashboards?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524000"/>
            <a:ext cx="6096001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Summarize Performance Measurements</a:t>
            </a:r>
          </a:p>
          <a:p>
            <a:r>
              <a:rPr lang="en-US" sz="2800" dirty="0" smtClean="0"/>
              <a:t>Spark Quality Improvement</a:t>
            </a:r>
          </a:p>
          <a:p>
            <a:r>
              <a:rPr lang="en-US" sz="2800" dirty="0" smtClean="0"/>
              <a:t>Document Quality Assurance</a:t>
            </a:r>
          </a:p>
          <a:p>
            <a:endParaRPr lang="en-US" sz="2800" dirty="0"/>
          </a:p>
          <a:p>
            <a:r>
              <a:rPr lang="en-US" sz="2800" dirty="0" smtClean="0"/>
              <a:t>Great for Board Members</a:t>
            </a:r>
          </a:p>
          <a:p>
            <a:r>
              <a:rPr lang="en-US" sz="2800" dirty="0" smtClean="0"/>
              <a:t>Useful for Executive Leadership</a:t>
            </a:r>
          </a:p>
          <a:p>
            <a:r>
              <a:rPr lang="en-US" sz="2800" dirty="0" smtClean="0"/>
              <a:t>Motivate All Staff Through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658" y="6061363"/>
            <a:ext cx="2201614" cy="52647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CB39-709C-4B5A-B10C-73E618AEAA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919</TotalTime>
  <Words>1379</Words>
  <Application>Microsoft Office PowerPoint</Application>
  <PresentationFormat>On-screen Show (4:3)</PresentationFormat>
  <Paragraphs>235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Operational Dashboards</vt:lpstr>
      <vt:lpstr>What is a Dashboard</vt:lpstr>
      <vt:lpstr>Effective Dashboards</vt:lpstr>
      <vt:lpstr>Definitions and Acronyms Used</vt:lpstr>
      <vt:lpstr>Types of Dashboards</vt:lpstr>
      <vt:lpstr>Key Performance Indicators</vt:lpstr>
      <vt:lpstr>Performance Measurement</vt:lpstr>
      <vt:lpstr>Quality Improvement/ Quality Assurance</vt:lpstr>
      <vt:lpstr>Why Dashboards?</vt:lpstr>
      <vt:lpstr>Operational Dashboards–         Steps to Success</vt:lpstr>
      <vt:lpstr>Evaluate Organizational Priorities</vt:lpstr>
      <vt:lpstr>Critical Areas of Improvement from Patient Perspective</vt:lpstr>
      <vt:lpstr>Define Audience, Transparency, and Distribution</vt:lpstr>
      <vt:lpstr>Establish Key Performance Indicators (KPIs)</vt:lpstr>
      <vt:lpstr>Key Performance Indicators (KPIs)</vt:lpstr>
      <vt:lpstr>What makes a good metric?  </vt:lpstr>
      <vt:lpstr>Determine Reports to Use    </vt:lpstr>
      <vt:lpstr>Build Sample and Run Test    </vt:lpstr>
      <vt:lpstr>Modify Behaviors with Dashboard    </vt:lpstr>
      <vt:lpstr>Modify Behaviors with Dashboard    </vt:lpstr>
      <vt:lpstr>Modify Behaviors with Dashboard    </vt:lpstr>
      <vt:lpstr>Helpful Resources</vt:lpstr>
      <vt:lpstr>Questions</vt:lpstr>
    </vt:vector>
  </TitlesOfParts>
  <Company>HCANebraska.org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Lindstrom</dc:creator>
  <cp:lastModifiedBy>David Wagner</cp:lastModifiedBy>
  <cp:revision>174</cp:revision>
  <cp:lastPrinted>2016-08-28T23:56:47Z</cp:lastPrinted>
  <dcterms:created xsi:type="dcterms:W3CDTF">2015-09-18T13:29:21Z</dcterms:created>
  <dcterms:modified xsi:type="dcterms:W3CDTF">2016-08-29T01:40:35Z</dcterms:modified>
</cp:coreProperties>
</file>