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262" r:id="rId4"/>
    <p:sldId id="265" r:id="rId5"/>
    <p:sldId id="257" r:id="rId6"/>
    <p:sldId id="258" r:id="rId7"/>
    <p:sldId id="268" r:id="rId8"/>
    <p:sldId id="259" r:id="rId9"/>
    <p:sldId id="260" r:id="rId10"/>
    <p:sldId id="269" r:id="rId11"/>
    <p:sldId id="261" r:id="rId12"/>
    <p:sldId id="266" r:id="rId13"/>
    <p:sldId id="267"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62" d="100"/>
          <a:sy n="62" d="100"/>
        </p:scale>
        <p:origin x="4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200" dirty="0"/>
              <a:t> Percentage of Patients with Diabetes served by PHPCs </a:t>
            </a:r>
            <a:r>
              <a:rPr lang="en-US" sz="3200" baseline="0" dirty="0"/>
              <a:t> </a:t>
            </a:r>
            <a:endParaRPr lang="en-US" sz="3200" dirty="0"/>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Sheet1!$E$13</c:f>
              <c:strCache>
                <c:ptCount val="1"/>
                <c:pt idx="0">
                  <c:v>All Health Center Programs</c:v>
                </c:pt>
              </c:strCache>
            </c:strRef>
          </c:tx>
          <c:spPr>
            <a:solidFill>
              <a:schemeClr val="accent1"/>
            </a:solidFill>
            <a:ln>
              <a:noFill/>
            </a:ln>
            <a:effectLst/>
            <a:sp3d/>
          </c:spPr>
          <c:invertIfNegative val="0"/>
          <c:dLbls>
            <c:dLbl>
              <c:idx val="0"/>
              <c:layout>
                <c:manualLayout>
                  <c:x val="-2.1350686337328872E-17"/>
                  <c:y val="-4.33130673172662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462-4D49-9E26-EC34065E69CE}"/>
                </c:ext>
              </c:extLst>
            </c:dLbl>
            <c:dLbl>
              <c:idx val="1"/>
              <c:layout>
                <c:manualLayout>
                  <c:x val="-2.3291926889759309E-3"/>
                  <c:y val="-3.875379707334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462-4D49-9E26-EC34065E69CE}"/>
                </c:ext>
              </c:extLst>
            </c:dLbl>
            <c:dLbl>
              <c:idx val="2"/>
              <c:layout>
                <c:manualLayout>
                  <c:x val="0"/>
                  <c:y val="-3.19148917074592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462-4D49-9E26-EC34065E69CE}"/>
                </c:ext>
              </c:extLst>
            </c:dLbl>
            <c:dLbl>
              <c:idx val="3"/>
              <c:layout>
                <c:manualLayout>
                  <c:x val="-1.1645963444880509E-3"/>
                  <c:y val="-4.10334321953048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462-4D49-9E26-EC34065E69C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Sheet1!$F$12:$I$12</c:f>
              <c:numCache>
                <c:formatCode>General</c:formatCode>
                <c:ptCount val="4"/>
                <c:pt idx="0">
                  <c:v>2012</c:v>
                </c:pt>
                <c:pt idx="1">
                  <c:v>2013</c:v>
                </c:pt>
                <c:pt idx="2">
                  <c:v>2015</c:v>
                </c:pt>
                <c:pt idx="3">
                  <c:v>2016</c:v>
                </c:pt>
              </c:numCache>
            </c:numRef>
          </c:cat>
          <c:val>
            <c:numRef>
              <c:f>Sheet1!$F$13:$I$13</c:f>
              <c:numCache>
                <c:formatCode>General</c:formatCode>
                <c:ptCount val="4"/>
                <c:pt idx="0">
                  <c:v>8.42</c:v>
                </c:pt>
                <c:pt idx="1">
                  <c:v>8.66</c:v>
                </c:pt>
                <c:pt idx="2">
                  <c:v>8.7200000000000006</c:v>
                </c:pt>
                <c:pt idx="3">
                  <c:v>8.83</c:v>
                </c:pt>
              </c:numCache>
            </c:numRef>
          </c:val>
          <c:extLst>
            <c:ext xmlns:c16="http://schemas.microsoft.com/office/drawing/2014/chart" uri="{C3380CC4-5D6E-409C-BE32-E72D297353CC}">
              <c16:uniqueId val="{00000004-3462-4D49-9E26-EC34065E69CE}"/>
            </c:ext>
          </c:extLst>
        </c:ser>
        <c:ser>
          <c:idx val="1"/>
          <c:order val="1"/>
          <c:tx>
            <c:strRef>
              <c:f>Sheet1!$E$14</c:f>
              <c:strCache>
                <c:ptCount val="1"/>
                <c:pt idx="0">
                  <c:v>Public Housing Primary Care</c:v>
                </c:pt>
              </c:strCache>
            </c:strRef>
          </c:tx>
          <c:spPr>
            <a:solidFill>
              <a:schemeClr val="accent2"/>
            </a:solidFill>
            <a:ln>
              <a:noFill/>
            </a:ln>
            <a:effectLst/>
            <a:sp3d/>
          </c:spPr>
          <c:invertIfNegative val="0"/>
          <c:dLbls>
            <c:dLbl>
              <c:idx val="0"/>
              <c:layout>
                <c:manualLayout>
                  <c:x val="2.3291926889759309E-3"/>
                  <c:y val="-7.52279590247254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462-4D49-9E26-EC34065E69CE}"/>
                </c:ext>
              </c:extLst>
            </c:dLbl>
            <c:dLbl>
              <c:idx val="1"/>
              <c:layout>
                <c:manualLayout>
                  <c:x val="0"/>
                  <c:y val="-3.41945268294206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462-4D49-9E26-EC34065E69CE}"/>
                </c:ext>
              </c:extLst>
            </c:dLbl>
            <c:dLbl>
              <c:idx val="2"/>
              <c:layout>
                <c:manualLayout>
                  <c:x val="6.9875780669277927E-3"/>
                  <c:y val="-2.05167160976523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462-4D49-9E26-EC34065E69CE}"/>
                </c:ext>
              </c:extLst>
            </c:dLbl>
            <c:dLbl>
              <c:idx val="3"/>
              <c:layout>
                <c:manualLayout>
                  <c:x val="9.3167707559035536E-3"/>
                  <c:y val="-3.64741619513820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462-4D49-9E26-EC34065E69C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Sheet1!$F$12:$I$12</c:f>
              <c:numCache>
                <c:formatCode>General</c:formatCode>
                <c:ptCount val="4"/>
                <c:pt idx="0">
                  <c:v>2012</c:v>
                </c:pt>
                <c:pt idx="1">
                  <c:v>2013</c:v>
                </c:pt>
                <c:pt idx="2">
                  <c:v>2015</c:v>
                </c:pt>
                <c:pt idx="3">
                  <c:v>2016</c:v>
                </c:pt>
              </c:numCache>
            </c:numRef>
          </c:cat>
          <c:val>
            <c:numRef>
              <c:f>Sheet1!$F$14:$I$14</c:f>
              <c:numCache>
                <c:formatCode>General</c:formatCode>
                <c:ptCount val="4"/>
                <c:pt idx="0">
                  <c:v>8.64</c:v>
                </c:pt>
                <c:pt idx="1">
                  <c:v>8.67</c:v>
                </c:pt>
                <c:pt idx="2">
                  <c:v>9.1</c:v>
                </c:pt>
                <c:pt idx="3">
                  <c:v>9.1999999999999993</c:v>
                </c:pt>
              </c:numCache>
            </c:numRef>
          </c:val>
          <c:extLst>
            <c:ext xmlns:c16="http://schemas.microsoft.com/office/drawing/2014/chart" uri="{C3380CC4-5D6E-409C-BE32-E72D297353CC}">
              <c16:uniqueId val="{00000009-3462-4D49-9E26-EC34065E69CE}"/>
            </c:ext>
          </c:extLst>
        </c:ser>
        <c:dLbls>
          <c:showLegendKey val="0"/>
          <c:showVal val="1"/>
          <c:showCatName val="0"/>
          <c:showSerName val="0"/>
          <c:showPercent val="0"/>
          <c:showBubbleSize val="0"/>
        </c:dLbls>
        <c:gapWidth val="150"/>
        <c:shape val="box"/>
        <c:axId val="384217184"/>
        <c:axId val="384219480"/>
        <c:axId val="0"/>
      </c:bar3DChart>
      <c:catAx>
        <c:axId val="3842171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4219480"/>
        <c:crosses val="autoZero"/>
        <c:auto val="1"/>
        <c:lblAlgn val="ctr"/>
        <c:lblOffset val="100"/>
        <c:noMultiLvlLbl val="0"/>
      </c:catAx>
      <c:valAx>
        <c:axId val="384219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4217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Percentage of Patiens</a:t>
            </a:r>
            <a:r>
              <a:rPr lang="en-US" sz="2000" baseline="0"/>
              <a:t> with Uncontrolled Diabetes in PHPC Settings</a:t>
            </a:r>
            <a:endParaRPr lang="en-US" sz="200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12EB-45AB-8AA6-1886162DA639}"/>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12EB-45AB-8AA6-1886162DA639}"/>
              </c:ext>
            </c:extLst>
          </c:dPt>
          <c:dLbls>
            <c:dLbl>
              <c:idx val="1"/>
              <c:layout>
                <c:manualLayout>
                  <c:x val="0.18394769565344266"/>
                  <c:y val="-0.10677131704690768"/>
                </c:manualLayout>
              </c:layout>
              <c:spPr>
                <a:noFill/>
                <a:ln>
                  <a:noFill/>
                </a:ln>
                <a:effectLst/>
              </c:spPr>
              <c:txPr>
                <a:bodyPr rot="0" spcFirstLastPara="1" vertOverflow="ellipsis" vert="horz" wrap="square" lIns="38100" tIns="19050" rIns="38100" bIns="19050" anchor="ctr" anchorCtr="1">
                  <a:noAutofit/>
                </a:bodyPr>
                <a:lstStyle/>
                <a:p>
                  <a:pPr>
                    <a:defRPr sz="4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33755194975688"/>
                      <c:h val="8.9094017094017083E-2"/>
                    </c:manualLayout>
                  </c15:layout>
                </c:ext>
                <c:ext xmlns:c16="http://schemas.microsoft.com/office/drawing/2014/chart" uri="{C3380CC4-5D6E-409C-BE32-E72D297353CC}">
                  <c16:uniqueId val="{00000003-12EB-45AB-8AA6-1886162DA639}"/>
                </c:ext>
              </c:extLst>
            </c:dLbl>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Sheet1!$A$3:$A$4</c:f>
              <c:strCache>
                <c:ptCount val="2"/>
                <c:pt idx="0">
                  <c:v>HbA1c&gt;9</c:v>
                </c:pt>
                <c:pt idx="1">
                  <c:v>HbA1c&lt;9</c:v>
                </c:pt>
              </c:strCache>
            </c:strRef>
          </c:cat>
          <c:val>
            <c:numRef>
              <c:f>Sheet1!$B$3:$B$4</c:f>
              <c:numCache>
                <c:formatCode>0%</c:formatCode>
                <c:ptCount val="2"/>
                <c:pt idx="0">
                  <c:v>0.32</c:v>
                </c:pt>
                <c:pt idx="1">
                  <c:v>0.68</c:v>
                </c:pt>
              </c:numCache>
            </c:numRef>
          </c:val>
          <c:extLst>
            <c:ext xmlns:c16="http://schemas.microsoft.com/office/drawing/2014/chart" uri="{C3380CC4-5D6E-409C-BE32-E72D297353CC}">
              <c16:uniqueId val="{00000004-12EB-45AB-8AA6-1886162DA639}"/>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3B4896-0298-4DE6-83E1-797BC20199A2}" type="doc">
      <dgm:prSet loTypeId="urn:microsoft.com/office/officeart/2005/8/layout/vList2" loCatId="list" qsTypeId="urn:microsoft.com/office/officeart/2005/8/quickstyle/simple3" qsCatId="simple" csTypeId="urn:microsoft.com/office/officeart/2005/8/colors/colorful2" csCatId="colorful"/>
      <dgm:spPr/>
      <dgm:t>
        <a:bodyPr/>
        <a:lstStyle/>
        <a:p>
          <a:endParaRPr lang="en-US"/>
        </a:p>
      </dgm:t>
    </dgm:pt>
    <dgm:pt modelId="{79280B05-FF09-4C21-B412-89D754204BBC}">
      <dgm:prSet/>
      <dgm:spPr/>
      <dgm:t>
        <a:bodyPr/>
        <a:lstStyle/>
        <a:p>
          <a:r>
            <a:rPr lang="en-US"/>
            <a:t>Perform the A1C test at least two times a year in patients who are meeting treatment goals</a:t>
          </a:r>
        </a:p>
      </dgm:t>
    </dgm:pt>
    <dgm:pt modelId="{4D7742E0-3D66-49BC-AAE3-2B598B20F63B}" type="parTrans" cxnId="{783D34C3-E8A1-4EFB-BF4B-F423EB18C3D1}">
      <dgm:prSet/>
      <dgm:spPr/>
      <dgm:t>
        <a:bodyPr/>
        <a:lstStyle/>
        <a:p>
          <a:endParaRPr lang="en-US"/>
        </a:p>
      </dgm:t>
    </dgm:pt>
    <dgm:pt modelId="{4A53B8ED-F668-47EF-9B86-5D224836D3A5}" type="sibTrans" cxnId="{783D34C3-E8A1-4EFB-BF4B-F423EB18C3D1}">
      <dgm:prSet/>
      <dgm:spPr/>
      <dgm:t>
        <a:bodyPr/>
        <a:lstStyle/>
        <a:p>
          <a:endParaRPr lang="en-US"/>
        </a:p>
      </dgm:t>
    </dgm:pt>
    <dgm:pt modelId="{0B8ABD4F-CDFC-43A1-A197-AE4F07C3289D}">
      <dgm:prSet/>
      <dgm:spPr/>
      <dgm:t>
        <a:bodyPr/>
        <a:lstStyle/>
        <a:p>
          <a:r>
            <a:rPr lang="en-US"/>
            <a:t>Perform the A1C test quarterly in patients whose therapy has changed or who nor meeting glycemic goals</a:t>
          </a:r>
        </a:p>
      </dgm:t>
    </dgm:pt>
    <dgm:pt modelId="{BD88487D-840B-424D-A1AB-5E0012018638}" type="parTrans" cxnId="{C1A76FC9-2823-4322-B696-B434C87CB0A6}">
      <dgm:prSet/>
      <dgm:spPr/>
      <dgm:t>
        <a:bodyPr/>
        <a:lstStyle/>
        <a:p>
          <a:endParaRPr lang="en-US"/>
        </a:p>
      </dgm:t>
    </dgm:pt>
    <dgm:pt modelId="{4511E93A-8F3E-4944-BCC0-E9BB07770ABF}" type="sibTrans" cxnId="{C1A76FC9-2823-4322-B696-B434C87CB0A6}">
      <dgm:prSet/>
      <dgm:spPr/>
      <dgm:t>
        <a:bodyPr/>
        <a:lstStyle/>
        <a:p>
          <a:endParaRPr lang="en-US"/>
        </a:p>
      </dgm:t>
    </dgm:pt>
    <dgm:pt modelId="{9A7570B5-979D-4524-BA0C-A0D213FF573C}">
      <dgm:prSet/>
      <dgm:spPr/>
      <dgm:t>
        <a:bodyPr/>
        <a:lstStyle/>
        <a:p>
          <a:r>
            <a:rPr lang="en-US"/>
            <a:t>Point-of-care testing for A1C provides the opportunity for more timely changes</a:t>
          </a:r>
        </a:p>
      </dgm:t>
    </dgm:pt>
    <dgm:pt modelId="{03596AC3-1D47-4092-9914-B6775F5E53CA}" type="parTrans" cxnId="{90368ACC-03F0-45C8-A95F-F4EA91930D43}">
      <dgm:prSet/>
      <dgm:spPr/>
      <dgm:t>
        <a:bodyPr/>
        <a:lstStyle/>
        <a:p>
          <a:endParaRPr lang="en-US"/>
        </a:p>
      </dgm:t>
    </dgm:pt>
    <dgm:pt modelId="{F79C9B71-8D37-474E-BFDB-CFA56AF9C85F}" type="sibTrans" cxnId="{90368ACC-03F0-45C8-A95F-F4EA91930D43}">
      <dgm:prSet/>
      <dgm:spPr/>
      <dgm:t>
        <a:bodyPr/>
        <a:lstStyle/>
        <a:p>
          <a:endParaRPr lang="en-US"/>
        </a:p>
      </dgm:t>
    </dgm:pt>
    <dgm:pt modelId="{308B3C46-5501-42E5-9CF2-59891A73EE6D}" type="pres">
      <dgm:prSet presAssocID="{FC3B4896-0298-4DE6-83E1-797BC20199A2}" presName="linear" presStyleCnt="0">
        <dgm:presLayoutVars>
          <dgm:animLvl val="lvl"/>
          <dgm:resizeHandles val="exact"/>
        </dgm:presLayoutVars>
      </dgm:prSet>
      <dgm:spPr/>
    </dgm:pt>
    <dgm:pt modelId="{F46B3FE6-6FEA-4F48-BDFB-9097F42E2C71}" type="pres">
      <dgm:prSet presAssocID="{79280B05-FF09-4C21-B412-89D754204BBC}" presName="parentText" presStyleLbl="node1" presStyleIdx="0" presStyleCnt="3">
        <dgm:presLayoutVars>
          <dgm:chMax val="0"/>
          <dgm:bulletEnabled val="1"/>
        </dgm:presLayoutVars>
      </dgm:prSet>
      <dgm:spPr/>
    </dgm:pt>
    <dgm:pt modelId="{79294488-A4A4-4079-B30E-3BF2A64CE42B}" type="pres">
      <dgm:prSet presAssocID="{4A53B8ED-F668-47EF-9B86-5D224836D3A5}" presName="spacer" presStyleCnt="0"/>
      <dgm:spPr/>
    </dgm:pt>
    <dgm:pt modelId="{184154AA-3F6B-4AB1-9B26-0976AD49185A}" type="pres">
      <dgm:prSet presAssocID="{0B8ABD4F-CDFC-43A1-A197-AE4F07C3289D}" presName="parentText" presStyleLbl="node1" presStyleIdx="1" presStyleCnt="3">
        <dgm:presLayoutVars>
          <dgm:chMax val="0"/>
          <dgm:bulletEnabled val="1"/>
        </dgm:presLayoutVars>
      </dgm:prSet>
      <dgm:spPr/>
    </dgm:pt>
    <dgm:pt modelId="{7CF1A2CF-8A9F-4FB7-BDF3-4F7D3323ECDE}" type="pres">
      <dgm:prSet presAssocID="{4511E93A-8F3E-4944-BCC0-E9BB07770ABF}" presName="spacer" presStyleCnt="0"/>
      <dgm:spPr/>
    </dgm:pt>
    <dgm:pt modelId="{96B65852-DE17-486C-A36D-32DAEFE1A378}" type="pres">
      <dgm:prSet presAssocID="{9A7570B5-979D-4524-BA0C-A0D213FF573C}" presName="parentText" presStyleLbl="node1" presStyleIdx="2" presStyleCnt="3">
        <dgm:presLayoutVars>
          <dgm:chMax val="0"/>
          <dgm:bulletEnabled val="1"/>
        </dgm:presLayoutVars>
      </dgm:prSet>
      <dgm:spPr/>
    </dgm:pt>
  </dgm:ptLst>
  <dgm:cxnLst>
    <dgm:cxn modelId="{51687A55-6D16-418B-9587-6493B2E6DF3D}" type="presOf" srcId="{FC3B4896-0298-4DE6-83E1-797BC20199A2}" destId="{308B3C46-5501-42E5-9CF2-59891A73EE6D}" srcOrd="0" destOrd="0" presId="urn:microsoft.com/office/officeart/2005/8/layout/vList2"/>
    <dgm:cxn modelId="{96F003A8-9AE6-4304-90CE-3D5FF255AF76}" type="presOf" srcId="{79280B05-FF09-4C21-B412-89D754204BBC}" destId="{F46B3FE6-6FEA-4F48-BDFB-9097F42E2C71}" srcOrd="0" destOrd="0" presId="urn:microsoft.com/office/officeart/2005/8/layout/vList2"/>
    <dgm:cxn modelId="{783D34C3-E8A1-4EFB-BF4B-F423EB18C3D1}" srcId="{FC3B4896-0298-4DE6-83E1-797BC20199A2}" destId="{79280B05-FF09-4C21-B412-89D754204BBC}" srcOrd="0" destOrd="0" parTransId="{4D7742E0-3D66-49BC-AAE3-2B598B20F63B}" sibTransId="{4A53B8ED-F668-47EF-9B86-5D224836D3A5}"/>
    <dgm:cxn modelId="{C1A76FC9-2823-4322-B696-B434C87CB0A6}" srcId="{FC3B4896-0298-4DE6-83E1-797BC20199A2}" destId="{0B8ABD4F-CDFC-43A1-A197-AE4F07C3289D}" srcOrd="1" destOrd="0" parTransId="{BD88487D-840B-424D-A1AB-5E0012018638}" sibTransId="{4511E93A-8F3E-4944-BCC0-E9BB07770ABF}"/>
    <dgm:cxn modelId="{90368ACC-03F0-45C8-A95F-F4EA91930D43}" srcId="{FC3B4896-0298-4DE6-83E1-797BC20199A2}" destId="{9A7570B5-979D-4524-BA0C-A0D213FF573C}" srcOrd="2" destOrd="0" parTransId="{03596AC3-1D47-4092-9914-B6775F5E53CA}" sibTransId="{F79C9B71-8D37-474E-BFDB-CFA56AF9C85F}"/>
    <dgm:cxn modelId="{7F6EC9E2-4E8F-4A98-B40C-DB6A54F86E50}" type="presOf" srcId="{0B8ABD4F-CDFC-43A1-A197-AE4F07C3289D}" destId="{184154AA-3F6B-4AB1-9B26-0976AD49185A}" srcOrd="0" destOrd="0" presId="urn:microsoft.com/office/officeart/2005/8/layout/vList2"/>
    <dgm:cxn modelId="{F63984E9-25B6-4A39-AEE4-1E455B02AB53}" type="presOf" srcId="{9A7570B5-979D-4524-BA0C-A0D213FF573C}" destId="{96B65852-DE17-486C-A36D-32DAEFE1A378}" srcOrd="0" destOrd="0" presId="urn:microsoft.com/office/officeart/2005/8/layout/vList2"/>
    <dgm:cxn modelId="{CD4E5AA4-29E7-4C51-BBD4-370716796B27}" type="presParOf" srcId="{308B3C46-5501-42E5-9CF2-59891A73EE6D}" destId="{F46B3FE6-6FEA-4F48-BDFB-9097F42E2C71}" srcOrd="0" destOrd="0" presId="urn:microsoft.com/office/officeart/2005/8/layout/vList2"/>
    <dgm:cxn modelId="{3D2EF399-3273-4B99-A631-0996B1B8AD96}" type="presParOf" srcId="{308B3C46-5501-42E5-9CF2-59891A73EE6D}" destId="{79294488-A4A4-4079-B30E-3BF2A64CE42B}" srcOrd="1" destOrd="0" presId="urn:microsoft.com/office/officeart/2005/8/layout/vList2"/>
    <dgm:cxn modelId="{ADF12733-2C1F-4546-AC9A-340E064804D1}" type="presParOf" srcId="{308B3C46-5501-42E5-9CF2-59891A73EE6D}" destId="{184154AA-3F6B-4AB1-9B26-0976AD49185A}" srcOrd="2" destOrd="0" presId="urn:microsoft.com/office/officeart/2005/8/layout/vList2"/>
    <dgm:cxn modelId="{88BDC521-E04B-492A-A1F9-24BB9F0BFBA9}" type="presParOf" srcId="{308B3C46-5501-42E5-9CF2-59891A73EE6D}" destId="{7CF1A2CF-8A9F-4FB7-BDF3-4F7D3323ECDE}" srcOrd="3" destOrd="0" presId="urn:microsoft.com/office/officeart/2005/8/layout/vList2"/>
    <dgm:cxn modelId="{69549D58-634B-4FCE-B7F9-CE82E8061AF3}" type="presParOf" srcId="{308B3C46-5501-42E5-9CF2-59891A73EE6D}" destId="{96B65852-DE17-486C-A36D-32DAEFE1A37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6B3FE6-6FEA-4F48-BDFB-9097F42E2C71}">
      <dsp:nvSpPr>
        <dsp:cNvPr id="0" name=""/>
        <dsp:cNvSpPr/>
      </dsp:nvSpPr>
      <dsp:spPr>
        <a:xfrm>
          <a:off x="0" y="225112"/>
          <a:ext cx="6089650" cy="1649700"/>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Perform the A1C test at least two times a year in patients who are meeting treatment goals</a:t>
          </a:r>
        </a:p>
      </dsp:txBody>
      <dsp:txXfrm>
        <a:off x="80532" y="305644"/>
        <a:ext cx="5928586" cy="1488636"/>
      </dsp:txXfrm>
    </dsp:sp>
    <dsp:sp modelId="{184154AA-3F6B-4AB1-9B26-0976AD49185A}">
      <dsp:nvSpPr>
        <dsp:cNvPr id="0" name=""/>
        <dsp:cNvSpPr/>
      </dsp:nvSpPr>
      <dsp:spPr>
        <a:xfrm>
          <a:off x="0" y="1961212"/>
          <a:ext cx="6089650" cy="1649700"/>
        </a:xfrm>
        <a:prstGeom prst="roundRect">
          <a:avLst/>
        </a:prstGeom>
        <a:gradFill rotWithShape="0">
          <a:gsLst>
            <a:gs pos="0">
              <a:schemeClr val="accent2">
                <a:hueOff val="-727682"/>
                <a:satOff val="-41964"/>
                <a:lumOff val="4314"/>
                <a:alphaOff val="0"/>
                <a:lumMod val="110000"/>
                <a:satMod val="105000"/>
                <a:tint val="67000"/>
              </a:schemeClr>
            </a:gs>
            <a:gs pos="50000">
              <a:schemeClr val="accent2">
                <a:hueOff val="-727682"/>
                <a:satOff val="-41964"/>
                <a:lumOff val="4314"/>
                <a:alphaOff val="0"/>
                <a:lumMod val="105000"/>
                <a:satMod val="103000"/>
                <a:tint val="73000"/>
              </a:schemeClr>
            </a:gs>
            <a:gs pos="100000">
              <a:schemeClr val="accent2">
                <a:hueOff val="-727682"/>
                <a:satOff val="-41964"/>
                <a:lumOff val="431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Perform the A1C test quarterly in patients whose therapy has changed or who nor meeting glycemic goals</a:t>
          </a:r>
        </a:p>
      </dsp:txBody>
      <dsp:txXfrm>
        <a:off x="80532" y="2041744"/>
        <a:ext cx="5928586" cy="1488636"/>
      </dsp:txXfrm>
    </dsp:sp>
    <dsp:sp modelId="{96B65852-DE17-486C-A36D-32DAEFE1A378}">
      <dsp:nvSpPr>
        <dsp:cNvPr id="0" name=""/>
        <dsp:cNvSpPr/>
      </dsp:nvSpPr>
      <dsp:spPr>
        <a:xfrm>
          <a:off x="0" y="3697312"/>
          <a:ext cx="6089650" cy="1649700"/>
        </a:xfrm>
        <a:prstGeom prst="roundRect">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Point-of-care testing for A1C provides the opportunity for more timely changes</a:t>
          </a:r>
        </a:p>
      </dsp:txBody>
      <dsp:txXfrm>
        <a:off x="80532" y="3777844"/>
        <a:ext cx="5928586" cy="14886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6CADDE-48A6-4EDC-8CDC-FEA2C56CCEA2}" type="datetimeFigureOut">
              <a:rPr lang="en-US" smtClean="0"/>
              <a:t>5/16/2018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8D80D4-7A07-4993-B206-1773D13D9162}" type="slidenum">
              <a:rPr lang="en-US" smtClean="0"/>
              <a:t>‹#›</a:t>
            </a:fld>
            <a:endParaRPr lang="en-US"/>
          </a:p>
        </p:txBody>
      </p:sp>
    </p:spTree>
    <p:extLst>
      <p:ext uri="{BB962C8B-B14F-4D97-AF65-F5344CB8AC3E}">
        <p14:creationId xmlns:p14="http://schemas.microsoft.com/office/powerpoint/2010/main" val="1202111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PHPC: obese/overweight: 15%</a:t>
            </a:r>
          </a:p>
          <a:p>
            <a:r>
              <a:rPr lang="en-US" dirty="0"/>
              <a:t>PHPC: Hypertension: 29.9%</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6178C8-61BB-415F-BB83-0F401B6ED2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891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CDC19-3E35-42A1-89C3-5685CE2888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AF6294-92E6-464A-A5D8-E054D4163B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BC76CB-572A-4295-98E9-B38DF6A7B5A8}"/>
              </a:ext>
            </a:extLst>
          </p:cNvPr>
          <p:cNvSpPr>
            <a:spLocks noGrp="1"/>
          </p:cNvSpPr>
          <p:nvPr>
            <p:ph type="dt" sz="half" idx="10"/>
          </p:nvPr>
        </p:nvSpPr>
        <p:spPr/>
        <p:txBody>
          <a:bodyPr/>
          <a:lstStyle/>
          <a:p>
            <a:fld id="{6CDB55B7-593C-4035-B93B-9DD735891681}" type="datetimeFigureOut">
              <a:rPr lang="en-US" smtClean="0"/>
              <a:t>5/16/2018</a:t>
            </a:fld>
            <a:endParaRPr lang="en-US"/>
          </a:p>
        </p:txBody>
      </p:sp>
      <p:sp>
        <p:nvSpPr>
          <p:cNvPr id="5" name="Footer Placeholder 4">
            <a:extLst>
              <a:ext uri="{FF2B5EF4-FFF2-40B4-BE49-F238E27FC236}">
                <a16:creationId xmlns:a16="http://schemas.microsoft.com/office/drawing/2014/main" id="{D89CC8E6-6268-4D33-B820-BAA3530E11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67EB53-DD7C-4D0B-98B4-D84CBB690F46}"/>
              </a:ext>
            </a:extLst>
          </p:cNvPr>
          <p:cNvSpPr>
            <a:spLocks noGrp="1"/>
          </p:cNvSpPr>
          <p:nvPr>
            <p:ph type="sldNum" sz="quarter" idx="12"/>
          </p:nvPr>
        </p:nvSpPr>
        <p:spPr/>
        <p:txBody>
          <a:bodyPr/>
          <a:lstStyle/>
          <a:p>
            <a:fld id="{04BD34D6-7CB6-4C60-9889-810D217801F1}" type="slidenum">
              <a:rPr lang="en-US" smtClean="0"/>
              <a:t>‹#›</a:t>
            </a:fld>
            <a:endParaRPr lang="en-US"/>
          </a:p>
        </p:txBody>
      </p:sp>
    </p:spTree>
    <p:extLst>
      <p:ext uri="{BB962C8B-B14F-4D97-AF65-F5344CB8AC3E}">
        <p14:creationId xmlns:p14="http://schemas.microsoft.com/office/powerpoint/2010/main" val="3855590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18C48-0CC0-4C88-AEBD-345CB4D746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0A7BA2-9B14-43C9-9755-59CAC5BCE8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A97E1F-453A-41C9-A490-6E34CFBD5142}"/>
              </a:ext>
            </a:extLst>
          </p:cNvPr>
          <p:cNvSpPr>
            <a:spLocks noGrp="1"/>
          </p:cNvSpPr>
          <p:nvPr>
            <p:ph type="dt" sz="half" idx="10"/>
          </p:nvPr>
        </p:nvSpPr>
        <p:spPr/>
        <p:txBody>
          <a:bodyPr/>
          <a:lstStyle/>
          <a:p>
            <a:fld id="{6CDB55B7-593C-4035-B93B-9DD735891681}" type="datetimeFigureOut">
              <a:rPr lang="en-US" smtClean="0"/>
              <a:t>5/16/2018</a:t>
            </a:fld>
            <a:endParaRPr lang="en-US"/>
          </a:p>
        </p:txBody>
      </p:sp>
      <p:sp>
        <p:nvSpPr>
          <p:cNvPr id="5" name="Footer Placeholder 4">
            <a:extLst>
              <a:ext uri="{FF2B5EF4-FFF2-40B4-BE49-F238E27FC236}">
                <a16:creationId xmlns:a16="http://schemas.microsoft.com/office/drawing/2014/main" id="{74C152C0-9E80-4647-8D85-0B116F0B4E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7F4D32-B5C7-47CC-A812-9868D50DBCEF}"/>
              </a:ext>
            </a:extLst>
          </p:cNvPr>
          <p:cNvSpPr>
            <a:spLocks noGrp="1"/>
          </p:cNvSpPr>
          <p:nvPr>
            <p:ph type="sldNum" sz="quarter" idx="12"/>
          </p:nvPr>
        </p:nvSpPr>
        <p:spPr/>
        <p:txBody>
          <a:bodyPr/>
          <a:lstStyle/>
          <a:p>
            <a:fld id="{04BD34D6-7CB6-4C60-9889-810D217801F1}" type="slidenum">
              <a:rPr lang="en-US" smtClean="0"/>
              <a:t>‹#›</a:t>
            </a:fld>
            <a:endParaRPr lang="en-US"/>
          </a:p>
        </p:txBody>
      </p:sp>
    </p:spTree>
    <p:extLst>
      <p:ext uri="{BB962C8B-B14F-4D97-AF65-F5344CB8AC3E}">
        <p14:creationId xmlns:p14="http://schemas.microsoft.com/office/powerpoint/2010/main" val="3294098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064F0C-26AF-4461-8C57-39E49535B8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5B06B2-C3EA-4A44-AABE-A4A47955329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01744-B6BA-4C56-8635-0395BD40977F}"/>
              </a:ext>
            </a:extLst>
          </p:cNvPr>
          <p:cNvSpPr>
            <a:spLocks noGrp="1"/>
          </p:cNvSpPr>
          <p:nvPr>
            <p:ph type="dt" sz="half" idx="10"/>
          </p:nvPr>
        </p:nvSpPr>
        <p:spPr/>
        <p:txBody>
          <a:bodyPr/>
          <a:lstStyle/>
          <a:p>
            <a:fld id="{6CDB55B7-593C-4035-B93B-9DD735891681}" type="datetimeFigureOut">
              <a:rPr lang="en-US" smtClean="0"/>
              <a:t>5/16/2018</a:t>
            </a:fld>
            <a:endParaRPr lang="en-US"/>
          </a:p>
        </p:txBody>
      </p:sp>
      <p:sp>
        <p:nvSpPr>
          <p:cNvPr id="5" name="Footer Placeholder 4">
            <a:extLst>
              <a:ext uri="{FF2B5EF4-FFF2-40B4-BE49-F238E27FC236}">
                <a16:creationId xmlns:a16="http://schemas.microsoft.com/office/drawing/2014/main" id="{48DB12DB-532D-44BE-82A2-AE83CAFB5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173F1E-2E61-4B59-925C-38BF95175898}"/>
              </a:ext>
            </a:extLst>
          </p:cNvPr>
          <p:cNvSpPr>
            <a:spLocks noGrp="1"/>
          </p:cNvSpPr>
          <p:nvPr>
            <p:ph type="sldNum" sz="quarter" idx="12"/>
          </p:nvPr>
        </p:nvSpPr>
        <p:spPr/>
        <p:txBody>
          <a:bodyPr/>
          <a:lstStyle/>
          <a:p>
            <a:fld id="{04BD34D6-7CB6-4C60-9889-810D217801F1}" type="slidenum">
              <a:rPr lang="en-US" smtClean="0"/>
              <a:t>‹#›</a:t>
            </a:fld>
            <a:endParaRPr lang="en-US"/>
          </a:p>
        </p:txBody>
      </p:sp>
    </p:spTree>
    <p:extLst>
      <p:ext uri="{BB962C8B-B14F-4D97-AF65-F5344CB8AC3E}">
        <p14:creationId xmlns:p14="http://schemas.microsoft.com/office/powerpoint/2010/main" val="3273870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C8FE0-B0AE-436A-8186-D72F30BC61BB}"/>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73015E1E-160F-4245-9458-5EF4F9E84C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D872BC0-4599-418F-8564-3DAD5DFBCE81}"/>
              </a:ext>
            </a:extLst>
          </p:cNvPr>
          <p:cNvSpPr>
            <a:spLocks noGrp="1"/>
          </p:cNvSpPr>
          <p:nvPr>
            <p:ph type="dt" sz="half" idx="10"/>
          </p:nvPr>
        </p:nvSpPr>
        <p:spPr/>
        <p:txBody>
          <a:bodyPr/>
          <a:lstStyle/>
          <a:p>
            <a:fld id="{0433C5E8-E298-431A-AB63-A0A61787C442}" type="datetimeFigureOut">
              <a:rPr lang="en-US" smtClean="0"/>
              <a:t>5/16/2018</a:t>
            </a:fld>
            <a:endParaRPr lang="en-US"/>
          </a:p>
        </p:txBody>
      </p:sp>
      <p:sp>
        <p:nvSpPr>
          <p:cNvPr id="5" name="Footer Placeholder 4">
            <a:extLst>
              <a:ext uri="{FF2B5EF4-FFF2-40B4-BE49-F238E27FC236}">
                <a16:creationId xmlns:a16="http://schemas.microsoft.com/office/drawing/2014/main" id="{35E6E0B0-2F5D-4D32-A9D5-559AA47667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EA9819-1213-4A19-B072-FD2891335240}"/>
              </a:ext>
            </a:extLst>
          </p:cNvPr>
          <p:cNvSpPr>
            <a:spLocks noGrp="1"/>
          </p:cNvSpPr>
          <p:nvPr>
            <p:ph type="sldNum" sz="quarter" idx="12"/>
          </p:nvPr>
        </p:nvSpPr>
        <p:spPr/>
        <p:txBody>
          <a:bodyPr/>
          <a:lstStyle/>
          <a:p>
            <a:fld id="{1E738D4F-6F8E-4601-85BF-1750CCC516A8}" type="slidenum">
              <a:rPr lang="en-US" smtClean="0"/>
              <a:t>‹#›</a:t>
            </a:fld>
            <a:endParaRPr lang="en-US"/>
          </a:p>
        </p:txBody>
      </p:sp>
    </p:spTree>
    <p:extLst>
      <p:ext uri="{BB962C8B-B14F-4D97-AF65-F5344CB8AC3E}">
        <p14:creationId xmlns:p14="http://schemas.microsoft.com/office/powerpoint/2010/main" val="492653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015C4-3455-4907-BB75-4CD3631638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F73461-78F8-42EB-A705-5387E71AE55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3A32CE-C3A7-4EFC-A892-6F74CF0792B7}"/>
              </a:ext>
            </a:extLst>
          </p:cNvPr>
          <p:cNvSpPr>
            <a:spLocks noGrp="1"/>
          </p:cNvSpPr>
          <p:nvPr>
            <p:ph type="dt" sz="half" idx="10"/>
          </p:nvPr>
        </p:nvSpPr>
        <p:spPr/>
        <p:txBody>
          <a:bodyPr/>
          <a:lstStyle/>
          <a:p>
            <a:fld id="{0433C5E8-E298-431A-AB63-A0A61787C442}" type="datetimeFigureOut">
              <a:rPr lang="en-US" smtClean="0"/>
              <a:t>5/16/2018</a:t>
            </a:fld>
            <a:endParaRPr lang="en-US"/>
          </a:p>
        </p:txBody>
      </p:sp>
      <p:sp>
        <p:nvSpPr>
          <p:cNvPr id="5" name="Footer Placeholder 4">
            <a:extLst>
              <a:ext uri="{FF2B5EF4-FFF2-40B4-BE49-F238E27FC236}">
                <a16:creationId xmlns:a16="http://schemas.microsoft.com/office/drawing/2014/main" id="{73348FD8-609E-43A1-9467-907A6E346B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4CB33B-BE58-4D61-BD07-4E1B9BA93037}"/>
              </a:ext>
            </a:extLst>
          </p:cNvPr>
          <p:cNvSpPr>
            <a:spLocks noGrp="1"/>
          </p:cNvSpPr>
          <p:nvPr>
            <p:ph type="sldNum" sz="quarter" idx="12"/>
          </p:nvPr>
        </p:nvSpPr>
        <p:spPr/>
        <p:txBody>
          <a:bodyPr/>
          <a:lstStyle/>
          <a:p>
            <a:fld id="{1E738D4F-6F8E-4601-85BF-1750CCC516A8}" type="slidenum">
              <a:rPr lang="en-US" smtClean="0"/>
              <a:t>‹#›</a:t>
            </a:fld>
            <a:endParaRPr lang="en-US"/>
          </a:p>
        </p:txBody>
      </p:sp>
    </p:spTree>
    <p:extLst>
      <p:ext uri="{BB962C8B-B14F-4D97-AF65-F5344CB8AC3E}">
        <p14:creationId xmlns:p14="http://schemas.microsoft.com/office/powerpoint/2010/main" val="3567077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BD139-37B6-45DB-B2F2-DCF0B26018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E1C204-7F97-444B-940D-8150B05B2D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290BB3E-6240-40BA-87B5-77DA85EA25F6}"/>
              </a:ext>
            </a:extLst>
          </p:cNvPr>
          <p:cNvSpPr>
            <a:spLocks noGrp="1"/>
          </p:cNvSpPr>
          <p:nvPr>
            <p:ph type="dt" sz="half" idx="10"/>
          </p:nvPr>
        </p:nvSpPr>
        <p:spPr/>
        <p:txBody>
          <a:bodyPr/>
          <a:lstStyle/>
          <a:p>
            <a:fld id="{0433C5E8-E298-431A-AB63-A0A61787C442}" type="datetimeFigureOut">
              <a:rPr lang="en-US" smtClean="0"/>
              <a:t>5/16/2018</a:t>
            </a:fld>
            <a:endParaRPr lang="en-US"/>
          </a:p>
        </p:txBody>
      </p:sp>
      <p:sp>
        <p:nvSpPr>
          <p:cNvPr id="5" name="Footer Placeholder 4">
            <a:extLst>
              <a:ext uri="{FF2B5EF4-FFF2-40B4-BE49-F238E27FC236}">
                <a16:creationId xmlns:a16="http://schemas.microsoft.com/office/drawing/2014/main" id="{3E6A10CC-76D9-42F6-A59A-A69B6AADF4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250873-DCB5-4E12-B412-D3385CA4A76A}"/>
              </a:ext>
            </a:extLst>
          </p:cNvPr>
          <p:cNvSpPr>
            <a:spLocks noGrp="1"/>
          </p:cNvSpPr>
          <p:nvPr>
            <p:ph type="sldNum" sz="quarter" idx="12"/>
          </p:nvPr>
        </p:nvSpPr>
        <p:spPr/>
        <p:txBody>
          <a:bodyPr/>
          <a:lstStyle/>
          <a:p>
            <a:fld id="{1E738D4F-6F8E-4601-85BF-1750CCC516A8}" type="slidenum">
              <a:rPr lang="en-US" smtClean="0"/>
              <a:t>‹#›</a:t>
            </a:fld>
            <a:endParaRPr lang="en-US"/>
          </a:p>
        </p:txBody>
      </p:sp>
    </p:spTree>
    <p:extLst>
      <p:ext uri="{BB962C8B-B14F-4D97-AF65-F5344CB8AC3E}">
        <p14:creationId xmlns:p14="http://schemas.microsoft.com/office/powerpoint/2010/main" val="437091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B6410-EB1B-4210-9521-D964EA847D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E68394-215E-492E-AEC4-83EDD5B85F2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DE9A80-4BA3-41FE-975A-A484DF47726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2A791A-C633-4589-8B05-81DE5FDA0C6C}"/>
              </a:ext>
            </a:extLst>
          </p:cNvPr>
          <p:cNvSpPr>
            <a:spLocks noGrp="1"/>
          </p:cNvSpPr>
          <p:nvPr>
            <p:ph type="dt" sz="half" idx="10"/>
          </p:nvPr>
        </p:nvSpPr>
        <p:spPr/>
        <p:txBody>
          <a:bodyPr/>
          <a:lstStyle/>
          <a:p>
            <a:fld id="{0433C5E8-E298-431A-AB63-A0A61787C442}" type="datetimeFigureOut">
              <a:rPr lang="en-US" smtClean="0"/>
              <a:t>5/16/2018</a:t>
            </a:fld>
            <a:endParaRPr lang="en-US"/>
          </a:p>
        </p:txBody>
      </p:sp>
      <p:sp>
        <p:nvSpPr>
          <p:cNvPr id="6" name="Footer Placeholder 5">
            <a:extLst>
              <a:ext uri="{FF2B5EF4-FFF2-40B4-BE49-F238E27FC236}">
                <a16:creationId xmlns:a16="http://schemas.microsoft.com/office/drawing/2014/main" id="{B4E95B89-5515-410F-9549-DC844BE3A1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D96298-93AA-4CE6-8F29-16960174E29A}"/>
              </a:ext>
            </a:extLst>
          </p:cNvPr>
          <p:cNvSpPr>
            <a:spLocks noGrp="1"/>
          </p:cNvSpPr>
          <p:nvPr>
            <p:ph type="sldNum" sz="quarter" idx="12"/>
          </p:nvPr>
        </p:nvSpPr>
        <p:spPr/>
        <p:txBody>
          <a:bodyPr/>
          <a:lstStyle/>
          <a:p>
            <a:fld id="{1E738D4F-6F8E-4601-85BF-1750CCC516A8}" type="slidenum">
              <a:rPr lang="en-US" smtClean="0"/>
              <a:t>‹#›</a:t>
            </a:fld>
            <a:endParaRPr lang="en-US"/>
          </a:p>
        </p:txBody>
      </p:sp>
    </p:spTree>
    <p:extLst>
      <p:ext uri="{BB962C8B-B14F-4D97-AF65-F5344CB8AC3E}">
        <p14:creationId xmlns:p14="http://schemas.microsoft.com/office/powerpoint/2010/main" val="1980430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C77B3-5F81-420C-B544-67594A83E0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FB8FF7-D8BC-465F-B859-E866C9FDA7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FDFCBD-FDF2-4050-9758-69FCB410433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92E926-C7CF-4CE4-B1F1-78D69C5F73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BB88C01-446F-40A5-871F-B71A2F5E595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03EE8D-7301-4C71-8284-7D11546D2CAA}"/>
              </a:ext>
            </a:extLst>
          </p:cNvPr>
          <p:cNvSpPr>
            <a:spLocks noGrp="1"/>
          </p:cNvSpPr>
          <p:nvPr>
            <p:ph type="dt" sz="half" idx="10"/>
          </p:nvPr>
        </p:nvSpPr>
        <p:spPr/>
        <p:txBody>
          <a:bodyPr/>
          <a:lstStyle/>
          <a:p>
            <a:fld id="{0433C5E8-E298-431A-AB63-A0A61787C442}" type="datetimeFigureOut">
              <a:rPr lang="en-US" smtClean="0"/>
              <a:t>5/16/2018</a:t>
            </a:fld>
            <a:endParaRPr lang="en-US"/>
          </a:p>
        </p:txBody>
      </p:sp>
      <p:sp>
        <p:nvSpPr>
          <p:cNvPr id="8" name="Footer Placeholder 7">
            <a:extLst>
              <a:ext uri="{FF2B5EF4-FFF2-40B4-BE49-F238E27FC236}">
                <a16:creationId xmlns:a16="http://schemas.microsoft.com/office/drawing/2014/main" id="{CEF3C1B7-3403-444F-A252-98A5B95202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EDDD00-5458-466E-889B-4712C827EEB8}"/>
              </a:ext>
            </a:extLst>
          </p:cNvPr>
          <p:cNvSpPr>
            <a:spLocks noGrp="1"/>
          </p:cNvSpPr>
          <p:nvPr>
            <p:ph type="sldNum" sz="quarter" idx="12"/>
          </p:nvPr>
        </p:nvSpPr>
        <p:spPr/>
        <p:txBody>
          <a:bodyPr/>
          <a:lstStyle/>
          <a:p>
            <a:fld id="{1E738D4F-6F8E-4601-85BF-1750CCC516A8}" type="slidenum">
              <a:rPr lang="en-US" smtClean="0"/>
              <a:t>‹#›</a:t>
            </a:fld>
            <a:endParaRPr lang="en-US"/>
          </a:p>
        </p:txBody>
      </p:sp>
    </p:spTree>
    <p:extLst>
      <p:ext uri="{BB962C8B-B14F-4D97-AF65-F5344CB8AC3E}">
        <p14:creationId xmlns:p14="http://schemas.microsoft.com/office/powerpoint/2010/main" val="29644259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262A3-8E06-4BD5-A501-221E4BE243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C90E4A-4F52-449A-A4F1-A9F737F478AD}"/>
              </a:ext>
            </a:extLst>
          </p:cNvPr>
          <p:cNvSpPr>
            <a:spLocks noGrp="1"/>
          </p:cNvSpPr>
          <p:nvPr>
            <p:ph type="dt" sz="half" idx="10"/>
          </p:nvPr>
        </p:nvSpPr>
        <p:spPr/>
        <p:txBody>
          <a:bodyPr/>
          <a:lstStyle/>
          <a:p>
            <a:fld id="{0433C5E8-E298-431A-AB63-A0A61787C442}" type="datetimeFigureOut">
              <a:rPr lang="en-US" smtClean="0"/>
              <a:t>5/16/2018</a:t>
            </a:fld>
            <a:endParaRPr lang="en-US"/>
          </a:p>
        </p:txBody>
      </p:sp>
      <p:sp>
        <p:nvSpPr>
          <p:cNvPr id="4" name="Footer Placeholder 3">
            <a:extLst>
              <a:ext uri="{FF2B5EF4-FFF2-40B4-BE49-F238E27FC236}">
                <a16:creationId xmlns:a16="http://schemas.microsoft.com/office/drawing/2014/main" id="{11657B13-A005-495F-A6A6-822109293F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EA95EB-C28D-460F-90D6-33B579433FAA}"/>
              </a:ext>
            </a:extLst>
          </p:cNvPr>
          <p:cNvSpPr>
            <a:spLocks noGrp="1"/>
          </p:cNvSpPr>
          <p:nvPr>
            <p:ph type="sldNum" sz="quarter" idx="12"/>
          </p:nvPr>
        </p:nvSpPr>
        <p:spPr/>
        <p:txBody>
          <a:bodyPr/>
          <a:lstStyle/>
          <a:p>
            <a:fld id="{1E738D4F-6F8E-4601-85BF-1750CCC516A8}" type="slidenum">
              <a:rPr lang="en-US" smtClean="0"/>
              <a:t>‹#›</a:t>
            </a:fld>
            <a:endParaRPr lang="en-US"/>
          </a:p>
        </p:txBody>
      </p:sp>
    </p:spTree>
    <p:extLst>
      <p:ext uri="{BB962C8B-B14F-4D97-AF65-F5344CB8AC3E}">
        <p14:creationId xmlns:p14="http://schemas.microsoft.com/office/powerpoint/2010/main" val="41554273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AC4B71-B186-468C-AEFD-A87E918B189F}"/>
              </a:ext>
            </a:extLst>
          </p:cNvPr>
          <p:cNvSpPr>
            <a:spLocks noGrp="1"/>
          </p:cNvSpPr>
          <p:nvPr>
            <p:ph type="dt" sz="half" idx="10"/>
          </p:nvPr>
        </p:nvSpPr>
        <p:spPr/>
        <p:txBody>
          <a:bodyPr/>
          <a:lstStyle/>
          <a:p>
            <a:fld id="{0433C5E8-E298-431A-AB63-A0A61787C442}" type="datetimeFigureOut">
              <a:rPr lang="en-US" smtClean="0"/>
              <a:t>5/16/2018</a:t>
            </a:fld>
            <a:endParaRPr lang="en-US"/>
          </a:p>
        </p:txBody>
      </p:sp>
      <p:sp>
        <p:nvSpPr>
          <p:cNvPr id="3" name="Footer Placeholder 2">
            <a:extLst>
              <a:ext uri="{FF2B5EF4-FFF2-40B4-BE49-F238E27FC236}">
                <a16:creationId xmlns:a16="http://schemas.microsoft.com/office/drawing/2014/main" id="{83DF8C64-8F92-4A2E-B72A-0C58AD920F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E2F980-882B-4C0B-9DED-9A9533772BD4}"/>
              </a:ext>
            </a:extLst>
          </p:cNvPr>
          <p:cNvSpPr>
            <a:spLocks noGrp="1"/>
          </p:cNvSpPr>
          <p:nvPr>
            <p:ph type="sldNum" sz="quarter" idx="12"/>
          </p:nvPr>
        </p:nvSpPr>
        <p:spPr/>
        <p:txBody>
          <a:bodyPr/>
          <a:lstStyle/>
          <a:p>
            <a:fld id="{1E738D4F-6F8E-4601-85BF-1750CCC516A8}" type="slidenum">
              <a:rPr lang="en-US" smtClean="0"/>
              <a:t>‹#›</a:t>
            </a:fld>
            <a:endParaRPr lang="en-US"/>
          </a:p>
        </p:txBody>
      </p:sp>
    </p:spTree>
    <p:extLst>
      <p:ext uri="{BB962C8B-B14F-4D97-AF65-F5344CB8AC3E}">
        <p14:creationId xmlns:p14="http://schemas.microsoft.com/office/powerpoint/2010/main" val="612205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C0A8F-35FB-4410-AC13-9E00744C35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88581B-AF44-41D4-B363-238266A40F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2C71C4-F7E6-4EDD-BD52-E98D2D6DEF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20968A-BE3A-4291-8D6C-5E0651D15488}"/>
              </a:ext>
            </a:extLst>
          </p:cNvPr>
          <p:cNvSpPr>
            <a:spLocks noGrp="1"/>
          </p:cNvSpPr>
          <p:nvPr>
            <p:ph type="dt" sz="half" idx="10"/>
          </p:nvPr>
        </p:nvSpPr>
        <p:spPr/>
        <p:txBody>
          <a:bodyPr/>
          <a:lstStyle/>
          <a:p>
            <a:fld id="{0433C5E8-E298-431A-AB63-A0A61787C442}" type="datetimeFigureOut">
              <a:rPr lang="en-US" smtClean="0"/>
              <a:t>5/16/2018</a:t>
            </a:fld>
            <a:endParaRPr lang="en-US"/>
          </a:p>
        </p:txBody>
      </p:sp>
      <p:sp>
        <p:nvSpPr>
          <p:cNvPr id="6" name="Footer Placeholder 5">
            <a:extLst>
              <a:ext uri="{FF2B5EF4-FFF2-40B4-BE49-F238E27FC236}">
                <a16:creationId xmlns:a16="http://schemas.microsoft.com/office/drawing/2014/main" id="{7F152FF2-43AC-46EA-ABCB-B647D8420D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430E53-A2C0-4FA9-8D65-6B7AF9790BB6}"/>
              </a:ext>
            </a:extLst>
          </p:cNvPr>
          <p:cNvSpPr>
            <a:spLocks noGrp="1"/>
          </p:cNvSpPr>
          <p:nvPr>
            <p:ph type="sldNum" sz="quarter" idx="12"/>
          </p:nvPr>
        </p:nvSpPr>
        <p:spPr/>
        <p:txBody>
          <a:bodyPr/>
          <a:lstStyle/>
          <a:p>
            <a:fld id="{1E738D4F-6F8E-4601-85BF-1750CCC516A8}" type="slidenum">
              <a:rPr lang="en-US" smtClean="0"/>
              <a:t>‹#›</a:t>
            </a:fld>
            <a:endParaRPr lang="en-US"/>
          </a:p>
        </p:txBody>
      </p:sp>
    </p:spTree>
    <p:extLst>
      <p:ext uri="{BB962C8B-B14F-4D97-AF65-F5344CB8AC3E}">
        <p14:creationId xmlns:p14="http://schemas.microsoft.com/office/powerpoint/2010/main" val="1104879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F3F89-9095-4049-9328-A93AFE9405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0E4A37-5C68-465E-A5B6-73CBBAF72A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298BEA-263F-4752-BC3F-2D867C78000F}"/>
              </a:ext>
            </a:extLst>
          </p:cNvPr>
          <p:cNvSpPr>
            <a:spLocks noGrp="1"/>
          </p:cNvSpPr>
          <p:nvPr>
            <p:ph type="dt" sz="half" idx="10"/>
          </p:nvPr>
        </p:nvSpPr>
        <p:spPr/>
        <p:txBody>
          <a:bodyPr/>
          <a:lstStyle/>
          <a:p>
            <a:fld id="{6CDB55B7-593C-4035-B93B-9DD735891681}" type="datetimeFigureOut">
              <a:rPr lang="en-US" smtClean="0"/>
              <a:t>5/16/2018</a:t>
            </a:fld>
            <a:endParaRPr lang="en-US"/>
          </a:p>
        </p:txBody>
      </p:sp>
      <p:sp>
        <p:nvSpPr>
          <p:cNvPr id="5" name="Footer Placeholder 4">
            <a:extLst>
              <a:ext uri="{FF2B5EF4-FFF2-40B4-BE49-F238E27FC236}">
                <a16:creationId xmlns:a16="http://schemas.microsoft.com/office/drawing/2014/main" id="{390E524A-F739-4904-ADED-F43F087E3C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5AAF5D-6307-441C-AF21-0E812B496DD9}"/>
              </a:ext>
            </a:extLst>
          </p:cNvPr>
          <p:cNvSpPr>
            <a:spLocks noGrp="1"/>
          </p:cNvSpPr>
          <p:nvPr>
            <p:ph type="sldNum" sz="quarter" idx="12"/>
          </p:nvPr>
        </p:nvSpPr>
        <p:spPr/>
        <p:txBody>
          <a:bodyPr/>
          <a:lstStyle/>
          <a:p>
            <a:fld id="{04BD34D6-7CB6-4C60-9889-810D217801F1}" type="slidenum">
              <a:rPr lang="en-US" smtClean="0"/>
              <a:t>‹#›</a:t>
            </a:fld>
            <a:endParaRPr lang="en-US"/>
          </a:p>
        </p:txBody>
      </p:sp>
    </p:spTree>
    <p:extLst>
      <p:ext uri="{BB962C8B-B14F-4D97-AF65-F5344CB8AC3E}">
        <p14:creationId xmlns:p14="http://schemas.microsoft.com/office/powerpoint/2010/main" val="10628481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9A8CA-22D3-4182-B3AA-27B06D3553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2A4D9D-9B3C-4409-8658-847E1BF0EA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675DB5-88A2-41DD-BE8E-8CFC7E0E42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CD2416-CC12-4DAE-B72E-FDCA255D9727}"/>
              </a:ext>
            </a:extLst>
          </p:cNvPr>
          <p:cNvSpPr>
            <a:spLocks noGrp="1"/>
          </p:cNvSpPr>
          <p:nvPr>
            <p:ph type="dt" sz="half" idx="10"/>
          </p:nvPr>
        </p:nvSpPr>
        <p:spPr/>
        <p:txBody>
          <a:bodyPr/>
          <a:lstStyle/>
          <a:p>
            <a:fld id="{0433C5E8-E298-431A-AB63-A0A61787C442}" type="datetimeFigureOut">
              <a:rPr lang="en-US" smtClean="0"/>
              <a:t>5/16/2018</a:t>
            </a:fld>
            <a:endParaRPr lang="en-US"/>
          </a:p>
        </p:txBody>
      </p:sp>
      <p:sp>
        <p:nvSpPr>
          <p:cNvPr id="6" name="Footer Placeholder 5">
            <a:extLst>
              <a:ext uri="{FF2B5EF4-FFF2-40B4-BE49-F238E27FC236}">
                <a16:creationId xmlns:a16="http://schemas.microsoft.com/office/drawing/2014/main" id="{85D62E52-C26A-4F45-A072-7C0FEFB025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C5E5C-84BF-4A47-A5C7-B36C10A39BDA}"/>
              </a:ext>
            </a:extLst>
          </p:cNvPr>
          <p:cNvSpPr>
            <a:spLocks noGrp="1"/>
          </p:cNvSpPr>
          <p:nvPr>
            <p:ph type="sldNum" sz="quarter" idx="12"/>
          </p:nvPr>
        </p:nvSpPr>
        <p:spPr/>
        <p:txBody>
          <a:bodyPr/>
          <a:lstStyle/>
          <a:p>
            <a:fld id="{1E738D4F-6F8E-4601-85BF-1750CCC516A8}" type="slidenum">
              <a:rPr lang="en-US" smtClean="0"/>
              <a:t>‹#›</a:t>
            </a:fld>
            <a:endParaRPr lang="en-US"/>
          </a:p>
        </p:txBody>
      </p:sp>
    </p:spTree>
    <p:extLst>
      <p:ext uri="{BB962C8B-B14F-4D97-AF65-F5344CB8AC3E}">
        <p14:creationId xmlns:p14="http://schemas.microsoft.com/office/powerpoint/2010/main" val="8290241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1724D-D5CC-4C20-9E32-3502D5314B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DF4A52-2C3C-4BB1-AAFA-40F99ADD0FF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418806-21D3-4BF9-AD85-7960FA95938C}"/>
              </a:ext>
            </a:extLst>
          </p:cNvPr>
          <p:cNvSpPr>
            <a:spLocks noGrp="1"/>
          </p:cNvSpPr>
          <p:nvPr>
            <p:ph type="dt" sz="half" idx="10"/>
          </p:nvPr>
        </p:nvSpPr>
        <p:spPr/>
        <p:txBody>
          <a:bodyPr/>
          <a:lstStyle/>
          <a:p>
            <a:fld id="{0433C5E8-E298-431A-AB63-A0A61787C442}" type="datetimeFigureOut">
              <a:rPr lang="en-US" smtClean="0"/>
              <a:t>5/16/2018</a:t>
            </a:fld>
            <a:endParaRPr lang="en-US"/>
          </a:p>
        </p:txBody>
      </p:sp>
      <p:sp>
        <p:nvSpPr>
          <p:cNvPr id="5" name="Footer Placeholder 4">
            <a:extLst>
              <a:ext uri="{FF2B5EF4-FFF2-40B4-BE49-F238E27FC236}">
                <a16:creationId xmlns:a16="http://schemas.microsoft.com/office/drawing/2014/main" id="{E63EC0C6-F150-43B7-A9B1-666743333A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46CBD8-4473-462E-8D5D-4909826523FA}"/>
              </a:ext>
            </a:extLst>
          </p:cNvPr>
          <p:cNvSpPr>
            <a:spLocks noGrp="1"/>
          </p:cNvSpPr>
          <p:nvPr>
            <p:ph type="sldNum" sz="quarter" idx="12"/>
          </p:nvPr>
        </p:nvSpPr>
        <p:spPr/>
        <p:txBody>
          <a:bodyPr/>
          <a:lstStyle/>
          <a:p>
            <a:fld id="{1E738D4F-6F8E-4601-85BF-1750CCC516A8}" type="slidenum">
              <a:rPr lang="en-US" smtClean="0"/>
              <a:t>‹#›</a:t>
            </a:fld>
            <a:endParaRPr lang="en-US"/>
          </a:p>
        </p:txBody>
      </p:sp>
    </p:spTree>
    <p:extLst>
      <p:ext uri="{BB962C8B-B14F-4D97-AF65-F5344CB8AC3E}">
        <p14:creationId xmlns:p14="http://schemas.microsoft.com/office/powerpoint/2010/main" val="42337485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BFC17D-4A6C-45E6-9BAE-34BD38B864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016254-7F71-4EED-BDCD-BF17862C81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754C3A-96FA-4882-99C6-00871A4C1C92}"/>
              </a:ext>
            </a:extLst>
          </p:cNvPr>
          <p:cNvSpPr>
            <a:spLocks noGrp="1"/>
          </p:cNvSpPr>
          <p:nvPr>
            <p:ph type="dt" sz="half" idx="10"/>
          </p:nvPr>
        </p:nvSpPr>
        <p:spPr/>
        <p:txBody>
          <a:bodyPr/>
          <a:lstStyle/>
          <a:p>
            <a:fld id="{0433C5E8-E298-431A-AB63-A0A61787C442}" type="datetimeFigureOut">
              <a:rPr lang="en-US" smtClean="0"/>
              <a:t>5/16/2018</a:t>
            </a:fld>
            <a:endParaRPr lang="en-US"/>
          </a:p>
        </p:txBody>
      </p:sp>
      <p:sp>
        <p:nvSpPr>
          <p:cNvPr id="5" name="Footer Placeholder 4">
            <a:extLst>
              <a:ext uri="{FF2B5EF4-FFF2-40B4-BE49-F238E27FC236}">
                <a16:creationId xmlns:a16="http://schemas.microsoft.com/office/drawing/2014/main" id="{19FD3D66-CF2C-46C8-A6F7-A74BEFC823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10F40A-6902-453C-8AFB-04D54A0F68DA}"/>
              </a:ext>
            </a:extLst>
          </p:cNvPr>
          <p:cNvSpPr>
            <a:spLocks noGrp="1"/>
          </p:cNvSpPr>
          <p:nvPr>
            <p:ph type="sldNum" sz="quarter" idx="12"/>
          </p:nvPr>
        </p:nvSpPr>
        <p:spPr/>
        <p:txBody>
          <a:bodyPr/>
          <a:lstStyle/>
          <a:p>
            <a:fld id="{1E738D4F-6F8E-4601-85BF-1750CCC516A8}" type="slidenum">
              <a:rPr lang="en-US" smtClean="0"/>
              <a:t>‹#›</a:t>
            </a:fld>
            <a:endParaRPr lang="en-US"/>
          </a:p>
        </p:txBody>
      </p:sp>
    </p:spTree>
    <p:extLst>
      <p:ext uri="{BB962C8B-B14F-4D97-AF65-F5344CB8AC3E}">
        <p14:creationId xmlns:p14="http://schemas.microsoft.com/office/powerpoint/2010/main" val="1025399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C58EC-DF96-4598-8CD8-5D3B37CDAC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EE5897-619B-4157-876F-7F7503D8EB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2E6A07A-D2EC-4F05-B287-706014BE4B4A}"/>
              </a:ext>
            </a:extLst>
          </p:cNvPr>
          <p:cNvSpPr>
            <a:spLocks noGrp="1"/>
          </p:cNvSpPr>
          <p:nvPr>
            <p:ph type="dt" sz="half" idx="10"/>
          </p:nvPr>
        </p:nvSpPr>
        <p:spPr/>
        <p:txBody>
          <a:bodyPr/>
          <a:lstStyle/>
          <a:p>
            <a:fld id="{6CDB55B7-593C-4035-B93B-9DD735891681}" type="datetimeFigureOut">
              <a:rPr lang="en-US" smtClean="0"/>
              <a:t>5/16/2018</a:t>
            </a:fld>
            <a:endParaRPr lang="en-US"/>
          </a:p>
        </p:txBody>
      </p:sp>
      <p:sp>
        <p:nvSpPr>
          <p:cNvPr id="5" name="Footer Placeholder 4">
            <a:extLst>
              <a:ext uri="{FF2B5EF4-FFF2-40B4-BE49-F238E27FC236}">
                <a16:creationId xmlns:a16="http://schemas.microsoft.com/office/drawing/2014/main" id="{3E82F973-F6B4-47B9-BCEB-D1AD7F55D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F1623B-6F72-4C66-BE76-FDF19C19EE53}"/>
              </a:ext>
            </a:extLst>
          </p:cNvPr>
          <p:cNvSpPr>
            <a:spLocks noGrp="1"/>
          </p:cNvSpPr>
          <p:nvPr>
            <p:ph type="sldNum" sz="quarter" idx="12"/>
          </p:nvPr>
        </p:nvSpPr>
        <p:spPr/>
        <p:txBody>
          <a:bodyPr/>
          <a:lstStyle/>
          <a:p>
            <a:fld id="{04BD34D6-7CB6-4C60-9889-810D217801F1}" type="slidenum">
              <a:rPr lang="en-US" smtClean="0"/>
              <a:t>‹#›</a:t>
            </a:fld>
            <a:endParaRPr lang="en-US"/>
          </a:p>
        </p:txBody>
      </p:sp>
    </p:spTree>
    <p:extLst>
      <p:ext uri="{BB962C8B-B14F-4D97-AF65-F5344CB8AC3E}">
        <p14:creationId xmlns:p14="http://schemas.microsoft.com/office/powerpoint/2010/main" val="2441406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5C0B-24F9-4302-BF18-0B899B525F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1D93B3-34F4-43DF-B703-A1D102105AB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F547A9-B5DD-41B1-AC46-6D9A9D48BE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97F714-EBD6-4972-9DE8-A27C206CF1A7}"/>
              </a:ext>
            </a:extLst>
          </p:cNvPr>
          <p:cNvSpPr>
            <a:spLocks noGrp="1"/>
          </p:cNvSpPr>
          <p:nvPr>
            <p:ph type="dt" sz="half" idx="10"/>
          </p:nvPr>
        </p:nvSpPr>
        <p:spPr/>
        <p:txBody>
          <a:bodyPr/>
          <a:lstStyle/>
          <a:p>
            <a:fld id="{6CDB55B7-593C-4035-B93B-9DD735891681}" type="datetimeFigureOut">
              <a:rPr lang="en-US" smtClean="0"/>
              <a:t>5/16/2018</a:t>
            </a:fld>
            <a:endParaRPr lang="en-US"/>
          </a:p>
        </p:txBody>
      </p:sp>
      <p:sp>
        <p:nvSpPr>
          <p:cNvPr id="6" name="Footer Placeholder 5">
            <a:extLst>
              <a:ext uri="{FF2B5EF4-FFF2-40B4-BE49-F238E27FC236}">
                <a16:creationId xmlns:a16="http://schemas.microsoft.com/office/drawing/2014/main" id="{18E3C7CC-7485-4529-8CB0-46CEAFB17B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A75821-9EB5-4ED7-93A6-AA156F4DB158}"/>
              </a:ext>
            </a:extLst>
          </p:cNvPr>
          <p:cNvSpPr>
            <a:spLocks noGrp="1"/>
          </p:cNvSpPr>
          <p:nvPr>
            <p:ph type="sldNum" sz="quarter" idx="12"/>
          </p:nvPr>
        </p:nvSpPr>
        <p:spPr/>
        <p:txBody>
          <a:bodyPr/>
          <a:lstStyle/>
          <a:p>
            <a:fld id="{04BD34D6-7CB6-4C60-9889-810D217801F1}" type="slidenum">
              <a:rPr lang="en-US" smtClean="0"/>
              <a:t>‹#›</a:t>
            </a:fld>
            <a:endParaRPr lang="en-US"/>
          </a:p>
        </p:txBody>
      </p:sp>
    </p:spTree>
    <p:extLst>
      <p:ext uri="{BB962C8B-B14F-4D97-AF65-F5344CB8AC3E}">
        <p14:creationId xmlns:p14="http://schemas.microsoft.com/office/powerpoint/2010/main" val="62548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4905E-E382-4386-8940-EB5B26711C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1EB346-6A60-4C6B-9923-04542C2301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ED3D6BE-AD9F-486E-A773-EB9B1BD626F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22D556-AC46-4C89-A9FD-1ECCF5D833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308A6EC-4DF1-44E5-910A-9743B11317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C6719A-830E-4A31-AA1C-C6A124BAC7DE}"/>
              </a:ext>
            </a:extLst>
          </p:cNvPr>
          <p:cNvSpPr>
            <a:spLocks noGrp="1"/>
          </p:cNvSpPr>
          <p:nvPr>
            <p:ph type="dt" sz="half" idx="10"/>
          </p:nvPr>
        </p:nvSpPr>
        <p:spPr/>
        <p:txBody>
          <a:bodyPr/>
          <a:lstStyle/>
          <a:p>
            <a:fld id="{6CDB55B7-593C-4035-B93B-9DD735891681}" type="datetimeFigureOut">
              <a:rPr lang="en-US" smtClean="0"/>
              <a:t>5/16/2018</a:t>
            </a:fld>
            <a:endParaRPr lang="en-US"/>
          </a:p>
        </p:txBody>
      </p:sp>
      <p:sp>
        <p:nvSpPr>
          <p:cNvPr id="8" name="Footer Placeholder 7">
            <a:extLst>
              <a:ext uri="{FF2B5EF4-FFF2-40B4-BE49-F238E27FC236}">
                <a16:creationId xmlns:a16="http://schemas.microsoft.com/office/drawing/2014/main" id="{30F40347-A8AB-4051-8E91-03FEF83366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EF41C5-80FF-4185-9BAB-50788C578B9C}"/>
              </a:ext>
            </a:extLst>
          </p:cNvPr>
          <p:cNvSpPr>
            <a:spLocks noGrp="1"/>
          </p:cNvSpPr>
          <p:nvPr>
            <p:ph type="sldNum" sz="quarter" idx="12"/>
          </p:nvPr>
        </p:nvSpPr>
        <p:spPr/>
        <p:txBody>
          <a:bodyPr/>
          <a:lstStyle/>
          <a:p>
            <a:fld id="{04BD34D6-7CB6-4C60-9889-810D217801F1}" type="slidenum">
              <a:rPr lang="en-US" smtClean="0"/>
              <a:t>‹#›</a:t>
            </a:fld>
            <a:endParaRPr lang="en-US"/>
          </a:p>
        </p:txBody>
      </p:sp>
    </p:spTree>
    <p:extLst>
      <p:ext uri="{BB962C8B-B14F-4D97-AF65-F5344CB8AC3E}">
        <p14:creationId xmlns:p14="http://schemas.microsoft.com/office/powerpoint/2010/main" val="535937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21793-C668-49CB-B74C-5934AAE869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6BF111-A1C8-451B-A80E-F7335F98448D}"/>
              </a:ext>
            </a:extLst>
          </p:cNvPr>
          <p:cNvSpPr>
            <a:spLocks noGrp="1"/>
          </p:cNvSpPr>
          <p:nvPr>
            <p:ph type="dt" sz="half" idx="10"/>
          </p:nvPr>
        </p:nvSpPr>
        <p:spPr/>
        <p:txBody>
          <a:bodyPr/>
          <a:lstStyle/>
          <a:p>
            <a:fld id="{6CDB55B7-593C-4035-B93B-9DD735891681}" type="datetimeFigureOut">
              <a:rPr lang="en-US" smtClean="0"/>
              <a:t>5/16/2018</a:t>
            </a:fld>
            <a:endParaRPr lang="en-US"/>
          </a:p>
        </p:txBody>
      </p:sp>
      <p:sp>
        <p:nvSpPr>
          <p:cNvPr id="4" name="Footer Placeholder 3">
            <a:extLst>
              <a:ext uri="{FF2B5EF4-FFF2-40B4-BE49-F238E27FC236}">
                <a16:creationId xmlns:a16="http://schemas.microsoft.com/office/drawing/2014/main" id="{678FA724-805F-4118-87AC-17100528A2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8B85BC-E99E-42B0-8E96-D84EA8CA34C2}"/>
              </a:ext>
            </a:extLst>
          </p:cNvPr>
          <p:cNvSpPr>
            <a:spLocks noGrp="1"/>
          </p:cNvSpPr>
          <p:nvPr>
            <p:ph type="sldNum" sz="quarter" idx="12"/>
          </p:nvPr>
        </p:nvSpPr>
        <p:spPr/>
        <p:txBody>
          <a:bodyPr/>
          <a:lstStyle/>
          <a:p>
            <a:fld id="{04BD34D6-7CB6-4C60-9889-810D217801F1}" type="slidenum">
              <a:rPr lang="en-US" smtClean="0"/>
              <a:t>‹#›</a:t>
            </a:fld>
            <a:endParaRPr lang="en-US"/>
          </a:p>
        </p:txBody>
      </p:sp>
    </p:spTree>
    <p:extLst>
      <p:ext uri="{BB962C8B-B14F-4D97-AF65-F5344CB8AC3E}">
        <p14:creationId xmlns:p14="http://schemas.microsoft.com/office/powerpoint/2010/main" val="1880409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45D363-442A-45C3-AE2F-0D07ED22539B}"/>
              </a:ext>
            </a:extLst>
          </p:cNvPr>
          <p:cNvSpPr>
            <a:spLocks noGrp="1"/>
          </p:cNvSpPr>
          <p:nvPr>
            <p:ph type="dt" sz="half" idx="10"/>
          </p:nvPr>
        </p:nvSpPr>
        <p:spPr/>
        <p:txBody>
          <a:bodyPr/>
          <a:lstStyle/>
          <a:p>
            <a:fld id="{6CDB55B7-593C-4035-B93B-9DD735891681}" type="datetimeFigureOut">
              <a:rPr lang="en-US" smtClean="0"/>
              <a:t>5/16/2018</a:t>
            </a:fld>
            <a:endParaRPr lang="en-US"/>
          </a:p>
        </p:txBody>
      </p:sp>
      <p:sp>
        <p:nvSpPr>
          <p:cNvPr id="3" name="Footer Placeholder 2">
            <a:extLst>
              <a:ext uri="{FF2B5EF4-FFF2-40B4-BE49-F238E27FC236}">
                <a16:creationId xmlns:a16="http://schemas.microsoft.com/office/drawing/2014/main" id="{3E0741CD-17D8-411D-9601-07CF3D7321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9049C4-B5C8-472D-AB50-D222C88522FA}"/>
              </a:ext>
            </a:extLst>
          </p:cNvPr>
          <p:cNvSpPr>
            <a:spLocks noGrp="1"/>
          </p:cNvSpPr>
          <p:nvPr>
            <p:ph type="sldNum" sz="quarter" idx="12"/>
          </p:nvPr>
        </p:nvSpPr>
        <p:spPr/>
        <p:txBody>
          <a:bodyPr/>
          <a:lstStyle/>
          <a:p>
            <a:fld id="{04BD34D6-7CB6-4C60-9889-810D217801F1}" type="slidenum">
              <a:rPr lang="en-US" smtClean="0"/>
              <a:t>‹#›</a:t>
            </a:fld>
            <a:endParaRPr lang="en-US"/>
          </a:p>
        </p:txBody>
      </p:sp>
    </p:spTree>
    <p:extLst>
      <p:ext uri="{BB962C8B-B14F-4D97-AF65-F5344CB8AC3E}">
        <p14:creationId xmlns:p14="http://schemas.microsoft.com/office/powerpoint/2010/main" val="1029748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47488-5028-45B5-9412-D01F1B9E0B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6EDA39-6C37-4D5D-95FB-E5ADE7BA03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6C7FE2-EDFC-43EB-BCB5-1E75447798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DCA0F5-8525-4D07-8DDC-E0D16100CADF}"/>
              </a:ext>
            </a:extLst>
          </p:cNvPr>
          <p:cNvSpPr>
            <a:spLocks noGrp="1"/>
          </p:cNvSpPr>
          <p:nvPr>
            <p:ph type="dt" sz="half" idx="10"/>
          </p:nvPr>
        </p:nvSpPr>
        <p:spPr/>
        <p:txBody>
          <a:bodyPr/>
          <a:lstStyle/>
          <a:p>
            <a:fld id="{6CDB55B7-593C-4035-B93B-9DD735891681}" type="datetimeFigureOut">
              <a:rPr lang="en-US" smtClean="0"/>
              <a:t>5/16/2018</a:t>
            </a:fld>
            <a:endParaRPr lang="en-US"/>
          </a:p>
        </p:txBody>
      </p:sp>
      <p:sp>
        <p:nvSpPr>
          <p:cNvPr id="6" name="Footer Placeholder 5">
            <a:extLst>
              <a:ext uri="{FF2B5EF4-FFF2-40B4-BE49-F238E27FC236}">
                <a16:creationId xmlns:a16="http://schemas.microsoft.com/office/drawing/2014/main" id="{AC5E19B0-C090-4EAB-8AE9-D5BFE28CC5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86CFA2-1D4B-4A15-B9A3-9126FE014B53}"/>
              </a:ext>
            </a:extLst>
          </p:cNvPr>
          <p:cNvSpPr>
            <a:spLocks noGrp="1"/>
          </p:cNvSpPr>
          <p:nvPr>
            <p:ph type="sldNum" sz="quarter" idx="12"/>
          </p:nvPr>
        </p:nvSpPr>
        <p:spPr/>
        <p:txBody>
          <a:bodyPr/>
          <a:lstStyle/>
          <a:p>
            <a:fld id="{04BD34D6-7CB6-4C60-9889-810D217801F1}" type="slidenum">
              <a:rPr lang="en-US" smtClean="0"/>
              <a:t>‹#›</a:t>
            </a:fld>
            <a:endParaRPr lang="en-US"/>
          </a:p>
        </p:txBody>
      </p:sp>
    </p:spTree>
    <p:extLst>
      <p:ext uri="{BB962C8B-B14F-4D97-AF65-F5344CB8AC3E}">
        <p14:creationId xmlns:p14="http://schemas.microsoft.com/office/powerpoint/2010/main" val="122811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B712A-121C-4D15-A2C4-051A69E7CD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E0CA0B-8497-4533-B66D-049A0376BF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1A02D2-DC65-4F7D-B4B7-E9682DCB16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828CF8-F386-411B-8DB1-B91728732CDF}"/>
              </a:ext>
            </a:extLst>
          </p:cNvPr>
          <p:cNvSpPr>
            <a:spLocks noGrp="1"/>
          </p:cNvSpPr>
          <p:nvPr>
            <p:ph type="dt" sz="half" idx="10"/>
          </p:nvPr>
        </p:nvSpPr>
        <p:spPr/>
        <p:txBody>
          <a:bodyPr/>
          <a:lstStyle/>
          <a:p>
            <a:fld id="{6CDB55B7-593C-4035-B93B-9DD735891681}" type="datetimeFigureOut">
              <a:rPr lang="en-US" smtClean="0"/>
              <a:t>5/16/2018</a:t>
            </a:fld>
            <a:endParaRPr lang="en-US"/>
          </a:p>
        </p:txBody>
      </p:sp>
      <p:sp>
        <p:nvSpPr>
          <p:cNvPr id="6" name="Footer Placeholder 5">
            <a:extLst>
              <a:ext uri="{FF2B5EF4-FFF2-40B4-BE49-F238E27FC236}">
                <a16:creationId xmlns:a16="http://schemas.microsoft.com/office/drawing/2014/main" id="{E1ADAD18-304D-410B-ABE9-8DDAA589FF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B484A2-752E-4CF4-9008-D92205148C97}"/>
              </a:ext>
            </a:extLst>
          </p:cNvPr>
          <p:cNvSpPr>
            <a:spLocks noGrp="1"/>
          </p:cNvSpPr>
          <p:nvPr>
            <p:ph type="sldNum" sz="quarter" idx="12"/>
          </p:nvPr>
        </p:nvSpPr>
        <p:spPr/>
        <p:txBody>
          <a:bodyPr/>
          <a:lstStyle/>
          <a:p>
            <a:fld id="{04BD34D6-7CB6-4C60-9889-810D217801F1}" type="slidenum">
              <a:rPr lang="en-US" smtClean="0"/>
              <a:t>‹#›</a:t>
            </a:fld>
            <a:endParaRPr lang="en-US"/>
          </a:p>
        </p:txBody>
      </p:sp>
    </p:spTree>
    <p:extLst>
      <p:ext uri="{BB962C8B-B14F-4D97-AF65-F5344CB8AC3E}">
        <p14:creationId xmlns:p14="http://schemas.microsoft.com/office/powerpoint/2010/main" val="2179101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8247D4-6239-4619-AC0E-9B9D0C4318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823C2E-7D6F-4B3B-A959-46BFBD47FB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E13F49-7BFF-4561-92E2-E874893C63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B55B7-593C-4035-B93B-9DD735891681}" type="datetimeFigureOut">
              <a:rPr lang="en-US" smtClean="0"/>
              <a:t>5/16/2018</a:t>
            </a:fld>
            <a:endParaRPr lang="en-US"/>
          </a:p>
        </p:txBody>
      </p:sp>
      <p:sp>
        <p:nvSpPr>
          <p:cNvPr id="5" name="Footer Placeholder 4">
            <a:extLst>
              <a:ext uri="{FF2B5EF4-FFF2-40B4-BE49-F238E27FC236}">
                <a16:creationId xmlns:a16="http://schemas.microsoft.com/office/drawing/2014/main" id="{DF7C3248-707F-49B9-A8D2-74DFB9B643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4CEE8D-630A-4282-80FA-7CE12C4498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D34D6-7CB6-4C60-9889-810D217801F1}" type="slidenum">
              <a:rPr lang="en-US" smtClean="0"/>
              <a:t>‹#›</a:t>
            </a:fld>
            <a:endParaRPr lang="en-US"/>
          </a:p>
        </p:txBody>
      </p:sp>
    </p:spTree>
    <p:extLst>
      <p:ext uri="{BB962C8B-B14F-4D97-AF65-F5344CB8AC3E}">
        <p14:creationId xmlns:p14="http://schemas.microsoft.com/office/powerpoint/2010/main" val="1252563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lum bright="70000" contrast="-70000"/>
            <a:extLst>
              <a:ext uri="{BEBA8EAE-BF5A-486C-A8C5-ECC9F3942E4B}">
                <a14:imgProps xmlns:a14="http://schemas.microsoft.com/office/drawing/2010/main">
                  <a14:imgLayer r:embed="rId14">
                    <a14:imgEffect>
                      <a14:saturation sat="400000"/>
                    </a14:imgEffect>
                  </a14:imgLayer>
                </a14:imgProps>
              </a:ext>
              <a:ext uri="{28A0092B-C50C-407E-A947-70E740481C1C}">
                <a14:useLocalDpi xmlns:a14="http://schemas.microsoft.com/office/drawing/2010/main" val="0"/>
              </a:ext>
            </a:extLst>
          </a:blip>
          <a:stretch>
            <a:fillRect/>
          </a:stretch>
        </p:blipFill>
        <p:spPr>
          <a:xfrm>
            <a:off x="3594567" y="2882900"/>
            <a:ext cx="5089985" cy="2137156"/>
          </a:xfrm>
          <a:prstGeom prst="rect">
            <a:avLst/>
          </a:prstGeom>
        </p:spPr>
      </p:pic>
      <p:sp>
        <p:nvSpPr>
          <p:cNvPr id="2" name="Title Placeholder 1">
            <a:extLst>
              <a:ext uri="{FF2B5EF4-FFF2-40B4-BE49-F238E27FC236}">
                <a16:creationId xmlns:a16="http://schemas.microsoft.com/office/drawing/2014/main" id="{20428AEB-C942-460F-A380-8A7EF7ECB1F7}"/>
              </a:ext>
            </a:extLst>
          </p:cNvPr>
          <p:cNvSpPr>
            <a:spLocks noGrp="1"/>
          </p:cNvSpPr>
          <p:nvPr>
            <p:ph type="title"/>
          </p:nvPr>
        </p:nvSpPr>
        <p:spPr>
          <a:xfrm>
            <a:off x="889000" y="405796"/>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53DA306-A16C-4288-A29D-3CB14EEFB7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D391D38-B522-41DF-8A35-20B0B6F99F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33C5E8-E298-431A-AB63-A0A61787C442}" type="datetimeFigureOut">
              <a:rPr lang="en-US" smtClean="0"/>
              <a:t>5/16/2018</a:t>
            </a:fld>
            <a:endParaRPr lang="en-US"/>
          </a:p>
        </p:txBody>
      </p:sp>
      <p:sp>
        <p:nvSpPr>
          <p:cNvPr id="5" name="Footer Placeholder 4">
            <a:extLst>
              <a:ext uri="{FF2B5EF4-FFF2-40B4-BE49-F238E27FC236}">
                <a16:creationId xmlns:a16="http://schemas.microsoft.com/office/drawing/2014/main" id="{4679828B-DDC3-44B4-99CF-80F8877C18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7CAA891-11C0-4E1E-B777-4A68672DEE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738D4F-6F8E-4601-85BF-1750CCC516A8}" type="slidenum">
              <a:rPr lang="en-US" smtClean="0"/>
              <a:t>‹#›</a:t>
            </a:fld>
            <a:endParaRPr lang="en-US"/>
          </a:p>
        </p:txBody>
      </p:sp>
    </p:spTree>
    <p:extLst>
      <p:ext uri="{BB962C8B-B14F-4D97-AF65-F5344CB8AC3E}">
        <p14:creationId xmlns:p14="http://schemas.microsoft.com/office/powerpoint/2010/main" val="2692243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559AE206-7EBA-4D33-8BC9-9D8158553F0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0" name="Straight Connector 9">
            <a:extLst>
              <a:ext uri="{FF2B5EF4-FFF2-40B4-BE49-F238E27FC236}">
                <a16:creationId xmlns:a16="http://schemas.microsoft.com/office/drawing/2014/main" id="{9E8E38ED-369A-44C2-B635-0BED0E48A6E8}"/>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11">
            <a:extLst>
              <a:ext uri="{FF2B5EF4-FFF2-40B4-BE49-F238E27FC236}">
                <a16:creationId xmlns:a16="http://schemas.microsoft.com/office/drawing/2014/main" id="{B672F332-AF08-46C6-94F0-77684310D7B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Oval 13">
            <a:extLst>
              <a:ext uri="{FF2B5EF4-FFF2-40B4-BE49-F238E27FC236}">
                <a16:creationId xmlns:a16="http://schemas.microsoft.com/office/drawing/2014/main" id="{34244EF8-D73A-40E1-BE73-D46E6B4B04E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Oval 15">
            <a:extLst>
              <a:ext uri="{FF2B5EF4-FFF2-40B4-BE49-F238E27FC236}">
                <a16:creationId xmlns:a16="http://schemas.microsoft.com/office/drawing/2014/main" id="{6437D937-A7F1-4011-92B4-328E5BE1B16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AB84D7E8-4ECB-42D7-ADBF-01689B0F24A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3EBFCB1-9048-4FB2-A011-81814FA28970}"/>
              </a:ext>
            </a:extLst>
          </p:cNvPr>
          <p:cNvSpPr>
            <a:spLocks noGrp="1"/>
          </p:cNvSpPr>
          <p:nvPr>
            <p:ph type="ctrTitle"/>
          </p:nvPr>
        </p:nvSpPr>
        <p:spPr>
          <a:xfrm>
            <a:off x="838199" y="4525347"/>
            <a:ext cx="6801321" cy="1737360"/>
          </a:xfrm>
        </p:spPr>
        <p:txBody>
          <a:bodyPr anchor="ctr">
            <a:normAutofit/>
          </a:bodyPr>
          <a:lstStyle/>
          <a:p>
            <a:pPr algn="r"/>
            <a:r>
              <a:rPr lang="en-US" sz="5100"/>
              <a:t>Hemoglobin A1c Targets for Glycemic Controls</a:t>
            </a:r>
          </a:p>
        </p:txBody>
      </p:sp>
      <p:sp>
        <p:nvSpPr>
          <p:cNvPr id="3" name="Subtitle 2">
            <a:extLst>
              <a:ext uri="{FF2B5EF4-FFF2-40B4-BE49-F238E27FC236}">
                <a16:creationId xmlns:a16="http://schemas.microsoft.com/office/drawing/2014/main" id="{D7A5CADD-46B9-4FC1-8D70-4FB82D2CE4F4}"/>
              </a:ext>
            </a:extLst>
          </p:cNvPr>
          <p:cNvSpPr>
            <a:spLocks noGrp="1"/>
          </p:cNvSpPr>
          <p:nvPr>
            <p:ph type="subTitle" idx="1"/>
          </p:nvPr>
        </p:nvSpPr>
        <p:spPr>
          <a:xfrm>
            <a:off x="7961258" y="4525347"/>
            <a:ext cx="3258675" cy="1737360"/>
          </a:xfrm>
        </p:spPr>
        <p:txBody>
          <a:bodyPr anchor="ctr">
            <a:normAutofit/>
          </a:bodyPr>
          <a:lstStyle/>
          <a:p>
            <a:pPr algn="l"/>
            <a:r>
              <a:rPr lang="en-US"/>
              <a:t>National Center for Health in Public Housing Clinical Quality Working Group</a:t>
            </a:r>
          </a:p>
        </p:txBody>
      </p:sp>
    </p:spTree>
    <p:extLst>
      <p:ext uri="{BB962C8B-B14F-4D97-AF65-F5344CB8AC3E}">
        <p14:creationId xmlns:p14="http://schemas.microsoft.com/office/powerpoint/2010/main" val="295727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823AC064-BC96-4F32-8AE1-B2FD3875482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73" name="Straight Connector 72">
            <a:extLst>
              <a:ext uri="{FF2B5EF4-FFF2-40B4-BE49-F238E27FC236}">
                <a16:creationId xmlns:a16="http://schemas.microsoft.com/office/drawing/2014/main" id="{7E7C77BC-7138-40B1-A15B-20F57A494629}"/>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3074" name="Picture 2" descr="https://attachment.outlook.office.net/owa/jose.leon@namgt.com/service.svc/s/GetFileAttachment?id=AAMkADBmZmRmNzBkLWVkMjgtNDhiOS05MzliLTczNTk0ZDAxOTRhNABGAAAAAAC%2BkrMgQDyWTpiL0eJ%2F6sWHBwCh%2BG0bMCn5R4m261d8dMOiAAAA6BZWAAA%2FLc8E1ahvRqr9Y8NeD0XHAAEf4kcwAAABEgAQAFhzu2KkpR9IpZlKFNZCPTE%3D&amp;X-OWA-CANARY=-pIs1ILFQEez2m5qz8Sb1ID-5KZzrNUYRAhnfMbk7xugjTMvUkw8d-WxH67sRivjtClmpFo4SIs.&amp;token=eyJ0eXAiOiJKV1QiLCJhbGciOiJSUzI1NiIsIng1dCI6IkJnRDU5blJpQnpmbk5BVGloOFJhZ1l5M3pyZyJ9.eyJ2ZXIiOiJFeGNoYW5nZS5DYWxsYmFjay5WMSIsImFwcGN0eHNlbmRlciI6Ik93YURvd25sb2FkQGUzMjRkMjYxLWE2ZmItNDgzNC05MzJlLWIwNzY0NmIzYzBlYiIsImFwcGN0eCI6IntcIm1zZXhjaHByb3RcIjpcIm93YVwiLFwicHJpbWFyeXNpZFwiOlwiUy0xLTUtMjEtNDA5NDQ5MDQ2OS0zODk4MzQ0MDg3LTM5Mjg3NjU0MjYtMTI2ODk2MFwiLFwicHVpZFwiOlwiMTE1Mzk3NzAyNTA2MDA5MzQ1N1wiLFwib2lkXCI6XCI3YjU4MzcyMy1lMzBlLTQzMmUtYjhjMC0xNjgyYTU5OGYyMjFcIixcInNjb3BlXCI6XCJPd2FEb3dubG9hZFwifSIsImlzcyI6IjAwMDAwMDAyLTAwMDAtMGZmMS1jZTAwLTAwMDAwMDAwMDAwMEBlMzI0ZDI2MS1hNmZiLTQ4MzQtOTMyZS1iMDc2NDZiM2MwZWIiLCJhdWQiOiIwMDAwMDAwMi0wMDAwLTBmZjEtY2UwMC0wMDAwMDAwMDAwMDAvYXR0YWNobWVudC5vdXRsb29rLm9mZmljZS5uZXRAZTMyNGQyNjEtYTZmYi00ODM0LTkzMmUtYjA3NjQ2YjNjMGViIiwiZXhwIjoxNTI0ODU3MjMzLCJuYmYiOjE1MjQ4NTY2MzN9.LKC38qp5p9xG5cLErA1_ftmGDGdzGzgYascMdrTFOx1_76I6B24SqF8C1Mulc9UpPYNn_DSOn4Nv7fhHbR7nykEmmxKuYPshepoos6NN0efx490BD9NsFQ_WNsmpHvclzqPP-rdWGWnr1S6h2fg_6mTgeeiZt__jm5iPpazvKfiOk_0sHS6-wswwcKifTv8_tZKpj4Af2FO60sW7KDDJy7ONx86-p3-F5_s7c3vqxa5y3obsmOOhcidiWNBBcGp0Wsy9pRiUrVCNGSmoETvS65JR5lG0DWtwRueQwoPqOoKNWg3AcAQJ9H99HXFxfRVrjpRYDQQErSmEXeFNa2RmEg&amp;owa=outlook.office.com&amp;isImagePreview=True">
            <a:extLst>
              <a:ext uri="{FF2B5EF4-FFF2-40B4-BE49-F238E27FC236}">
                <a16:creationId xmlns:a16="http://schemas.microsoft.com/office/drawing/2014/main" id="{DC8A08E9-38C1-47EC-8B50-51C2916C9F0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6239" y="307731"/>
            <a:ext cx="10804423" cy="39976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D6397EC-0033-4AC1-858E-EFFB2F836AC5}"/>
              </a:ext>
            </a:extLst>
          </p:cNvPr>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000" kern="1200">
                <a:solidFill>
                  <a:srgbClr val="FFFFFF"/>
                </a:solidFill>
                <a:latin typeface="+mj-lt"/>
                <a:ea typeface="+mj-ea"/>
                <a:cs typeface="+mj-cs"/>
              </a:rPr>
              <a:t>Summary of Glycemic Recommendations</a:t>
            </a:r>
          </a:p>
        </p:txBody>
      </p:sp>
    </p:spTree>
    <p:extLst>
      <p:ext uri="{BB962C8B-B14F-4D97-AF65-F5344CB8AC3E}">
        <p14:creationId xmlns:p14="http://schemas.microsoft.com/office/powerpoint/2010/main" val="2943799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2F1F1BF7-C765-4D79-A8C4-0BDA255FB4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84057" y="643002"/>
            <a:ext cx="3796790" cy="3796790"/>
          </a:xfrm>
          <a:prstGeom prst="rect">
            <a:avLst/>
          </a:prstGeom>
        </p:spPr>
      </p:pic>
      <p:sp>
        <p:nvSpPr>
          <p:cNvPr id="2" name="Title 1">
            <a:extLst>
              <a:ext uri="{FF2B5EF4-FFF2-40B4-BE49-F238E27FC236}">
                <a16:creationId xmlns:a16="http://schemas.microsoft.com/office/drawing/2014/main" id="{DCFCB836-53AA-450F-BDBB-A2A5E69AEF4F}"/>
              </a:ext>
            </a:extLst>
          </p:cNvPr>
          <p:cNvSpPr>
            <a:spLocks noGrp="1"/>
          </p:cNvSpPr>
          <p:nvPr>
            <p:ph type="title"/>
          </p:nvPr>
        </p:nvSpPr>
        <p:spPr>
          <a:xfrm>
            <a:off x="762001" y="803325"/>
            <a:ext cx="5314536" cy="1325563"/>
          </a:xfrm>
        </p:spPr>
        <p:txBody>
          <a:bodyPr>
            <a:normAutofit/>
          </a:bodyPr>
          <a:lstStyle/>
          <a:p>
            <a:r>
              <a:rPr lang="en-US" sz="3700"/>
              <a:t>Barriers to Successful Management of Diabetes</a:t>
            </a:r>
          </a:p>
        </p:txBody>
      </p:sp>
      <p:sp>
        <p:nvSpPr>
          <p:cNvPr id="18" name="Content Placeholder 2">
            <a:extLst>
              <a:ext uri="{FF2B5EF4-FFF2-40B4-BE49-F238E27FC236}">
                <a16:creationId xmlns:a16="http://schemas.microsoft.com/office/drawing/2014/main" id="{FEC47D38-B435-497C-BAE2-AA609ED370E2}"/>
              </a:ext>
            </a:extLst>
          </p:cNvPr>
          <p:cNvSpPr>
            <a:spLocks noGrp="1"/>
          </p:cNvSpPr>
          <p:nvPr>
            <p:ph idx="1"/>
          </p:nvPr>
        </p:nvSpPr>
        <p:spPr>
          <a:xfrm>
            <a:off x="762000" y="2279018"/>
            <a:ext cx="5314543" cy="3375920"/>
          </a:xfrm>
        </p:spPr>
        <p:txBody>
          <a:bodyPr anchor="t">
            <a:normAutofit/>
          </a:bodyPr>
          <a:lstStyle/>
          <a:p>
            <a:r>
              <a:rPr lang="en-US" sz="1800"/>
              <a:t>Clinical limitations</a:t>
            </a:r>
          </a:p>
          <a:p>
            <a:r>
              <a:rPr lang="en-US" sz="1800"/>
              <a:t>Clinical inertia</a:t>
            </a:r>
          </a:p>
          <a:p>
            <a:r>
              <a:rPr lang="en-US" sz="1800"/>
              <a:t>Underutilization of team support</a:t>
            </a:r>
          </a:p>
          <a:p>
            <a:r>
              <a:rPr lang="en-US" sz="1800"/>
              <a:t>Treatment nonadherence: </a:t>
            </a:r>
          </a:p>
          <a:p>
            <a:pPr marL="0" indent="0">
              <a:buNone/>
            </a:pPr>
            <a:r>
              <a:rPr lang="en-US" sz="1800"/>
              <a:t>*psychosocial </a:t>
            </a:r>
          </a:p>
          <a:p>
            <a:pPr marL="0" indent="0">
              <a:buNone/>
            </a:pPr>
            <a:r>
              <a:rPr lang="en-US" sz="1800"/>
              <a:t>*environmental</a:t>
            </a:r>
          </a:p>
          <a:p>
            <a:pPr marL="0" indent="0">
              <a:buNone/>
            </a:pPr>
            <a:r>
              <a:rPr lang="en-US" sz="1800"/>
              <a:t>*interpersonal</a:t>
            </a:r>
          </a:p>
          <a:p>
            <a:pPr marL="0" indent="0">
              <a:buNone/>
            </a:pPr>
            <a:r>
              <a:rPr lang="en-US" sz="1800"/>
              <a:t>*socioeconomic</a:t>
            </a:r>
          </a:p>
          <a:p>
            <a:pPr marL="0" indent="0">
              <a:buNone/>
            </a:pPr>
            <a:r>
              <a:rPr lang="en-US" sz="1800"/>
              <a:t>*treatment-related</a:t>
            </a:r>
          </a:p>
          <a:p>
            <a:endParaRPr lang="en-US" sz="1800"/>
          </a:p>
        </p:txBody>
      </p:sp>
    </p:spTree>
    <p:extLst>
      <p:ext uri="{BB962C8B-B14F-4D97-AF65-F5344CB8AC3E}">
        <p14:creationId xmlns:p14="http://schemas.microsoft.com/office/powerpoint/2010/main" val="24888469"/>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10"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1" name="Oval 10">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2"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4" name="Rectangle 13">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66088AD2-4181-416E-89D8-C63B3575C75E}"/>
              </a:ext>
            </a:extLst>
          </p:cNvPr>
          <p:cNvSpPr>
            <a:spLocks noGrp="1"/>
          </p:cNvSpPr>
          <p:nvPr>
            <p:ph type="title"/>
          </p:nvPr>
        </p:nvSpPr>
        <p:spPr>
          <a:xfrm>
            <a:off x="1524000" y="2776538"/>
            <a:ext cx="9144000" cy="1381188"/>
          </a:xfrm>
        </p:spPr>
        <p:txBody>
          <a:bodyPr vert="horz" lIns="91440" tIns="45720" rIns="91440" bIns="45720" rtlCol="0" anchor="ctr">
            <a:normAutofit/>
          </a:bodyPr>
          <a:lstStyle/>
          <a:p>
            <a:pPr algn="ctr"/>
            <a:r>
              <a:rPr lang="en-US" sz="4000" kern="1200">
                <a:solidFill>
                  <a:schemeClr val="bg2"/>
                </a:solidFill>
                <a:latin typeface="+mj-lt"/>
                <a:ea typeface="+mj-ea"/>
                <a:cs typeface="+mj-cs"/>
              </a:rPr>
              <a:t>What barriers are affecting patients to achieve glycemic targets?</a:t>
            </a:r>
          </a:p>
        </p:txBody>
      </p:sp>
    </p:spTree>
    <p:extLst>
      <p:ext uri="{BB962C8B-B14F-4D97-AF65-F5344CB8AC3E}">
        <p14:creationId xmlns:p14="http://schemas.microsoft.com/office/powerpoint/2010/main" val="3911156486"/>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7"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tle 2">
            <a:extLst>
              <a:ext uri="{FF2B5EF4-FFF2-40B4-BE49-F238E27FC236}">
                <a16:creationId xmlns:a16="http://schemas.microsoft.com/office/drawing/2014/main" id="{37D5DD27-C2B7-4F62-8708-B4B4A561E15C}"/>
              </a:ext>
            </a:extLst>
          </p:cNvPr>
          <p:cNvSpPr>
            <a:spLocks noGrp="1"/>
          </p:cNvSpPr>
          <p:nvPr>
            <p:ph type="title"/>
          </p:nvPr>
        </p:nvSpPr>
        <p:spPr>
          <a:xfrm>
            <a:off x="2555631" y="1441938"/>
            <a:ext cx="7080738" cy="3974124"/>
          </a:xfrm>
        </p:spPr>
        <p:txBody>
          <a:bodyPr>
            <a:normAutofit/>
          </a:bodyPr>
          <a:lstStyle/>
          <a:p>
            <a:pPr algn="ctr"/>
            <a:r>
              <a:rPr lang="en-US" sz="4600">
                <a:solidFill>
                  <a:schemeClr val="bg1">
                    <a:lumMod val="95000"/>
                    <a:lumOff val="5000"/>
                  </a:schemeClr>
                </a:solidFill>
              </a:rPr>
              <a:t>How do social and environmental factors contribute to comorbidities? How can treatment plans address SDOH?</a:t>
            </a:r>
          </a:p>
        </p:txBody>
      </p:sp>
    </p:spTree>
    <p:extLst>
      <p:ext uri="{BB962C8B-B14F-4D97-AF65-F5344CB8AC3E}">
        <p14:creationId xmlns:p14="http://schemas.microsoft.com/office/powerpoint/2010/main" val="1964657445"/>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Graphic 8">
            <a:extLst>
              <a:ext uri="{FF2B5EF4-FFF2-40B4-BE49-F238E27FC236}">
                <a16:creationId xmlns:a16="http://schemas.microsoft.com/office/drawing/2014/main" id="{E082B1A2-6853-4B96-83B0-28D71C87FB9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84057" y="643002"/>
            <a:ext cx="3796790" cy="3796790"/>
          </a:xfrm>
          <a:prstGeom prst="rect">
            <a:avLst/>
          </a:prstGeom>
        </p:spPr>
      </p:pic>
      <p:sp>
        <p:nvSpPr>
          <p:cNvPr id="20" name="Content Placeholder 4">
            <a:extLst>
              <a:ext uri="{FF2B5EF4-FFF2-40B4-BE49-F238E27FC236}">
                <a16:creationId xmlns:a16="http://schemas.microsoft.com/office/drawing/2014/main" id="{DAEBE3F4-5945-46D4-835B-9E37B283B72B}"/>
              </a:ext>
            </a:extLst>
          </p:cNvPr>
          <p:cNvSpPr>
            <a:spLocks noGrp="1"/>
          </p:cNvSpPr>
          <p:nvPr>
            <p:ph idx="1"/>
          </p:nvPr>
        </p:nvSpPr>
        <p:spPr>
          <a:xfrm>
            <a:off x="762000" y="2279018"/>
            <a:ext cx="5314543" cy="3375920"/>
          </a:xfrm>
        </p:spPr>
        <p:txBody>
          <a:bodyPr anchor="t">
            <a:normAutofit/>
          </a:bodyPr>
          <a:lstStyle/>
          <a:p>
            <a:r>
              <a:rPr lang="en-US" sz="1800"/>
              <a:t>What resources have been helpful in improving self-management for patients who have diabetes? </a:t>
            </a:r>
          </a:p>
          <a:p>
            <a:r>
              <a:rPr lang="en-US" sz="1800"/>
              <a:t>How can electronic health record systems be leveraged to further improve diabetes-related outcomes for diabetic patients with uncontrolled diabetes?</a:t>
            </a:r>
          </a:p>
          <a:p>
            <a:endParaRPr lang="en-US" sz="1800"/>
          </a:p>
        </p:txBody>
      </p:sp>
    </p:spTree>
    <p:extLst>
      <p:ext uri="{BB962C8B-B14F-4D97-AF65-F5344CB8AC3E}">
        <p14:creationId xmlns:p14="http://schemas.microsoft.com/office/powerpoint/2010/main" val="294897893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F6E6-B2E6-4848-A3A3-BAAD425AC1E4}"/>
              </a:ext>
            </a:extLst>
          </p:cNvPr>
          <p:cNvSpPr>
            <a:spLocks noGrp="1"/>
          </p:cNvSpPr>
          <p:nvPr>
            <p:ph type="title"/>
          </p:nvPr>
        </p:nvSpPr>
        <p:spPr/>
        <p:txBody>
          <a:bodyPr/>
          <a:lstStyle/>
          <a:p>
            <a:pPr algn="ctr"/>
            <a:r>
              <a:rPr lang="en-US" dirty="0"/>
              <a:t>Diabetes in PHPC Settings</a:t>
            </a:r>
          </a:p>
        </p:txBody>
      </p:sp>
      <p:graphicFrame>
        <p:nvGraphicFramePr>
          <p:cNvPr id="4" name="Content Placeholder 3">
            <a:extLst>
              <a:ext uri="{FF2B5EF4-FFF2-40B4-BE49-F238E27FC236}">
                <a16:creationId xmlns:a16="http://schemas.microsoft.com/office/drawing/2014/main" id="{8D5AE596-0210-402B-BA95-16C9E6B9E9DB}"/>
              </a:ext>
            </a:extLst>
          </p:cNvPr>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5376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4" name="Straight Connector 10">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34CF5D2-5CFA-4D77-9806-4FB5BA8BD198}"/>
              </a:ext>
            </a:extLst>
          </p:cNvPr>
          <p:cNvSpPr>
            <a:spLocks noGrp="1"/>
          </p:cNvSpPr>
          <p:nvPr>
            <p:ph type="title"/>
          </p:nvPr>
        </p:nvSpPr>
        <p:spPr>
          <a:xfrm>
            <a:off x="943277" y="712269"/>
            <a:ext cx="3370998" cy="5502264"/>
          </a:xfrm>
        </p:spPr>
        <p:txBody>
          <a:bodyPr>
            <a:normAutofit/>
          </a:bodyPr>
          <a:lstStyle/>
          <a:p>
            <a:r>
              <a:rPr lang="en-US">
                <a:solidFill>
                  <a:srgbClr val="FFFFFF"/>
                </a:solidFill>
              </a:rPr>
              <a:t>HBA1c&gt;9 in PHPC Settings</a:t>
            </a:r>
          </a:p>
        </p:txBody>
      </p:sp>
      <p:graphicFrame>
        <p:nvGraphicFramePr>
          <p:cNvPr id="4" name="Content Placeholder 3">
            <a:extLst>
              <a:ext uri="{FF2B5EF4-FFF2-40B4-BE49-F238E27FC236}">
                <a16:creationId xmlns:a16="http://schemas.microsoft.com/office/drawing/2014/main" id="{4FD9E52B-51BA-4946-A544-F6A92ED2022E}"/>
              </a:ext>
            </a:extLst>
          </p:cNvPr>
          <p:cNvGraphicFramePr>
            <a:graphicFrameLocks noGrp="1"/>
          </p:cNvGraphicFramePr>
          <p:nvPr>
            <p:ph idx="1"/>
            <p:extLst/>
          </p:nvPr>
        </p:nvGraphicFramePr>
        <p:xfrm>
          <a:off x="5280025" y="642938"/>
          <a:ext cx="6269038" cy="55721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295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32BC26D8-82FB-445E-AA49-62A77D7C1EE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CB44330D-EA18-4254-AA95-EB49948539B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annals.org/data/Journals/AIM/936928/M170939ff1_Figure_Summary_of_the_American_College_of_Physicians_guidance_statement_on_HbA_1c_tar.jpeg">
            <a:extLst>
              <a:ext uri="{FF2B5EF4-FFF2-40B4-BE49-F238E27FC236}">
                <a16:creationId xmlns:a16="http://schemas.microsoft.com/office/drawing/2014/main" id="{404B2C01-ECFD-4ECF-AD75-9732491EF6E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17432" y="643467"/>
            <a:ext cx="5557136"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193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70">
            <a:extLst>
              <a:ext uri="{FF2B5EF4-FFF2-40B4-BE49-F238E27FC236}">
                <a16:creationId xmlns:a16="http://schemas.microsoft.com/office/drawing/2014/main" id="{E186B68C-84BC-4A6E-99D1-EE87483C134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9" y="450221"/>
            <a:ext cx="2115455" cy="1898903"/>
          </a:xfrm>
          <a:prstGeom prst="rect">
            <a:avLst/>
          </a:prstGeom>
          <a:solidFill>
            <a:srgbClr val="C3123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53" name="Rectangle 72">
            <a:extLst>
              <a:ext uri="{FF2B5EF4-FFF2-40B4-BE49-F238E27FC236}">
                <a16:creationId xmlns:a16="http://schemas.microsoft.com/office/drawing/2014/main" id="{1C091803-41C2-48E0-9228-5148460C747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11418" y="450221"/>
            <a:ext cx="4421661"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75" name="Rectangle 74">
            <a:extLst>
              <a:ext uri="{FF2B5EF4-FFF2-40B4-BE49-F238E27FC236}">
                <a16:creationId xmlns:a16="http://schemas.microsoft.com/office/drawing/2014/main" id="{6166C6D1-23AC-49C4-BA07-238E4E9F8CE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7" name="Rectangle 76">
            <a:extLst>
              <a:ext uri="{FF2B5EF4-FFF2-40B4-BE49-F238E27FC236}">
                <a16:creationId xmlns:a16="http://schemas.microsoft.com/office/drawing/2014/main" id="{B775CD93-9DF2-48CB-9F57-1BCA9A46C7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21269"/>
            <a:ext cx="6697525" cy="1877811"/>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050" name="Picture 2" descr="American Diabetes Association">
            <a:extLst>
              <a:ext uri="{FF2B5EF4-FFF2-40B4-BE49-F238E27FC236}">
                <a16:creationId xmlns:a16="http://schemas.microsoft.com/office/drawing/2014/main" id="{10320634-0D0D-48FC-BA87-D43ECF7CFF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500" y="3162737"/>
            <a:ext cx="1905004" cy="5334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224FF89-6198-46A7-8EEC-521A6325874A}"/>
              </a:ext>
            </a:extLst>
          </p:cNvPr>
          <p:cNvSpPr>
            <a:spLocks noGrp="1"/>
          </p:cNvSpPr>
          <p:nvPr>
            <p:ph type="title"/>
          </p:nvPr>
        </p:nvSpPr>
        <p:spPr>
          <a:xfrm>
            <a:off x="774700" y="762000"/>
            <a:ext cx="3759200" cy="3340100"/>
          </a:xfrm>
        </p:spPr>
        <p:txBody>
          <a:bodyPr>
            <a:normAutofit/>
          </a:bodyPr>
          <a:lstStyle/>
          <a:p>
            <a:r>
              <a:rPr lang="en-US">
                <a:solidFill>
                  <a:srgbClr val="FFFFFF"/>
                </a:solidFill>
              </a:rPr>
              <a:t>American Diabetes Association’s Press Release</a:t>
            </a:r>
          </a:p>
        </p:txBody>
      </p:sp>
      <p:sp>
        <p:nvSpPr>
          <p:cNvPr id="3" name="Content Placeholder 2">
            <a:extLst>
              <a:ext uri="{FF2B5EF4-FFF2-40B4-BE49-F238E27FC236}">
                <a16:creationId xmlns:a16="http://schemas.microsoft.com/office/drawing/2014/main" id="{92CFA870-F128-4C5D-9B3C-3BB7EDE9B16B}"/>
              </a:ext>
            </a:extLst>
          </p:cNvPr>
          <p:cNvSpPr>
            <a:spLocks noGrp="1"/>
          </p:cNvSpPr>
          <p:nvPr>
            <p:ph idx="1"/>
          </p:nvPr>
        </p:nvSpPr>
        <p:spPr>
          <a:xfrm>
            <a:off x="7658103" y="795548"/>
            <a:ext cx="3759198" cy="5275603"/>
          </a:xfrm>
        </p:spPr>
        <p:txBody>
          <a:bodyPr anchor="ctr">
            <a:normAutofit/>
          </a:bodyPr>
          <a:lstStyle/>
          <a:p>
            <a:pPr marL="0" indent="0">
              <a:buNone/>
            </a:pPr>
            <a:r>
              <a:rPr lang="en-US" sz="2000"/>
              <a:t>The ADA has long recommended that treatment goals be individualized based on factors both modifiable and nonmodifiable, such as age, life expectancy, duration of disease, resources and support, and comorbid conditions. The ADA recommends that a reasonable A1C goal for many nonpregnant adults with type 2 diabetes is less than 7 percent based on the available evidence to date from the ACCORD, ADVANCE, VADT and UKPDS international clinical trials, which were evaluated and incorporated into ADA’s Standards of Care. </a:t>
            </a:r>
          </a:p>
        </p:txBody>
      </p:sp>
    </p:spTree>
    <p:extLst>
      <p:ext uri="{BB962C8B-B14F-4D97-AF65-F5344CB8AC3E}">
        <p14:creationId xmlns:p14="http://schemas.microsoft.com/office/powerpoint/2010/main" val="2490593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itle 5">
            <a:extLst>
              <a:ext uri="{FF2B5EF4-FFF2-40B4-BE49-F238E27FC236}">
                <a16:creationId xmlns:a16="http://schemas.microsoft.com/office/drawing/2014/main" id="{F567EE8B-3FA7-4824-B2AA-64CB1B33F733}"/>
              </a:ext>
            </a:extLst>
          </p:cNvPr>
          <p:cNvSpPr>
            <a:spLocks noGrp="1"/>
          </p:cNvSpPr>
          <p:nvPr>
            <p:ph type="title"/>
          </p:nvPr>
        </p:nvSpPr>
        <p:spPr>
          <a:xfrm>
            <a:off x="2555631" y="1441938"/>
            <a:ext cx="7080738" cy="3974124"/>
          </a:xfrm>
        </p:spPr>
        <p:txBody>
          <a:bodyPr>
            <a:normAutofit/>
          </a:bodyPr>
          <a:lstStyle/>
          <a:p>
            <a:pPr algn="ctr"/>
            <a:r>
              <a:rPr lang="en-US" sz="4600">
                <a:solidFill>
                  <a:schemeClr val="bg1">
                    <a:lumMod val="95000"/>
                    <a:lumOff val="5000"/>
                  </a:schemeClr>
                </a:solidFill>
              </a:rPr>
              <a:t>What Glycemic targets/protocols/algorithms do you use?</a:t>
            </a:r>
          </a:p>
        </p:txBody>
      </p:sp>
    </p:spTree>
    <p:extLst>
      <p:ext uri="{BB962C8B-B14F-4D97-AF65-F5344CB8AC3E}">
        <p14:creationId xmlns:p14="http://schemas.microsoft.com/office/powerpoint/2010/main" val="215125072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186B68C-84BC-4A6E-99D1-EE87483C134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9" y="450221"/>
            <a:ext cx="2115455"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1C091803-41C2-48E0-9228-5148460C747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11418" y="450221"/>
            <a:ext cx="4421661"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14" name="Rectangle 13">
            <a:extLst>
              <a:ext uri="{FF2B5EF4-FFF2-40B4-BE49-F238E27FC236}">
                <a16:creationId xmlns:a16="http://schemas.microsoft.com/office/drawing/2014/main" id="{6166C6D1-23AC-49C4-BA07-238E4E9F8CE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6" name="Rectangle 15">
            <a:extLst>
              <a:ext uri="{FF2B5EF4-FFF2-40B4-BE49-F238E27FC236}">
                <a16:creationId xmlns:a16="http://schemas.microsoft.com/office/drawing/2014/main" id="{B775CD93-9DF2-48CB-9F57-1BCA9A46C7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21269"/>
            <a:ext cx="6697525" cy="1877811"/>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7" name="Graphic 6">
            <a:extLst>
              <a:ext uri="{FF2B5EF4-FFF2-40B4-BE49-F238E27FC236}">
                <a16:creationId xmlns:a16="http://schemas.microsoft.com/office/drawing/2014/main" id="{9718ACC5-9EC7-4BC4-BF5E-79BB32BB1F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43078" y="2576514"/>
            <a:ext cx="1705848" cy="1705848"/>
          </a:xfrm>
          <a:prstGeom prst="rect">
            <a:avLst/>
          </a:prstGeom>
        </p:spPr>
      </p:pic>
      <p:sp>
        <p:nvSpPr>
          <p:cNvPr id="2" name="Title 1">
            <a:extLst>
              <a:ext uri="{FF2B5EF4-FFF2-40B4-BE49-F238E27FC236}">
                <a16:creationId xmlns:a16="http://schemas.microsoft.com/office/drawing/2014/main" id="{CF77DBE6-912D-4188-9CAC-70AA9477E2D1}"/>
              </a:ext>
            </a:extLst>
          </p:cNvPr>
          <p:cNvSpPr>
            <a:spLocks noGrp="1"/>
          </p:cNvSpPr>
          <p:nvPr>
            <p:ph type="title"/>
          </p:nvPr>
        </p:nvSpPr>
        <p:spPr>
          <a:xfrm>
            <a:off x="774700" y="762000"/>
            <a:ext cx="3759200" cy="3340100"/>
          </a:xfrm>
        </p:spPr>
        <p:txBody>
          <a:bodyPr>
            <a:normAutofit/>
          </a:bodyPr>
          <a:lstStyle/>
          <a:p>
            <a:r>
              <a:rPr lang="en-US" dirty="0">
                <a:solidFill>
                  <a:srgbClr val="FFFFFF"/>
                </a:solidFill>
              </a:rPr>
              <a:t>Glycemic Targets</a:t>
            </a:r>
          </a:p>
        </p:txBody>
      </p:sp>
      <p:sp>
        <p:nvSpPr>
          <p:cNvPr id="3" name="Content Placeholder 2">
            <a:extLst>
              <a:ext uri="{FF2B5EF4-FFF2-40B4-BE49-F238E27FC236}">
                <a16:creationId xmlns:a16="http://schemas.microsoft.com/office/drawing/2014/main" id="{A7CB6754-076E-4219-83F2-E85FCA83196D}"/>
              </a:ext>
            </a:extLst>
          </p:cNvPr>
          <p:cNvSpPr>
            <a:spLocks noGrp="1"/>
          </p:cNvSpPr>
          <p:nvPr>
            <p:ph idx="1"/>
          </p:nvPr>
        </p:nvSpPr>
        <p:spPr>
          <a:xfrm>
            <a:off x="7658103" y="795548"/>
            <a:ext cx="3759198" cy="5275603"/>
          </a:xfrm>
        </p:spPr>
        <p:txBody>
          <a:bodyPr anchor="ctr">
            <a:normAutofit/>
          </a:bodyPr>
          <a:lstStyle/>
          <a:p>
            <a:r>
              <a:rPr lang="en-US" sz="2000" dirty="0"/>
              <a:t>Two primary techniques:</a:t>
            </a:r>
          </a:p>
          <a:p>
            <a:pPr marL="514350" indent="-514350">
              <a:buAutoNum type="arabicPeriod"/>
            </a:pPr>
            <a:r>
              <a:rPr lang="en-US" sz="2000" dirty="0"/>
              <a:t>Patient self-monitoring of blood glucose (SMBG)</a:t>
            </a:r>
          </a:p>
          <a:p>
            <a:pPr marL="514350" indent="-514350">
              <a:buAutoNum type="arabicPeriod"/>
            </a:pPr>
            <a:r>
              <a:rPr lang="en-US" sz="2000" dirty="0"/>
              <a:t>A1C</a:t>
            </a:r>
          </a:p>
          <a:p>
            <a:pPr marL="514350" indent="-514350">
              <a:buAutoNum type="arabicPeriod"/>
            </a:pPr>
            <a:endParaRPr lang="en-US" sz="2000" dirty="0"/>
          </a:p>
          <a:p>
            <a:r>
              <a:rPr lang="en-US" sz="2000" dirty="0"/>
              <a:t>Continuous glucose monitoring (CGM)</a:t>
            </a:r>
          </a:p>
        </p:txBody>
      </p:sp>
    </p:spTree>
    <p:extLst>
      <p:ext uri="{BB962C8B-B14F-4D97-AF65-F5344CB8AC3E}">
        <p14:creationId xmlns:p14="http://schemas.microsoft.com/office/powerpoint/2010/main" val="526635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95D989-81FA-4BAD-9AD5-E46CEDA91B3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156189E5-8A3E-4CFD-B71B-CCD0F8495E5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62537A0-0666-484D-8290-FDB603DAF328}"/>
              </a:ext>
            </a:extLst>
          </p:cNvPr>
          <p:cNvSpPr>
            <a:spLocks noGrp="1"/>
          </p:cNvSpPr>
          <p:nvPr>
            <p:ph type="title"/>
          </p:nvPr>
        </p:nvSpPr>
        <p:spPr>
          <a:xfrm>
            <a:off x="838200" y="811161"/>
            <a:ext cx="3335594" cy="5403370"/>
          </a:xfrm>
        </p:spPr>
        <p:txBody>
          <a:bodyPr>
            <a:normAutofit/>
          </a:bodyPr>
          <a:lstStyle/>
          <a:p>
            <a:r>
              <a:rPr lang="en-US" sz="3100">
                <a:solidFill>
                  <a:schemeClr val="bg1"/>
                </a:solidFill>
              </a:rPr>
              <a:t>A1c Testing Recommendations</a:t>
            </a:r>
            <a:br>
              <a:rPr lang="en-US" sz="3100">
                <a:solidFill>
                  <a:schemeClr val="bg1"/>
                </a:solidFill>
              </a:rPr>
            </a:br>
            <a:endParaRPr lang="en-US" sz="3100">
              <a:solidFill>
                <a:schemeClr val="bg1"/>
              </a:solidFill>
            </a:endParaRPr>
          </a:p>
        </p:txBody>
      </p:sp>
      <p:graphicFrame>
        <p:nvGraphicFramePr>
          <p:cNvPr id="5" name="Content Placeholder 2">
            <a:extLst>
              <a:ext uri="{FF2B5EF4-FFF2-40B4-BE49-F238E27FC236}">
                <a16:creationId xmlns:a16="http://schemas.microsoft.com/office/drawing/2014/main" id="{CEA35CA7-71D9-42DF-9840-21B861B2028B}"/>
              </a:ext>
            </a:extLst>
          </p:cNvPr>
          <p:cNvGraphicFramePr>
            <a:graphicFrameLocks noGrp="1"/>
          </p:cNvGraphicFramePr>
          <p:nvPr>
            <p:ph idx="1"/>
            <p:extLst>
              <p:ext uri="{D42A27DB-BD31-4B8C-83A1-F6EECF244321}">
                <p14:modId xmlns:p14="http://schemas.microsoft.com/office/powerpoint/2010/main" val="2129472167"/>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3653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Graphic 7">
            <a:extLst>
              <a:ext uri="{FF2B5EF4-FFF2-40B4-BE49-F238E27FC236}">
                <a16:creationId xmlns:a16="http://schemas.microsoft.com/office/drawing/2014/main" id="{890191A2-2B01-4C3E-92EF-84691F4E91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941" y="1301551"/>
            <a:ext cx="3440610" cy="3440610"/>
          </a:xfrm>
          <a:prstGeom prst="rect">
            <a:avLst/>
          </a:prstGeom>
        </p:spPr>
      </p:pic>
      <p:sp>
        <p:nvSpPr>
          <p:cNvPr id="4" name="Title 3">
            <a:extLst>
              <a:ext uri="{FF2B5EF4-FFF2-40B4-BE49-F238E27FC236}">
                <a16:creationId xmlns:a16="http://schemas.microsoft.com/office/drawing/2014/main" id="{2B01C3F1-E238-40D1-8CF8-D4697BB19B9D}"/>
              </a:ext>
            </a:extLst>
          </p:cNvPr>
          <p:cNvSpPr>
            <a:spLocks noGrp="1"/>
          </p:cNvSpPr>
          <p:nvPr>
            <p:ph type="title"/>
          </p:nvPr>
        </p:nvSpPr>
        <p:spPr>
          <a:xfrm>
            <a:off x="6072445" y="3640254"/>
            <a:ext cx="5319433" cy="2076333"/>
          </a:xfrm>
        </p:spPr>
        <p:txBody>
          <a:bodyPr vert="horz" lIns="91440" tIns="45720" rIns="91440" bIns="45720" rtlCol="0" anchor="t">
            <a:normAutofit/>
          </a:bodyPr>
          <a:lstStyle/>
          <a:p>
            <a:r>
              <a:rPr lang="en-US" sz="3400" kern="1200">
                <a:solidFill>
                  <a:schemeClr val="tx1"/>
                </a:solidFill>
                <a:latin typeface="+mj-lt"/>
                <a:ea typeface="+mj-ea"/>
                <a:cs typeface="+mj-cs"/>
              </a:rPr>
              <a:t>What care management approaches are being used to achieve glycemic targets? </a:t>
            </a:r>
          </a:p>
        </p:txBody>
      </p:sp>
    </p:spTree>
    <p:extLst>
      <p:ext uri="{BB962C8B-B14F-4D97-AF65-F5344CB8AC3E}">
        <p14:creationId xmlns:p14="http://schemas.microsoft.com/office/powerpoint/2010/main" val="225140907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313</TotalTime>
  <Words>347</Words>
  <Application>Microsoft Office PowerPoint</Application>
  <PresentationFormat>Widescreen</PresentationFormat>
  <Paragraphs>47</Paragraphs>
  <Slides>14</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Calibri Light</vt:lpstr>
      <vt:lpstr>Office Theme</vt:lpstr>
      <vt:lpstr>1_Office Theme</vt:lpstr>
      <vt:lpstr>Hemoglobin A1c Targets for Glycemic Controls</vt:lpstr>
      <vt:lpstr>Diabetes in PHPC Settings</vt:lpstr>
      <vt:lpstr>HBA1c&gt;9 in PHPC Settings</vt:lpstr>
      <vt:lpstr>PowerPoint Presentation</vt:lpstr>
      <vt:lpstr>American Diabetes Association’s Press Release</vt:lpstr>
      <vt:lpstr>What Glycemic targets/protocols/algorithms do you use?</vt:lpstr>
      <vt:lpstr>Glycemic Targets</vt:lpstr>
      <vt:lpstr>A1c Testing Recommendations </vt:lpstr>
      <vt:lpstr>What care management approaches are being used to achieve glycemic targets? </vt:lpstr>
      <vt:lpstr>Summary of Glycemic Recommendations</vt:lpstr>
      <vt:lpstr>Barriers to Successful Management of Diabetes</vt:lpstr>
      <vt:lpstr>What barriers are affecting patients to achieve glycemic targets?</vt:lpstr>
      <vt:lpstr>How do social and environmental factors contribute to comorbidities? How can treatment plans address SDOH?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Hemoglobin A1c Targets for Glycemic Controls</dc:title>
  <dc:creator>Jose Leon</dc:creator>
  <cp:lastModifiedBy>Jose Leon</cp:lastModifiedBy>
  <cp:revision>8</cp:revision>
  <dcterms:created xsi:type="dcterms:W3CDTF">2018-04-27T14:48:43Z</dcterms:created>
  <dcterms:modified xsi:type="dcterms:W3CDTF">2018-05-16T18:17:00Z</dcterms:modified>
</cp:coreProperties>
</file>