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6"/>
  </p:notesMasterIdLst>
  <p:sldIdLst>
    <p:sldId id="256" r:id="rId6"/>
    <p:sldId id="262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62" d="100"/>
          <a:sy n="62" d="100"/>
        </p:scale>
        <p:origin x="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dirty="0"/>
              <a:t> Percentage of Patients with Diabetes served by PHPCs </a:t>
            </a:r>
            <a:r>
              <a:rPr lang="en-US" sz="3200" baseline="0" dirty="0"/>
              <a:t> </a:t>
            </a:r>
            <a:endParaRPr lang="en-US" sz="32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Sheet1!$E$13</c:f>
              <c:strCache>
                <c:ptCount val="1"/>
                <c:pt idx="0">
                  <c:v>All Health Center Programs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1350686337328872E-17"/>
                  <c:y val="-4.3313067317266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462-4D49-9E26-EC34065E69CE}"/>
                </c:ext>
              </c:extLst>
            </c:dLbl>
            <c:dLbl>
              <c:idx val="1"/>
              <c:layout>
                <c:manualLayout>
                  <c:x val="-2.3291926889759309E-3"/>
                  <c:y val="-3.87537970733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62-4D49-9E26-EC34065E69CE}"/>
                </c:ext>
              </c:extLst>
            </c:dLbl>
            <c:dLbl>
              <c:idx val="2"/>
              <c:layout>
                <c:manualLayout>
                  <c:x val="0"/>
                  <c:y val="-3.1914891707459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462-4D49-9E26-EC34065E69CE}"/>
                </c:ext>
              </c:extLst>
            </c:dLbl>
            <c:dLbl>
              <c:idx val="3"/>
              <c:layout>
                <c:manualLayout>
                  <c:x val="-1.1645963444880509E-3"/>
                  <c:y val="-4.10334321953048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62-4D49-9E26-EC34065E69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Sheet1!$F$12:$I$12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Sheet1!$F$13:$I$13</c:f>
              <c:numCache>
                <c:formatCode>General</c:formatCode>
                <c:ptCount val="4"/>
                <c:pt idx="0">
                  <c:v>8.42</c:v>
                </c:pt>
                <c:pt idx="1">
                  <c:v>8.66</c:v>
                </c:pt>
                <c:pt idx="2">
                  <c:v>8.7200000000000006</c:v>
                </c:pt>
                <c:pt idx="3">
                  <c:v>8.83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62-4D49-9E26-EC34065E69CE}"/>
            </c:ext>
          </c:extLst>
        </c:ser>
        <c:ser>
          <c:idx val="1"/>
          <c:order val="1"/>
          <c:tx>
            <c:strRef>
              <c:f>Sheet1!$E$14</c:f>
              <c:strCache>
                <c:ptCount val="1"/>
                <c:pt idx="0">
                  <c:v>Public Housing Primary Care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3291926889759309E-3"/>
                  <c:y val="-7.52279590247254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462-4D49-9E26-EC34065E69CE}"/>
                </c:ext>
              </c:extLst>
            </c:dLbl>
            <c:dLbl>
              <c:idx val="1"/>
              <c:layout>
                <c:manualLayout>
                  <c:x val="0"/>
                  <c:y val="-3.41945268294206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462-4D49-9E26-EC34065E69CE}"/>
                </c:ext>
              </c:extLst>
            </c:dLbl>
            <c:dLbl>
              <c:idx val="2"/>
              <c:layout>
                <c:manualLayout>
                  <c:x val="6.9875780669277927E-3"/>
                  <c:y val="-2.0516716097652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462-4D49-9E26-EC34065E69CE}"/>
                </c:ext>
              </c:extLst>
            </c:dLbl>
            <c:dLbl>
              <c:idx val="3"/>
              <c:layout>
                <c:manualLayout>
                  <c:x val="9.3167707559035536E-3"/>
                  <c:y val="-3.6474161951382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462-4D49-9E26-EC34065E69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Sheet1!$F$12:$I$12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Sheet1!$F$14:$I$14</c:f>
              <c:numCache>
                <c:formatCode>General</c:formatCode>
                <c:ptCount val="4"/>
                <c:pt idx="0">
                  <c:v>8.64</c:v>
                </c:pt>
                <c:pt idx="1">
                  <c:v>8.67</c:v>
                </c:pt>
                <c:pt idx="2">
                  <c:v>9.1</c:v>
                </c:pt>
                <c:pt idx="3">
                  <c:v>9.1999999999999993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462-4D49-9E26-EC34065E69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84217184"/>
        <c:axId val="384219480"/>
        <c:axId val="0"/>
      </c:bar3DChart>
      <c:catAx>
        <c:axId val="38421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4219480"/>
        <c:crosses val="autoZero"/>
        <c:auto val="1"/>
        <c:lblAlgn val="ctr"/>
        <c:lblOffset val="100"/>
        <c:noMultiLvlLbl val="0"/>
      </c:catAx>
      <c:valAx>
        <c:axId val="384219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4217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Percentage of Patiens</a:t>
            </a:r>
            <a:r>
              <a:rPr lang="en-US" sz="2000" baseline="0"/>
              <a:t> with Uncontrolled Diabetes in PHPC Settings</a:t>
            </a:r>
            <a:endParaRPr lang="en-US" sz="20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2EB-45AB-8AA6-1886162DA63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2EB-45AB-8AA6-1886162DA639}"/>
              </c:ext>
            </c:extLst>
          </c:dPt>
          <c:dLbls>
            <c:dLbl>
              <c:idx val="1"/>
              <c:layout>
                <c:manualLayout>
                  <c:x val="0.18394769565344266"/>
                  <c:y val="-0.1067713170469076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4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3755194975688"/>
                      <c:h val="8.909401709401708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2EB-45AB-8AA6-1886162DA6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Sheet1!$A$3:$A$4</c:f>
              <c:strCache>
                <c:ptCount val="2"/>
                <c:pt idx="0">
                  <c:v>HbA1c&gt;9</c:v>
                </c:pt>
                <c:pt idx="1">
                  <c:v>HbA1c&lt;9</c:v>
                </c:pt>
              </c:strCache>
            </c:strRef>
          </c:cat>
          <c:val>
            <c:numRef>
              <c:f>Sheet1!$B$3:$B$4</c:f>
              <c:numCache>
                <c:formatCode>0%</c:formatCode>
                <c:ptCount val="2"/>
                <c:pt idx="0">
                  <c:v>0.32</c:v>
                </c:pt>
                <c:pt idx="1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2EB-45AB-8AA6-1886162DA6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CADDE-48A6-4EDC-8CDC-FEA2C56CCEA2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D80D4-7A07-4993-B206-1773D13D9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11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PHPC: obese/overweight: 15%</a:t>
            </a:r>
          </a:p>
          <a:p>
            <a:r>
              <a:rPr lang="en-US" dirty="0"/>
              <a:t>PHPC: Hypertension: 29.9%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178C8-61BB-415F-BB83-0F401B6ED20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91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CDC19-3E35-42A1-89C3-5685CE288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AF6294-92E6-464A-A5D8-E054D4163B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C76CB-572A-4295-98E9-B38DF6A7B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55B7-593C-4035-B93B-9DD735891681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CC8E6-6268-4D33-B820-BAA3530E1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7EB53-DD7C-4D0B-98B4-D84CBB690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D34D6-7CB6-4C60-9889-810D21780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90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18C48-0CC0-4C88-AEBD-345CB4D7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0A7BA2-9B14-43C9-9755-59CAC5BCE8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97E1F-453A-41C9-A490-6E34CFBD5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55B7-593C-4035-B93B-9DD735891681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152C0-9E80-4647-8D85-0B116F0B4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F4D32-B5C7-47CC-A812-9868D50DB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D34D6-7CB6-4C60-9889-810D21780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98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064F0C-26AF-4461-8C57-39E49535B8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5B06B2-C3EA-4A44-AABE-A4A479553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01744-B6BA-4C56-8635-0395BD409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55B7-593C-4035-B93B-9DD735891681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B12DB-532D-44BE-82A2-AE83CAFB5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73F1E-2E61-4B59-925C-38BF95175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D34D6-7CB6-4C60-9889-810D21780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70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C8FE0-B0AE-436A-8186-D72F30BC61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015E1E-160F-4245-9458-5EF4F9E84C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72BC0-4599-418F-8564-3DAD5DFBC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C5E8-E298-431A-AB63-A0A61787C442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6E0B0-2F5D-4D32-A9D5-559AA4766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A9819-1213-4A19-B072-FD289133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8D4F-6F8E-4601-85BF-1750CCC51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53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015C4-3455-4907-BB75-4CD363163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73461-78F8-42EB-A705-5387E71AE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A32CE-C3A7-4EFC-A892-6F74CF079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C5E8-E298-431A-AB63-A0A61787C442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48FD8-609E-43A1-9467-907A6E346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CB33B-BE58-4D61-BD07-4E1B9BA93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8D4F-6F8E-4601-85BF-1750CCC51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77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BD139-37B6-45DB-B2F2-DCF0B2601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E1C204-7F97-444B-940D-8150B05B2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0BB3E-6240-40BA-87B5-77DA85EA2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C5E8-E298-431A-AB63-A0A61787C442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A10CC-76D9-42F6-A59A-A69B6AADF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50873-DCB5-4E12-B412-D3385CA4A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8D4F-6F8E-4601-85BF-1750CCC51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91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B6410-EB1B-4210-9521-D964EA847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68394-215E-492E-AEC4-83EDD5B85F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DE9A80-4BA3-41FE-975A-A484DF4772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2A791A-C633-4589-8B05-81DE5FDA0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C5E8-E298-431A-AB63-A0A61787C442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E95B89-5515-410F-9549-DC844BE3A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D96298-93AA-4CE6-8F29-16960174E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8D4F-6F8E-4601-85BF-1750CCC51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30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C77B3-5F81-420C-B544-67594A83E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FB8FF7-D8BC-465F-B859-E866C9FDA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FDFCBD-FDF2-4050-9758-69FCB41043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92E926-C7CF-4CE4-B1F1-78D69C5F73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B88C01-446F-40A5-871F-B71A2F5E5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03EE8D-7301-4C71-8284-7D11546D2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C5E8-E298-431A-AB63-A0A61787C442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F3C1B7-3403-444F-A252-98A5B9520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EDDD00-5458-466E-889B-4712C827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8D4F-6F8E-4601-85BF-1750CCC51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25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262A3-8E06-4BD5-A501-221E4BE24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C90E4A-4F52-449A-A4F1-A9F737F47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C5E8-E298-431A-AB63-A0A61787C442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657B13-A005-495F-A6A6-822109293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EA95EB-C28D-460F-90D6-33B579433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8D4F-6F8E-4601-85BF-1750CCC51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273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AC4B71-B186-468C-AEFD-A87E918B1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C5E8-E298-431A-AB63-A0A61787C442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DF8C64-8F92-4A2E-B72A-0C58AD920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E2F980-882B-4C0B-9DED-9A9533772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8D4F-6F8E-4601-85BF-1750CCC51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0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C0A8F-35FB-4410-AC13-9E00744C3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8581B-AF44-41D4-B363-238266A40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2C71C4-F7E6-4EDD-BD52-E98D2D6DEF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20968A-BE3A-4291-8D6C-5E0651D15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C5E8-E298-431A-AB63-A0A61787C442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152FF2-43AC-46EA-ABCB-B647D8420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30E53-A2C0-4FA9-8D65-6B7AF9790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8D4F-6F8E-4601-85BF-1750CCC51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879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F3F89-9095-4049-9328-A93AFE940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E4A37-5C68-465E-A5B6-73CBBAF72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98BEA-263F-4752-BC3F-2D867C780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55B7-593C-4035-B93B-9DD735891681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E524A-F739-4904-ADED-F43F087E3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5AAF5D-6307-441C-AF21-0E812B496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D34D6-7CB6-4C60-9889-810D21780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8481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9A8CA-22D3-4182-B3AA-27B06D355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2A4D9D-9B3C-4409-8658-847E1BF0EA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675DB5-88A2-41DD-BE8E-8CFC7E0E4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CD2416-CC12-4DAE-B72E-FDCA255D9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C5E8-E298-431A-AB63-A0A61787C442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D62E52-C26A-4F45-A072-7C0FEFB02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C5E5C-84BF-4A47-A5C7-B36C10A39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8D4F-6F8E-4601-85BF-1750CCC51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241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1724D-D5CC-4C20-9E32-3502D5314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DF4A52-2C3C-4BB1-AAFA-40F99ADD0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418806-21D3-4BF9-AD85-7960FA959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C5E8-E298-431A-AB63-A0A61787C442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EC0C6-F150-43B7-A9B1-666743333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6CBD8-4473-462E-8D5D-490982652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8D4F-6F8E-4601-85BF-1750CCC51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48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BFC17D-4A6C-45E6-9BAE-34BD38B864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016254-7F71-4EED-BDCD-BF17862C8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54C3A-96FA-4882-99C6-00871A4C1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C5E8-E298-431A-AB63-A0A61787C442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D3D66-CF2C-46C8-A6F7-A74BEFC82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0F40A-6902-453C-8AFB-04D54A0F6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38D4F-6F8E-4601-85BF-1750CCC51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99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C58EC-DF96-4598-8CD8-5D3B37CDA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E5897-619B-4157-876F-7F7503D8E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6A07A-D2EC-4F05-B287-706014BE4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55B7-593C-4035-B93B-9DD735891681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2F973-F6B4-47B9-BCEB-D1AD7F55D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1623B-6F72-4C66-BE76-FDF19C19E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D34D6-7CB6-4C60-9889-810D21780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406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05C0B-24F9-4302-BF18-0B899B525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D93B3-34F4-43DF-B703-A1D102105A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547A9-B5DD-41B1-AC46-6D9A9D48B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97F714-EBD6-4972-9DE8-A27C206CF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55B7-593C-4035-B93B-9DD735891681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3C7CC-7485-4529-8CB0-46CEAFB17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A75821-9EB5-4ED7-93A6-AA156F4DB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D34D6-7CB6-4C60-9889-810D21780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8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4905E-E382-4386-8940-EB5B26711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EB346-6A60-4C6B-9923-04542C230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D3D6BE-AD9F-486E-A773-EB9B1BD62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22D556-AC46-4C89-A9FD-1ECCF5D833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08A6EC-4DF1-44E5-910A-9743B11317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C6719A-830E-4A31-AA1C-C6A124BAC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55B7-593C-4035-B93B-9DD735891681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F40347-A8AB-4051-8E91-03FEF8336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EF41C5-80FF-4185-9BAB-50788C578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D34D6-7CB6-4C60-9889-810D21780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37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21793-C668-49CB-B74C-5934AAE86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6BF111-A1C8-451B-A80E-F7335F984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55B7-593C-4035-B93B-9DD735891681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8FA724-805F-4118-87AC-17100528A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8B85BC-E99E-42B0-8E96-D84EA8CA3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D34D6-7CB6-4C60-9889-810D21780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09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45D363-442A-45C3-AE2F-0D07ED225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55B7-593C-4035-B93B-9DD735891681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741CD-17D8-411D-9601-07CF3D732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9049C4-B5C8-472D-AB50-D222C8852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D34D6-7CB6-4C60-9889-810D21780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48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47488-5028-45B5-9412-D01F1B9E0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EDA39-6C37-4D5D-95FB-E5ADE7BA0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6C7FE2-EDFC-43EB-BCB5-1E7544779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DCA0F5-8525-4D07-8DDC-E0D16100C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55B7-593C-4035-B93B-9DD735891681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5E19B0-C090-4EAB-8AE9-D5BFE28CC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86CFA2-1D4B-4A15-B9A3-9126FE014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D34D6-7CB6-4C60-9889-810D21780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1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B712A-121C-4D15-A2C4-051A69E7C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E0CA0B-8497-4533-B66D-049A0376BF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1A02D2-DC65-4F7D-B4B7-E9682DCB16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828CF8-F386-411B-8DB1-B91728732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B55B7-593C-4035-B93B-9DD735891681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ADAD18-304D-410B-ABE9-8DDAA589F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B484A2-752E-4CF4-9008-D92205148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D34D6-7CB6-4C60-9889-810D21780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101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8247D4-6239-4619-AC0E-9B9D0C431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23C2E-7D6F-4B3B-A959-46BFBD47F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13F49-7BFF-4561-92E2-E874893C63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B55B7-593C-4035-B93B-9DD735891681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C3248-707F-49B9-A8D2-74DFB9B64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CEE8D-630A-4282-80FA-7CE12C449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D34D6-7CB6-4C60-9889-810D21780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6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567" y="2882900"/>
            <a:ext cx="5089985" cy="213715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428AEB-C942-460F-A380-8A7EF7ECB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40579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DA306-A16C-4288-A29D-3CB14EEFB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91D38-B522-41DF-8A35-20B0B6F99F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3C5E8-E298-431A-AB63-A0A61787C442}" type="datetimeFigureOut">
              <a:rPr lang="en-US" smtClean="0"/>
              <a:t>7/5/2018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9828B-DDC3-44B4-99CF-80F8877C1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AA891-11C0-4E1E-B777-4A68672DEE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38D4F-6F8E-4601-85BF-1750CCC51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4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559AE206-7EBA-4D33-8BC9-9D8158553F0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Connector 9">
            <a:extLst>
              <a:ext uri="{FF2B5EF4-FFF2-40B4-BE49-F238E27FC236}">
                <a16:creationId xmlns:a16="http://schemas.microsoft.com/office/drawing/2014/main" id="{9E8E38ED-369A-44C2-B635-0BED0E48A6E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11">
            <a:extLst>
              <a:ext uri="{FF2B5EF4-FFF2-40B4-BE49-F238E27FC236}">
                <a16:creationId xmlns:a16="http://schemas.microsoft.com/office/drawing/2014/main" id="{B672F332-AF08-46C6-94F0-77684310D7B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13">
            <a:extLst>
              <a:ext uri="{FF2B5EF4-FFF2-40B4-BE49-F238E27FC236}">
                <a16:creationId xmlns:a16="http://schemas.microsoft.com/office/drawing/2014/main" id="{34244EF8-D73A-40E1-BE73-D46E6B4B04E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15">
            <a:extLst>
              <a:ext uri="{FF2B5EF4-FFF2-40B4-BE49-F238E27FC236}">
                <a16:creationId xmlns:a16="http://schemas.microsoft.com/office/drawing/2014/main" id="{6437D937-A7F1-4011-92B4-328E5BE1B16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B84D7E8-4ECB-42D7-ADBF-01689B0F24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EBFCB1-9048-4FB2-A011-81814FA28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4525347"/>
            <a:ext cx="6801321" cy="1737360"/>
          </a:xfrm>
        </p:spPr>
        <p:txBody>
          <a:bodyPr anchor="ctr">
            <a:normAutofit fontScale="90000"/>
          </a:bodyPr>
          <a:lstStyle/>
          <a:p>
            <a:pPr algn="r"/>
            <a:r>
              <a:rPr lang="en-US" sz="5100" dirty="0"/>
              <a:t>Diabetes: Microvascular Complications and Foot Care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A5CADD-46B9-4FC1-8D70-4FB82D2CE4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1258" y="4525347"/>
            <a:ext cx="3258675" cy="1737360"/>
          </a:xfrm>
        </p:spPr>
        <p:txBody>
          <a:bodyPr anchor="ctr">
            <a:normAutofit/>
          </a:bodyPr>
          <a:lstStyle/>
          <a:p>
            <a:pPr algn="l"/>
            <a:r>
              <a:rPr lang="en-US"/>
              <a:t>National Center for Health in Public Housing Clinical Quality Working Group</a:t>
            </a:r>
          </a:p>
        </p:txBody>
      </p:sp>
    </p:spTree>
    <p:extLst>
      <p:ext uri="{BB962C8B-B14F-4D97-AF65-F5344CB8AC3E}">
        <p14:creationId xmlns:p14="http://schemas.microsoft.com/office/powerpoint/2010/main" val="2957277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Image result for diabetic foot care">
            <a:extLst>
              <a:ext uri="{FF2B5EF4-FFF2-40B4-BE49-F238E27FC236}">
                <a16:creationId xmlns:a16="http://schemas.microsoft.com/office/drawing/2014/main" id="{8CBDA476-5DF9-4FD9-B410-9DA927603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319" y="1478439"/>
            <a:ext cx="5614835" cy="374790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37BD9C-CB07-4775-83F4-181789FCF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/>
              <a:t>Diabetes &amp; Foot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91548C-A4FD-4355-A88E-56E7E3953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en-US" sz="1700"/>
              <a:t>Recommendations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700"/>
              <a:t>Perform a comprehensive foot evaluation at least annually to identify riks factors for ulcers and amputations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700"/>
              <a:t>All patients with diabetes should have their feet inspected at every visit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700"/>
              <a:t>Patients with symptoms of claudication or decreased or absent pedal pulses should be referred for ankle-brachial index and for further vascular assessment as appropriate</a:t>
            </a:r>
          </a:p>
        </p:txBody>
      </p:sp>
    </p:spTree>
    <p:extLst>
      <p:ext uri="{BB962C8B-B14F-4D97-AF65-F5344CB8AC3E}">
        <p14:creationId xmlns:p14="http://schemas.microsoft.com/office/powerpoint/2010/main" val="1176807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DF6E6-B2E6-4848-A3A3-BAAD425AC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Diabetes in PHPC Settings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D5AE596-0210-402B-BA95-16C9E6B9E9DB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5376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08E89D5E-1885-4160-AC77-CC471DD1D0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550D2BD1-98F9-412D-905B-3A843EF4078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34CF5D2-5CFA-4D77-9806-4FB5BA8BD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HBA1c&gt;9 in PHPC Settings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FD9E52B-51BA-4946-A544-F6A92ED2022E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280025" y="642938"/>
          <a:ext cx="6269038" cy="557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82955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2AC6D7F-F068-4E11-BB06-F601D89BB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F1F1BF7-C765-4D79-A8C4-0BDA255FB4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4057" y="643002"/>
            <a:ext cx="3796790" cy="37967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FCB836-53AA-450F-BDBB-A2A5E69AE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rmAutofit/>
          </a:bodyPr>
          <a:lstStyle/>
          <a:p>
            <a:r>
              <a:rPr lang="en-US" sz="3700"/>
              <a:t>Barriers to Successful Management of Diabetes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EC47D38-B435-497C-BAE2-AA609ED37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en-US" sz="1800"/>
              <a:t>Clinical limitations</a:t>
            </a:r>
          </a:p>
          <a:p>
            <a:r>
              <a:rPr lang="en-US" sz="1800"/>
              <a:t>Clinical inertia</a:t>
            </a:r>
          </a:p>
          <a:p>
            <a:r>
              <a:rPr lang="en-US" sz="1800"/>
              <a:t>Underutilization of team support</a:t>
            </a:r>
          </a:p>
          <a:p>
            <a:r>
              <a:rPr lang="en-US" sz="1800"/>
              <a:t>Treatment nonadherence: </a:t>
            </a:r>
          </a:p>
          <a:p>
            <a:pPr marL="0" indent="0">
              <a:buNone/>
            </a:pPr>
            <a:r>
              <a:rPr lang="en-US" sz="1800"/>
              <a:t>*psychosocial </a:t>
            </a:r>
          </a:p>
          <a:p>
            <a:pPr marL="0" indent="0">
              <a:buNone/>
            </a:pPr>
            <a:r>
              <a:rPr lang="en-US" sz="1800"/>
              <a:t>*environmental</a:t>
            </a:r>
          </a:p>
          <a:p>
            <a:pPr marL="0" indent="0">
              <a:buNone/>
            </a:pPr>
            <a:r>
              <a:rPr lang="en-US" sz="1800"/>
              <a:t>*interpersonal</a:t>
            </a:r>
          </a:p>
          <a:p>
            <a:pPr marL="0" indent="0">
              <a:buNone/>
            </a:pPr>
            <a:r>
              <a:rPr lang="en-US" sz="1800"/>
              <a:t>*socioeconomic</a:t>
            </a:r>
          </a:p>
          <a:p>
            <a:pPr marL="0" indent="0">
              <a:buNone/>
            </a:pPr>
            <a:r>
              <a:rPr lang="en-US" sz="1800"/>
              <a:t>*treatment-related</a:t>
            </a:r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48884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962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F09376-37AE-4BDE-82E8-FEB61C918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Diabetes Self-Management Education and Support</a:t>
            </a:r>
          </a:p>
        </p:txBody>
      </p:sp>
      <p:pic>
        <p:nvPicPr>
          <p:cNvPr id="5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181CA5D-93E7-4707-830B-D8734CA2F2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534" y="365760"/>
            <a:ext cx="8414424" cy="593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10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5A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B396D1-9D68-44A6-8281-60B8A2D83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Diabetes Programs and Initiatives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C82D017-7C5E-4186-B452-242AC3986425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55512" t="13521" r="642" b="44648"/>
          <a:stretch/>
        </p:blipFill>
        <p:spPr bwMode="auto">
          <a:xfrm>
            <a:off x="3509320" y="2390055"/>
            <a:ext cx="7717480" cy="2709275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29302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D858A-708F-4B14-AA92-42DBC53FA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0073" cy="1676603"/>
          </a:xfrm>
        </p:spPr>
        <p:txBody>
          <a:bodyPr>
            <a:normAutofit/>
          </a:bodyPr>
          <a:lstStyle/>
          <a:p>
            <a:r>
              <a:rPr lang="en-US" dirty="0"/>
              <a:t>Diabetic Kidney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3C14E-EEB3-4A5D-A648-D0D01143B6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5113114" cy="3785419"/>
          </a:xfrm>
        </p:spPr>
        <p:txBody>
          <a:bodyPr>
            <a:normAutofit/>
          </a:bodyPr>
          <a:lstStyle/>
          <a:p>
            <a:r>
              <a:rPr lang="en-US" sz="2000"/>
              <a:t>Screening</a:t>
            </a:r>
          </a:p>
          <a:p>
            <a:pPr marL="0" indent="0">
              <a:buNone/>
            </a:pPr>
            <a:r>
              <a:rPr lang="en-US" sz="2000"/>
              <a:t>At least once a year assess urinary albumin and eCGR in patients with type 1 diabetes with duration of &gt;5years, in all patients with type 2 diabetes, and in all patients with comorbid hypertension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FA7A195-03A4-44AB-A3D8-2507E2C94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41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8F235346-20CC-4981-B836-23ECF1F4E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3465" y="559407"/>
            <a:ext cx="514148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diabetic kidney disease">
            <a:extLst>
              <a:ext uri="{FF2B5EF4-FFF2-40B4-BE49-F238E27FC236}">
                <a16:creationId xmlns:a16="http://schemas.microsoft.com/office/drawing/2014/main" id="{6611CDD8-B8F6-41E2-B6D9-440D69E90F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70" b="-1"/>
          <a:stretch/>
        </p:blipFill>
        <p:spPr bwMode="auto">
          <a:xfrm>
            <a:off x="6739337" y="722376"/>
            <a:ext cx="4809744" cy="541324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241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diabetic retinopathy">
            <a:extLst>
              <a:ext uri="{FF2B5EF4-FFF2-40B4-BE49-F238E27FC236}">
                <a16:creationId xmlns:a16="http://schemas.microsoft.com/office/drawing/2014/main" id="{8F386022-7148-4A82-85D0-5F4B92F25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152" y="965595"/>
            <a:ext cx="5409168" cy="477359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5A89BD-11B0-4AB4-9EE9-A7FEACAD1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/>
              <a:t>Diabetic Retinopathy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ACE0C-365B-46F9-BDB6-3D3CBE761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en-US" sz="1700"/>
              <a:t>Screening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700"/>
              <a:t>Adults with type 1 diabetes should have an initial dilated and comprehensive eye examination within 5 years after the onset of diabetes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700"/>
              <a:t>Patients with type 2 diabetes should hae an initial dilated and comprehensive eye examination at the time of diagnosis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1700"/>
              <a:t>Subsequent dilated retinal examinations should be repeated at least annually </a:t>
            </a:r>
          </a:p>
        </p:txBody>
      </p:sp>
    </p:spTree>
    <p:extLst>
      <p:ext uri="{BB962C8B-B14F-4D97-AF65-F5344CB8AC3E}">
        <p14:creationId xmlns:p14="http://schemas.microsoft.com/office/powerpoint/2010/main" val="2759569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484632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mage result for diabetic neuropathy">
            <a:extLst>
              <a:ext uri="{FF2B5EF4-FFF2-40B4-BE49-F238E27FC236}">
                <a16:creationId xmlns:a16="http://schemas.microsoft.com/office/drawing/2014/main" id="{1CC3B743-6EF2-46EA-AAFD-605D2EB5A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319" y="1485458"/>
            <a:ext cx="5614835" cy="373386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E33D91-5639-4698-9904-B899412FA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dirty="0"/>
              <a:t>Diabetic Neuropathy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6C8E1-7569-446E-81FC-0C8E5B01E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en-US" sz="2000"/>
              <a:t>Screening</a:t>
            </a:r>
          </a:p>
          <a:p>
            <a:pPr marL="0" indent="0">
              <a:buNone/>
            </a:pPr>
            <a:r>
              <a:rPr lang="en-US" sz="2000"/>
              <a:t>All patients should be assessed for diabetic peripheral neuropathy starting at diagnosis of type 2 diabetes and 5 years after diagnosis of type 1 diabetes and at least annually thereafter</a:t>
            </a:r>
          </a:p>
        </p:txBody>
      </p:sp>
    </p:spTree>
    <p:extLst>
      <p:ext uri="{BB962C8B-B14F-4D97-AF65-F5344CB8AC3E}">
        <p14:creationId xmlns:p14="http://schemas.microsoft.com/office/powerpoint/2010/main" val="4146677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38B8FD74FEC84F8B83AFB367F77226" ma:contentTypeVersion="6" ma:contentTypeDescription="Create a new document." ma:contentTypeScope="" ma:versionID="89042b65398e9acddb07d6aa8c235fd2">
  <xsd:schema xmlns:xsd="http://www.w3.org/2001/XMLSchema" xmlns:xs="http://www.w3.org/2001/XMLSchema" xmlns:p="http://schemas.microsoft.com/office/2006/metadata/properties" xmlns:ns2="b555c60a-748f-4837-9fbe-ab1fef2c2c12" xmlns:ns3="203e2914-9f08-4a9f-bcdf-1e672ce08cac" targetNamespace="http://schemas.microsoft.com/office/2006/metadata/properties" ma:root="true" ma:fieldsID="b4ff9ab84ffa7bc66b0b61dee4e4cc8a" ns2:_="" ns3:_="">
    <xsd:import namespace="b555c60a-748f-4837-9fbe-ab1fef2c2c12"/>
    <xsd:import namespace="203e2914-9f08-4a9f-bcdf-1e672ce08ca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55c60a-748f-4837-9fbe-ab1fef2c2c1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3e2914-9f08-4a9f-bcdf-1e672ce08c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2C5774C-B9E8-4FAD-975B-5E5E6C11F2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55c60a-748f-4837-9fbe-ab1fef2c2c12"/>
    <ds:schemaRef ds:uri="203e2914-9f08-4a9f-bcdf-1e672ce08c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84D2D70-577A-4401-AB34-6737D22A74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C7B744-45B7-458A-9256-01C84C8AD5EB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b555c60a-748f-4837-9fbe-ab1fef2c2c12"/>
    <ds:schemaRef ds:uri="http://purl.org/dc/terms/"/>
    <ds:schemaRef ds:uri="http://schemas.openxmlformats.org/package/2006/metadata/core-properties"/>
    <ds:schemaRef ds:uri="http://purl.org/dc/dcmitype/"/>
    <ds:schemaRef ds:uri="203e2914-9f08-4a9f-bcdf-1e672ce08ca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291</Words>
  <Application>Microsoft Office PowerPoint</Application>
  <PresentationFormat>Widescreen</PresentationFormat>
  <Paragraphs>46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Office Theme</vt:lpstr>
      <vt:lpstr>1_Office Theme</vt:lpstr>
      <vt:lpstr>Diabetes: Microvascular Complications and Foot Care</vt:lpstr>
      <vt:lpstr>Diabetes in PHPC Settings</vt:lpstr>
      <vt:lpstr>HBA1c&gt;9 in PHPC Settings</vt:lpstr>
      <vt:lpstr>Barriers to Successful Management of Diabetes</vt:lpstr>
      <vt:lpstr>Diabetes Self-Management Education and Support</vt:lpstr>
      <vt:lpstr>Diabetes Programs and Initiatives</vt:lpstr>
      <vt:lpstr>Diabetic Kidney Disease</vt:lpstr>
      <vt:lpstr>Diabetic Retinopathy</vt:lpstr>
      <vt:lpstr>Diabetic Neuropathy</vt:lpstr>
      <vt:lpstr>Diabetes &amp; Foot Care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Diabetes: Microvascular Complications and Foot Care</dc:title>
  <dc:creator>Jose Leon</dc:creator>
  <cp:lastModifiedBy>Jose Leon</cp:lastModifiedBy>
  <cp:revision>4</cp:revision>
  <dcterms:created xsi:type="dcterms:W3CDTF">2018-07-05T16:08:37Z</dcterms:created>
  <dcterms:modified xsi:type="dcterms:W3CDTF">2018-07-05T17:42:18Z</dcterms:modified>
</cp:coreProperties>
</file>