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2" r:id="rId69"/>
    <p:sldId id="321" r:id="rId70"/>
    <p:sldId id="323" r:id="rId71"/>
    <p:sldId id="324" r:id="rId72"/>
    <p:sldId id="320" r:id="rId7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51253-93BB-4395-86E9-539735E57440}" v="3" dt="2019-12-09T19:31:04.826"/>
    <p1510:client id="{F932199C-AC08-407E-B9D1-FF499E92FC1B}" v="4" dt="2019-12-09T00:30:49.4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05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6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9889" y="2814573"/>
            <a:ext cx="4824221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8834" y="5012512"/>
            <a:ext cx="6866331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24406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866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9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47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4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8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diabetes.org/risktes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pulse.org/resource-center/health-topics/diabetes/documents/DSME-Toolkit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d10data.com/ICD10CM/Codes/R00-R99/R70-R79/R73-/R73.0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tex42.com/ExcelTemplates/weight-loss-chart.html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diabetes/prevention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8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128" y="623571"/>
            <a:ext cx="7695743" cy="3523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defTabSz="457200"/>
            <a:r>
              <a:rPr lang="en-US" sz="70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PREDIABETES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294967295"/>
          </p:nvPr>
        </p:nvSpPr>
        <p:spPr>
          <a:xfrm>
            <a:off x="724128" y="4777380"/>
            <a:ext cx="7695743" cy="1209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5080" indent="0" algn="ctr" defTabSz="457200">
              <a:buNone/>
            </a:pPr>
            <a:r>
              <a:rPr lang="en-US" sz="2100" b="0" i="0" kern="1200" cap="all" spc="-10">
                <a:latin typeface="+mj-lt"/>
                <a:ea typeface="+mj-ea"/>
                <a:cs typeface="+mj-cs"/>
              </a:rPr>
              <a:t>Strategies </a:t>
            </a:r>
            <a:r>
              <a:rPr lang="en-US" sz="2100" b="0" i="0" kern="1200" cap="all" spc="-5">
                <a:latin typeface="+mj-lt"/>
                <a:ea typeface="+mj-ea"/>
                <a:cs typeface="+mj-cs"/>
              </a:rPr>
              <a:t>for </a:t>
            </a:r>
            <a:r>
              <a:rPr lang="en-US" sz="2100" b="0" i="0" kern="1200" cap="all" spc="-10">
                <a:latin typeface="+mj-lt"/>
                <a:ea typeface="+mj-ea"/>
                <a:cs typeface="+mj-cs"/>
              </a:rPr>
              <a:t>Effective Screening,  </a:t>
            </a:r>
            <a:r>
              <a:rPr lang="en-US" sz="2100" b="0" i="0" kern="1200" cap="all" spc="-5">
                <a:latin typeface="+mj-lt"/>
                <a:ea typeface="+mj-ea"/>
                <a:cs typeface="+mj-cs"/>
              </a:rPr>
              <a:t>Intervention and</a:t>
            </a:r>
            <a:r>
              <a:rPr lang="en-US" sz="2100" b="0" i="0" kern="1200" cap="all" spc="65">
                <a:latin typeface="+mj-lt"/>
                <a:ea typeface="+mj-ea"/>
                <a:cs typeface="+mj-cs"/>
              </a:rPr>
              <a:t> </a:t>
            </a:r>
            <a:r>
              <a:rPr lang="en-US" sz="2100" b="0" i="0" kern="1200" cap="all" spc="-5">
                <a:latin typeface="+mj-lt"/>
                <a:ea typeface="+mj-ea"/>
                <a:cs typeface="+mj-cs"/>
              </a:rPr>
              <a:t>Follow-up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Prediabetes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i="1" dirty="0">
                <a:latin typeface="Verdana"/>
                <a:cs typeface="Verdana"/>
              </a:rPr>
              <a:t>Process for</a:t>
            </a:r>
            <a:r>
              <a:rPr i="1" spc="-65" dirty="0">
                <a:latin typeface="Verdana"/>
                <a:cs typeface="Verdana"/>
              </a:rPr>
              <a:t> </a:t>
            </a:r>
            <a:r>
              <a:rPr i="1" spc="-5" dirty="0">
                <a:latin typeface="Verdana"/>
                <a:cs typeface="Verdana"/>
              </a:rPr>
              <a:t>Diagnosing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2073" y="2118968"/>
          <a:ext cx="5441950" cy="2423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12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28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632" y="232994"/>
            <a:ext cx="5869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Screening for</a:t>
            </a:r>
            <a:r>
              <a:rPr sz="3600" spc="-80" dirty="0"/>
              <a:t> </a:t>
            </a:r>
            <a:r>
              <a:rPr sz="3600" spc="-5" dirty="0"/>
              <a:t>Diabetes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014476"/>
            <a:ext cx="8350250" cy="46596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  <a:tab pos="667639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Be p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tive in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eff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e	outcomes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Find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who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might have risk</a:t>
            </a:r>
            <a:r>
              <a:rPr sz="24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endParaRPr sz="2400">
              <a:latin typeface="Verdana"/>
              <a:cs typeface="Verdana"/>
            </a:endParaRPr>
          </a:p>
          <a:p>
            <a:pPr marL="353695" marR="3061970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Ask patients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take 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ADA  Diabetes Risk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Test*</a:t>
            </a:r>
            <a:endParaRPr sz="2400">
              <a:latin typeface="Verdana"/>
              <a:cs typeface="Verdana"/>
            </a:endParaRPr>
          </a:p>
          <a:p>
            <a:pPr marL="353695" marR="2454910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Depending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results, invite 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them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into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office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be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tested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diagnosed with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diabetes/</a:t>
            </a:r>
            <a:endParaRPr sz="2400">
              <a:latin typeface="Verdana"/>
              <a:cs typeface="Verdana"/>
            </a:endParaRPr>
          </a:p>
          <a:p>
            <a:pPr marL="35369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prediabetes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SzPct val="79166"/>
              <a:buFont typeface="Courier New"/>
              <a:buChar char="o"/>
              <a:tabLst>
                <a:tab pos="354330" algn="l"/>
              </a:tabLst>
            </a:pP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ssess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advise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SzPct val="79166"/>
              <a:buFont typeface="Courier New"/>
              <a:buChar char="o"/>
              <a:tabLst>
                <a:tab pos="354330" algn="l"/>
              </a:tabLst>
            </a:pP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ollow-up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SzPct val="79166"/>
              <a:buFont typeface="Courier New"/>
              <a:buChar char="o"/>
              <a:tabLst>
                <a:tab pos="354330" algn="l"/>
              </a:tabLst>
            </a:pPr>
            <a:r>
              <a:rPr sz="2400" b="1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valuate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6013" y="6373164"/>
            <a:ext cx="4241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* Available at:</a:t>
            </a:r>
            <a:r>
              <a:rPr sz="1400" b="1" spc="-4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  <a:hlinkClick r:id="rId2"/>
              </a:rPr>
              <a:t>www.diabetes.org/risktest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1981200"/>
            <a:ext cx="2560574" cy="331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29" y="121412"/>
            <a:ext cx="842772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Criteria </a:t>
            </a:r>
            <a:r>
              <a:rPr sz="2600" spc="-5" dirty="0"/>
              <a:t>for Screening for Prediabetes/Type </a:t>
            </a:r>
            <a:r>
              <a:rPr sz="2600" dirty="0"/>
              <a:t>2  Diabetes in </a:t>
            </a:r>
            <a:r>
              <a:rPr sz="2600" spc="-5" dirty="0"/>
              <a:t>Asymptomatic Adult</a:t>
            </a:r>
            <a:r>
              <a:rPr sz="2600" spc="-95" dirty="0"/>
              <a:t> </a:t>
            </a:r>
            <a:r>
              <a:rPr sz="2600" spc="-5" dirty="0"/>
              <a:t>Individuals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384675" y="1250950"/>
            <a:ext cx="4612640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144780" indent="-34163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91795" algn="l"/>
                <a:tab pos="392430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Consider testing (screening) all  adults with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 BMI</a:t>
            </a:r>
            <a:r>
              <a:rPr sz="1800" b="1" dirty="0">
                <a:solidFill>
                  <a:srgbClr val="FFFF00"/>
                </a:solidFill>
                <a:latin typeface="Verdana"/>
                <a:cs typeface="Verdana"/>
              </a:rPr>
              <a:t>*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≥25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kg/m</a:t>
            </a:r>
            <a:r>
              <a:rPr sz="1800" b="1" baseline="25462" dirty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additional risk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endParaRPr sz="1800">
              <a:latin typeface="Verdana"/>
              <a:cs typeface="Verdana"/>
            </a:endParaRPr>
          </a:p>
          <a:p>
            <a:pPr marL="855344" marR="212090" indent="-347980">
              <a:lnSpc>
                <a:spcPct val="100000"/>
              </a:lnSpc>
              <a:spcBef>
                <a:spcPts val="434"/>
              </a:spcBef>
              <a:tabLst>
                <a:tab pos="855344" algn="l"/>
              </a:tabLst>
            </a:pPr>
            <a:r>
              <a:rPr sz="1450" spc="-10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If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no risk factors, consider  screening no later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than age  45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endParaRPr sz="1800">
              <a:latin typeface="Verdana"/>
              <a:cs typeface="Verdana"/>
            </a:endParaRPr>
          </a:p>
          <a:p>
            <a:pPr marL="391795" marR="55880" indent="-341630">
              <a:lnSpc>
                <a:spcPct val="100000"/>
              </a:lnSpc>
              <a:spcBef>
                <a:spcPts val="430"/>
              </a:spcBef>
              <a:buClr>
                <a:srgbClr val="FFFF00"/>
              </a:buClr>
              <a:buFont typeface="Verdana"/>
              <a:buChar char="●"/>
              <a:tabLst>
                <a:tab pos="391795" algn="l"/>
                <a:tab pos="392430" algn="l"/>
              </a:tabLst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If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normal results, repeat testing  (screening)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at ≥3-year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intervals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0228" y="3610432"/>
            <a:ext cx="4151629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80555"/>
              <a:buFont typeface="Courier New"/>
              <a:buChar char="o"/>
              <a:tabLst>
                <a:tab pos="360045" algn="l"/>
                <a:tab pos="360680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More frequently depending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initial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test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results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risk  factors</a:t>
            </a:r>
            <a:endParaRPr sz="1800">
              <a:latin typeface="Verdana"/>
              <a:cs typeface="Verdana"/>
            </a:endParaRPr>
          </a:p>
          <a:p>
            <a:pPr marL="360045" indent="-347980">
              <a:lnSpc>
                <a:spcPct val="100000"/>
              </a:lnSpc>
              <a:spcBef>
                <a:spcPts val="434"/>
              </a:spcBef>
              <a:buClr>
                <a:srgbClr val="FFFF00"/>
              </a:buClr>
              <a:buSzPct val="80555"/>
              <a:buFont typeface="Courier New"/>
              <a:buChar char="o"/>
              <a:tabLst>
                <a:tab pos="360045" algn="l"/>
                <a:tab pos="360680" algn="l"/>
              </a:tabLst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Test yearly if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prediabetes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23937"/>
            <a:ext cx="4419600" cy="517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6392" y="1199612"/>
            <a:ext cx="3709035" cy="47123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b="1" spc="-5" dirty="0">
                <a:solidFill>
                  <a:srgbClr val="FFFF00"/>
                </a:solidFill>
                <a:latin typeface="Verdana"/>
                <a:cs typeface="Verdana"/>
              </a:rPr>
              <a:t>DIABETES RISK FACTORS</a:t>
            </a:r>
            <a:endParaRPr sz="1800">
              <a:latin typeface="Verdana"/>
              <a:cs typeface="Verdana"/>
            </a:endParaRPr>
          </a:p>
          <a:p>
            <a:pPr marL="98425" indent="-8636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inactivity</a:t>
            </a:r>
            <a:endParaRPr sz="1400">
              <a:latin typeface="Verdana"/>
              <a:cs typeface="Verdana"/>
            </a:endParaRPr>
          </a:p>
          <a:p>
            <a:pPr marL="98425" indent="-8636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First-degree relative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4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1400">
              <a:latin typeface="Verdana"/>
              <a:cs typeface="Verdana"/>
            </a:endParaRPr>
          </a:p>
          <a:p>
            <a:pPr marL="98425" indent="-86360">
              <a:lnSpc>
                <a:spcPct val="100000"/>
              </a:lnSpc>
              <a:spcBef>
                <a:spcPts val="605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High-risk</a:t>
            </a:r>
            <a:r>
              <a:rPr sz="1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endParaRPr sz="1400">
              <a:latin typeface="Verdana"/>
              <a:cs typeface="Verdana"/>
            </a:endParaRPr>
          </a:p>
          <a:p>
            <a:pPr marL="12700" marR="27051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Women who delivered a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baby 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weighing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&gt;9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lb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were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diagnosed 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GDM</a:t>
            </a:r>
            <a:endParaRPr sz="1400">
              <a:latin typeface="Verdana"/>
              <a:cs typeface="Verdana"/>
            </a:endParaRPr>
          </a:p>
          <a:p>
            <a:pPr marL="98425" indent="-8636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Hypertension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(≥140/90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mmHg</a:t>
            </a:r>
            <a:r>
              <a:rPr sz="14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therapy for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hypertension)</a:t>
            </a:r>
            <a:endParaRPr sz="1400">
              <a:latin typeface="Verdana"/>
              <a:cs typeface="Verdana"/>
            </a:endParaRPr>
          </a:p>
          <a:p>
            <a:pPr marL="12700" marR="83566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HDL-C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&lt;35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mg/dL and/or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  TG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&gt;250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mg/dL</a:t>
            </a:r>
            <a:endParaRPr sz="1400">
              <a:latin typeface="Verdana"/>
              <a:cs typeface="Verdana"/>
            </a:endParaRPr>
          </a:p>
          <a:p>
            <a:pPr marL="12700" marR="90551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A1C ≥5.7%,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IGT,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IFG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previous</a:t>
            </a:r>
            <a:r>
              <a:rPr sz="1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testing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Other clinical conditions associated 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insulin resistance, such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as  severe obesity,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acanthosis</a:t>
            </a:r>
            <a:r>
              <a:rPr sz="14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nigricans, 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PCOS</a:t>
            </a:r>
            <a:endParaRPr sz="1400">
              <a:latin typeface="Verdana"/>
              <a:cs typeface="Verdana"/>
            </a:endParaRPr>
          </a:p>
          <a:p>
            <a:pPr marL="98425" indent="-86360">
              <a:lnSpc>
                <a:spcPct val="100000"/>
              </a:lnSpc>
              <a:spcBef>
                <a:spcPts val="605"/>
              </a:spcBef>
              <a:buClr>
                <a:srgbClr val="FFFF00"/>
              </a:buClr>
              <a:buSzPct val="71428"/>
              <a:buFont typeface="Verdana"/>
              <a:buChar char="●"/>
              <a:tabLst>
                <a:tab pos="99060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History of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CVD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5245" y="6190589"/>
            <a:ext cx="68173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</a:t>
            </a:r>
            <a:endParaRPr sz="1200">
              <a:latin typeface="Verdana"/>
              <a:cs typeface="Verdana"/>
            </a:endParaRPr>
          </a:p>
          <a:p>
            <a:pPr marR="7620" algn="r">
              <a:lnSpc>
                <a:spcPct val="100000"/>
              </a:lnSpc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Testing for Diabetes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in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Asymptomatic</a:t>
            </a:r>
            <a:r>
              <a:rPr sz="1200" b="1" spc="14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Patients.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2014;37(suppl 1):S17;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Table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7248" y="1700460"/>
            <a:ext cx="797560" cy="257175"/>
          </a:xfrm>
          <a:custGeom>
            <a:avLst/>
            <a:gdLst/>
            <a:ahLst/>
            <a:cxnLst/>
            <a:rect l="l" t="t" r="r" b="b"/>
            <a:pathLst>
              <a:path w="797560" h="257175">
                <a:moveTo>
                  <a:pt x="683795" y="128339"/>
                </a:moveTo>
                <a:lnTo>
                  <a:pt x="554609" y="203650"/>
                </a:lnTo>
                <a:lnTo>
                  <a:pt x="546090" y="211226"/>
                </a:lnTo>
                <a:lnTo>
                  <a:pt x="541321" y="221112"/>
                </a:lnTo>
                <a:lnTo>
                  <a:pt x="540625" y="232046"/>
                </a:lnTo>
                <a:lnTo>
                  <a:pt x="544322" y="242766"/>
                </a:lnTo>
                <a:lnTo>
                  <a:pt x="551824" y="251213"/>
                </a:lnTo>
                <a:lnTo>
                  <a:pt x="561673" y="255958"/>
                </a:lnTo>
                <a:lnTo>
                  <a:pt x="572593" y="256678"/>
                </a:lnTo>
                <a:lnTo>
                  <a:pt x="583311" y="253053"/>
                </a:lnTo>
                <a:lnTo>
                  <a:pt x="748176" y="156914"/>
                </a:lnTo>
                <a:lnTo>
                  <a:pt x="740410" y="156914"/>
                </a:lnTo>
                <a:lnTo>
                  <a:pt x="740410" y="152977"/>
                </a:lnTo>
                <a:lnTo>
                  <a:pt x="726059" y="152977"/>
                </a:lnTo>
                <a:lnTo>
                  <a:pt x="683795" y="128339"/>
                </a:lnTo>
                <a:close/>
              </a:path>
              <a:path w="797560" h="257175">
                <a:moveTo>
                  <a:pt x="634778" y="99764"/>
                </a:moveTo>
                <a:lnTo>
                  <a:pt x="0" y="99764"/>
                </a:lnTo>
                <a:lnTo>
                  <a:pt x="0" y="156914"/>
                </a:lnTo>
                <a:lnTo>
                  <a:pt x="634778" y="156914"/>
                </a:lnTo>
                <a:lnTo>
                  <a:pt x="683795" y="128339"/>
                </a:lnTo>
                <a:lnTo>
                  <a:pt x="634778" y="99764"/>
                </a:lnTo>
                <a:close/>
              </a:path>
              <a:path w="797560" h="257175">
                <a:moveTo>
                  <a:pt x="748176" y="99764"/>
                </a:moveTo>
                <a:lnTo>
                  <a:pt x="740410" y="99764"/>
                </a:lnTo>
                <a:lnTo>
                  <a:pt x="740410" y="156914"/>
                </a:lnTo>
                <a:lnTo>
                  <a:pt x="748176" y="156914"/>
                </a:lnTo>
                <a:lnTo>
                  <a:pt x="797178" y="128339"/>
                </a:lnTo>
                <a:lnTo>
                  <a:pt x="748176" y="99764"/>
                </a:lnTo>
                <a:close/>
              </a:path>
              <a:path w="797560" h="257175">
                <a:moveTo>
                  <a:pt x="726059" y="103701"/>
                </a:moveTo>
                <a:lnTo>
                  <a:pt x="683795" y="128339"/>
                </a:lnTo>
                <a:lnTo>
                  <a:pt x="726059" y="152977"/>
                </a:lnTo>
                <a:lnTo>
                  <a:pt x="726059" y="103701"/>
                </a:lnTo>
                <a:close/>
              </a:path>
              <a:path w="797560" h="257175">
                <a:moveTo>
                  <a:pt x="740410" y="103701"/>
                </a:moveTo>
                <a:lnTo>
                  <a:pt x="726059" y="103701"/>
                </a:lnTo>
                <a:lnTo>
                  <a:pt x="726059" y="152977"/>
                </a:lnTo>
                <a:lnTo>
                  <a:pt x="740410" y="152977"/>
                </a:lnTo>
                <a:lnTo>
                  <a:pt x="740410" y="103701"/>
                </a:lnTo>
                <a:close/>
              </a:path>
              <a:path w="797560" h="257175">
                <a:moveTo>
                  <a:pt x="572593" y="0"/>
                </a:moveTo>
                <a:lnTo>
                  <a:pt x="561673" y="720"/>
                </a:lnTo>
                <a:lnTo>
                  <a:pt x="551824" y="5464"/>
                </a:lnTo>
                <a:lnTo>
                  <a:pt x="544322" y="13912"/>
                </a:lnTo>
                <a:lnTo>
                  <a:pt x="540625" y="24632"/>
                </a:lnTo>
                <a:lnTo>
                  <a:pt x="541321" y="35565"/>
                </a:lnTo>
                <a:lnTo>
                  <a:pt x="546090" y="45452"/>
                </a:lnTo>
                <a:lnTo>
                  <a:pt x="554609" y="53028"/>
                </a:lnTo>
                <a:lnTo>
                  <a:pt x="683795" y="128339"/>
                </a:lnTo>
                <a:lnTo>
                  <a:pt x="726059" y="103701"/>
                </a:lnTo>
                <a:lnTo>
                  <a:pt x="740410" y="103701"/>
                </a:lnTo>
                <a:lnTo>
                  <a:pt x="740410" y="99764"/>
                </a:lnTo>
                <a:lnTo>
                  <a:pt x="748176" y="99764"/>
                </a:lnTo>
                <a:lnTo>
                  <a:pt x="583311" y="3625"/>
                </a:lnTo>
                <a:lnTo>
                  <a:pt x="57259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1628" y="5441391"/>
            <a:ext cx="4272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*At-risk BMI may be lower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in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some ethnic</a:t>
            </a:r>
            <a:r>
              <a:rPr sz="1200" b="1" spc="4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groups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497205" marR="5080" indent="111506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Modifiable </a:t>
            </a:r>
            <a:r>
              <a:rPr sz="2800" spc="-10" dirty="0"/>
              <a:t>Risk Factors </a:t>
            </a:r>
            <a:r>
              <a:rPr sz="2800" spc="-5" dirty="0"/>
              <a:t>of  Diabetes/Prediabetes </a:t>
            </a:r>
            <a:r>
              <a:rPr sz="2800" spc="-10" dirty="0"/>
              <a:t>for </a:t>
            </a:r>
            <a:r>
              <a:rPr sz="2800" spc="-5" dirty="0"/>
              <a:t>CV</a:t>
            </a:r>
            <a:r>
              <a:rPr sz="2800" spc="65" dirty="0"/>
              <a:t> </a:t>
            </a:r>
            <a:r>
              <a:rPr sz="2800" spc="-10" dirty="0"/>
              <a:t>Disease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91027" y="6538366"/>
            <a:ext cx="5521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</a:t>
            </a:r>
            <a:r>
              <a:rPr sz="1200" b="1" i="1" spc="9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2014:37:S14-80.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4282"/>
              </p:ext>
            </p:extLst>
          </p:nvPr>
        </p:nvGraphicFramePr>
        <p:xfrm>
          <a:off x="374154" y="1853248"/>
          <a:ext cx="8305800" cy="3559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Non-modifiable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Modifiable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Age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Physical inactivity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Race/Ethnicity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Overweight/Obesity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Gender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Hypertension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Family</a:t>
                      </a:r>
                      <a:r>
                        <a:rPr sz="18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history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Smoking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65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1356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Abnormal lipid</a:t>
                      </a:r>
                      <a:r>
                        <a:rPr sz="1800" b="1" spc="-10" dirty="0">
                          <a:latin typeface="Verdana"/>
                          <a:cs typeface="Verdana"/>
                        </a:rPr>
                        <a:t> metabolism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52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1356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High plasma glucose</a:t>
                      </a:r>
                      <a:r>
                        <a:rPr sz="18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levels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1869" y="5160061"/>
            <a:ext cx="675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013567"/>
                </a:solidFill>
                <a:latin typeface="Verdana"/>
                <a:cs typeface="Verdana"/>
              </a:rPr>
              <a:t>CHILDREN/ADOLESCEN</a:t>
            </a:r>
            <a:r>
              <a:rPr sz="3600" b="1" i="1" spc="5" dirty="0">
                <a:solidFill>
                  <a:srgbClr val="013567"/>
                </a:solidFill>
                <a:latin typeface="Verdana"/>
                <a:cs typeface="Verdana"/>
              </a:rPr>
              <a:t>T</a:t>
            </a:r>
            <a:r>
              <a:rPr sz="3600" b="1" i="1" dirty="0">
                <a:solidFill>
                  <a:srgbClr val="013567"/>
                </a:solidFill>
                <a:latin typeface="Verdana"/>
                <a:cs typeface="Verdana"/>
              </a:rPr>
              <a:t>S</a:t>
            </a:r>
            <a:endParaRPr sz="36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16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50">
            <a:solidFill>
              <a:srgbClr val="F8C2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110" y="0"/>
            <a:ext cx="90656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46164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bg1"/>
                </a:solidFill>
              </a:rPr>
              <a:t>Prevalence of Prediabetes in  </a:t>
            </a:r>
            <a:r>
              <a:rPr sz="3200" spc="-5" dirty="0">
                <a:solidFill>
                  <a:schemeClr val="bg1"/>
                </a:solidFill>
              </a:rPr>
              <a:t>Children/Adolescents </a:t>
            </a:r>
            <a:r>
              <a:rPr sz="3200" dirty="0">
                <a:solidFill>
                  <a:schemeClr val="bg1"/>
                </a:solidFill>
              </a:rPr>
              <a:t>in the</a:t>
            </a:r>
            <a:r>
              <a:rPr sz="3200" spc="-20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U.S.</a:t>
            </a:r>
          </a:p>
        </p:txBody>
      </p:sp>
      <p:sp>
        <p:nvSpPr>
          <p:cNvPr id="9" name="object 9"/>
          <p:cNvSpPr/>
          <p:nvPr/>
        </p:nvSpPr>
        <p:spPr>
          <a:xfrm>
            <a:off x="406400" y="1244536"/>
            <a:ext cx="4216400" cy="4627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3600" y="1244536"/>
            <a:ext cx="4216400" cy="4627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82032" y="6357315"/>
            <a:ext cx="3779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Li C,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4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2009;32:342-347.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237524"/>
            <a:ext cx="93450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115" marR="5080" indent="-249301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Screening Children for Prediabetes </a:t>
            </a:r>
            <a:br>
              <a:rPr lang="en-US" sz="3200" spc="-5" dirty="0"/>
            </a:br>
            <a:r>
              <a:rPr sz="3200" dirty="0"/>
              <a:t>and</a:t>
            </a:r>
            <a:r>
              <a:rPr sz="3200" spc="-5" dirty="0"/>
              <a:t> Diabetes</a:t>
            </a:r>
          </a:p>
        </p:txBody>
      </p:sp>
      <p:sp>
        <p:nvSpPr>
          <p:cNvPr id="3" name="object 3"/>
          <p:cNvSpPr/>
          <p:nvPr/>
        </p:nvSpPr>
        <p:spPr>
          <a:xfrm>
            <a:off x="85725" y="1420812"/>
            <a:ext cx="8948801" cy="871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2335276"/>
            <a:ext cx="8553450" cy="170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5150" y="4170362"/>
            <a:ext cx="6522974" cy="541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6316" y="1570990"/>
            <a:ext cx="8039100" cy="2955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Consider for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all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children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who are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overweight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2 of any of the 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following risk</a:t>
            </a:r>
            <a:r>
              <a:rPr sz="1600" b="1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475"/>
              </a:spcBef>
              <a:buClr>
                <a:srgbClr val="FFFF00"/>
              </a:buClr>
              <a:buSzPct val="78125"/>
              <a:buFont typeface="Verdana"/>
              <a:buChar char="●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Family history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 type 2 diabetes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first-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second-degree</a:t>
            </a:r>
            <a:r>
              <a:rPr sz="1600" b="1" spc="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relative</a:t>
            </a:r>
            <a:endParaRPr sz="16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lr>
                <a:srgbClr val="FFFF00"/>
              </a:buClr>
              <a:buSzPct val="78125"/>
              <a:buFont typeface="Verdana"/>
              <a:buChar char="●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High-risk</a:t>
            </a:r>
            <a:r>
              <a:rPr sz="1600" b="1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endParaRPr sz="1600">
              <a:latin typeface="Verdana"/>
              <a:cs typeface="Verdana"/>
            </a:endParaRPr>
          </a:p>
          <a:p>
            <a:pPr marL="299085" marR="490220" indent="-287020">
              <a:lnSpc>
                <a:spcPct val="100000"/>
              </a:lnSpc>
              <a:buClr>
                <a:srgbClr val="FFFF00"/>
              </a:buClr>
              <a:buSzPct val="78125"/>
              <a:buFont typeface="Verdana"/>
              <a:buChar char="●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Signs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insulin resistance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conditions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associated with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insulin  resistance</a:t>
            </a:r>
            <a:endParaRPr sz="16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lr>
                <a:srgbClr val="FFFF00"/>
              </a:buClr>
              <a:buSzPct val="78125"/>
              <a:buFont typeface="Verdana"/>
              <a:buChar char="●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Maternal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history of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diabetes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of GDM during child’s</a:t>
            </a:r>
            <a:r>
              <a:rPr sz="1600" b="1" spc="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gestation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Verdana"/>
              <a:cs typeface="Verdana"/>
            </a:endParaRPr>
          </a:p>
          <a:p>
            <a:pPr marL="99695" algn="ctr">
              <a:lnSpc>
                <a:spcPct val="100000"/>
              </a:lnSpc>
              <a:spcBef>
                <a:spcPts val="1620"/>
              </a:spcBef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Begin screening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at age 10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years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or onset of</a:t>
            </a:r>
            <a:r>
              <a:rPr sz="1600" b="1" spc="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puberty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5150" y="4773612"/>
            <a:ext cx="6461125" cy="541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59658" y="4855845"/>
            <a:ext cx="2415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Verdana"/>
                <a:cs typeface="Verdana"/>
              </a:rPr>
              <a:t>Screen every </a:t>
            </a:r>
            <a:r>
              <a:rPr sz="1600" b="1" spc="-5" dirty="0">
                <a:latin typeface="Verdana"/>
                <a:cs typeface="Verdana"/>
              </a:rPr>
              <a:t>3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years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28800" y="5383212"/>
            <a:ext cx="6462649" cy="541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6526" y="5465775"/>
            <a:ext cx="5767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A1C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test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is recommended for diagnosis in</a:t>
            </a:r>
            <a:r>
              <a:rPr sz="1600" b="1" spc="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children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8578" y="6170167"/>
            <a:ext cx="4534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77235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ADA. Testing for Diabetes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in</a:t>
            </a:r>
            <a:r>
              <a:rPr sz="1200" b="1" spc="6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Asymptomatic</a:t>
            </a:r>
            <a:r>
              <a:rPr sz="1200" b="1" spc="-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Patients.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2014;37(suppl</a:t>
            </a:r>
            <a:r>
              <a:rPr sz="1200" b="1" spc="-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1):S17-18.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5160061"/>
            <a:ext cx="8268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7145" algn="l"/>
              </a:tabLst>
            </a:pPr>
            <a:r>
              <a:rPr sz="3600" b="1" i="1" spc="-5" dirty="0">
                <a:latin typeface="Verdana"/>
                <a:cs typeface="Verdana"/>
              </a:rPr>
              <a:t>GESTATIONAL	DIABETES</a:t>
            </a:r>
            <a:r>
              <a:rPr sz="3600" b="1" i="1" spc="-90" dirty="0">
                <a:latin typeface="Verdana"/>
                <a:cs typeface="Verdana"/>
              </a:rPr>
              <a:t> </a:t>
            </a:r>
            <a:r>
              <a:rPr sz="3600" b="1" i="1" spc="-5" dirty="0">
                <a:latin typeface="Verdana"/>
                <a:cs typeface="Verdana"/>
              </a:rPr>
              <a:t>(GDM)</a:t>
            </a:r>
            <a:endParaRPr sz="3600" dirty="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7734" y="19558"/>
            <a:ext cx="1209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GDM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53564" y="570103"/>
            <a:ext cx="5435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13567"/>
                </a:solidFill>
                <a:latin typeface="Verdana"/>
                <a:cs typeface="Verdana"/>
              </a:rPr>
              <a:t>Progression to</a:t>
            </a:r>
            <a:r>
              <a:rPr sz="2800" b="1" i="1" spc="-15" dirty="0">
                <a:solidFill>
                  <a:srgbClr val="013567"/>
                </a:solidFill>
                <a:latin typeface="Verdana"/>
                <a:cs typeface="Verdana"/>
              </a:rPr>
              <a:t> </a:t>
            </a:r>
            <a:r>
              <a:rPr sz="2800" b="1" i="1" spc="-5" dirty="0">
                <a:solidFill>
                  <a:srgbClr val="013567"/>
                </a:solidFill>
                <a:latin typeface="Verdana"/>
                <a:cs typeface="Verdana"/>
              </a:rPr>
              <a:t>Prediabetes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800" y="2006600"/>
            <a:ext cx="4216400" cy="383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015" y="6352743"/>
            <a:ext cx="5618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6054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Retnakaran R,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Obesity (Silver Spring).</a:t>
            </a:r>
            <a:r>
              <a:rPr sz="1200" b="1" i="1" spc="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2010;18:1323-1329.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144651"/>
            <a:ext cx="8159750" cy="357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104139" indent="-34163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GDM, the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risks for abnormal glycemia can persist even  after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early postpartum</a:t>
            </a:r>
            <a:r>
              <a:rPr sz="18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period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Verdana"/>
              <a:buChar char="●"/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00"/>
              </a:buClr>
              <a:buFont typeface="Verdana"/>
              <a:buChar char="●"/>
            </a:pPr>
            <a:endParaRPr sz="1800">
              <a:latin typeface="Verdana"/>
              <a:cs typeface="Verdana"/>
            </a:endParaRPr>
          </a:p>
          <a:p>
            <a:pPr marL="389953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Risk factors</a:t>
            </a:r>
            <a:r>
              <a:rPr sz="1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included:</a:t>
            </a:r>
            <a:endParaRPr sz="1800">
              <a:latin typeface="Verdana"/>
              <a:cs typeface="Verdana"/>
            </a:endParaRPr>
          </a:p>
          <a:p>
            <a:pPr marL="4134485" lvl="1" indent="-23495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133850" algn="l"/>
                <a:tab pos="4134485" algn="l"/>
              </a:tabLst>
            </a:pPr>
            <a:r>
              <a:rPr sz="1800" b="1" spc="-5" dirty="0">
                <a:solidFill>
                  <a:srgbClr val="FFFFFF"/>
                </a:solidFill>
                <a:latin typeface="Wingdings 3"/>
                <a:cs typeface="Wingdings 3"/>
              </a:rPr>
              <a:t>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3-month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postpartum</a:t>
            </a:r>
            <a:r>
              <a:rPr sz="1800" b="1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glucose</a:t>
            </a:r>
            <a:endParaRPr sz="1800">
              <a:latin typeface="Verdana"/>
              <a:cs typeface="Verdana"/>
            </a:endParaRPr>
          </a:p>
          <a:p>
            <a:pPr marL="4134485" lvl="1" indent="-2349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133850" algn="l"/>
                <a:tab pos="4134485" algn="l"/>
              </a:tabLst>
            </a:pPr>
            <a:r>
              <a:rPr sz="1800" b="1" spc="-5" dirty="0">
                <a:solidFill>
                  <a:srgbClr val="FFFFFF"/>
                </a:solidFill>
                <a:latin typeface="Wingdings 3"/>
                <a:cs typeface="Wingdings 3"/>
              </a:rPr>
              <a:t></a:t>
            </a:r>
            <a:r>
              <a:rPr sz="18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Leptin</a:t>
            </a:r>
            <a:endParaRPr sz="1800">
              <a:latin typeface="Verdana"/>
              <a:cs typeface="Verdana"/>
            </a:endParaRPr>
          </a:p>
          <a:p>
            <a:pPr marL="4134485" lvl="1" indent="-23495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4133850" algn="l"/>
                <a:tab pos="4134485" algn="l"/>
              </a:tabLst>
            </a:pPr>
            <a:r>
              <a:rPr sz="1800" b="1" spc="-5" dirty="0">
                <a:solidFill>
                  <a:srgbClr val="FFFFFF"/>
                </a:solidFill>
                <a:latin typeface="Wingdings 3"/>
                <a:cs typeface="Wingdings 3"/>
              </a:rPr>
              <a:t>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HDL-C</a:t>
            </a:r>
            <a:endParaRPr sz="1800">
              <a:latin typeface="Verdana"/>
              <a:cs typeface="Verdana"/>
            </a:endParaRPr>
          </a:p>
          <a:p>
            <a:pPr marL="4134485" lvl="1" indent="-23495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133850" algn="l"/>
                <a:tab pos="4134485" algn="l"/>
              </a:tabLst>
            </a:pPr>
            <a:r>
              <a:rPr sz="1800" b="1" spc="-5" dirty="0">
                <a:solidFill>
                  <a:srgbClr val="FFFFFF"/>
                </a:solidFill>
                <a:latin typeface="Wingdings 3"/>
                <a:cs typeface="Wingdings 3"/>
              </a:rPr>
              <a:t></a:t>
            </a:r>
            <a:r>
              <a:rPr sz="18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LDL-C</a:t>
            </a:r>
            <a:endParaRPr sz="1800">
              <a:latin typeface="Verdana"/>
              <a:cs typeface="Verdana"/>
            </a:endParaRPr>
          </a:p>
          <a:p>
            <a:pPr marL="4134485" lvl="1" indent="-2349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133850" algn="l"/>
                <a:tab pos="4134485" algn="l"/>
              </a:tabLst>
            </a:pPr>
            <a:r>
              <a:rPr sz="1800" b="1" spc="-5" dirty="0">
                <a:solidFill>
                  <a:srgbClr val="FFFFFF"/>
                </a:solidFill>
                <a:latin typeface="Wingdings 3"/>
                <a:cs typeface="Wingdings 3"/>
              </a:rPr>
              <a:t></a:t>
            </a:r>
            <a:r>
              <a:rPr sz="18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Triglycerides</a:t>
            </a:r>
            <a:endParaRPr sz="1800">
              <a:latin typeface="Verdana"/>
              <a:cs typeface="Verdana"/>
            </a:endParaRPr>
          </a:p>
          <a:p>
            <a:pPr marL="4134485" lvl="1" indent="-2349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133850" algn="l"/>
                <a:tab pos="4134485" algn="l"/>
              </a:tabLst>
            </a:pPr>
            <a:r>
              <a:rPr sz="1800" b="1" spc="-5" dirty="0">
                <a:solidFill>
                  <a:srgbClr val="FFFFFF"/>
                </a:solidFill>
                <a:latin typeface="Wingdings 3"/>
                <a:cs typeface="Wingdings 3"/>
              </a:rPr>
              <a:t></a:t>
            </a:r>
            <a:r>
              <a:rPr sz="18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Adiponectin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917" y="232994"/>
            <a:ext cx="5135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i="1" spc="-5">
                <a:latin typeface="Verdana"/>
                <a:cs typeface="Verdana"/>
              </a:rPr>
              <a:t>Learning</a:t>
            </a:r>
            <a:r>
              <a:rPr lang="en-US" sz="3600" i="1" spc="-100">
                <a:latin typeface="Verdana"/>
                <a:cs typeface="Verdana"/>
              </a:rPr>
              <a:t> </a:t>
            </a:r>
            <a:r>
              <a:rPr lang="en-US" sz="3600" i="1" spc="-5">
                <a:latin typeface="Verdana"/>
                <a:cs typeface="Verdana"/>
              </a:rPr>
              <a:t>Objectives</a:t>
            </a:r>
            <a:endParaRPr lang="en-US"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53998"/>
            <a:ext cx="7901305" cy="4781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Define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prediabetes</a:t>
            </a:r>
            <a:endParaRPr sz="2400" dirty="0">
              <a:latin typeface="Verdana"/>
              <a:cs typeface="Verdana"/>
            </a:endParaRPr>
          </a:p>
          <a:p>
            <a:pPr marL="353695" marR="1150620" indent="-34163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List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risk factors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clinical signs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individuals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risk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type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diabetes</a:t>
            </a:r>
            <a:endParaRPr sz="2400" dirty="0">
              <a:latin typeface="Verdana"/>
              <a:cs typeface="Verdana"/>
            </a:endParaRPr>
          </a:p>
          <a:p>
            <a:pPr marL="353695" marR="5080" indent="-34163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Identify interventions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modify risk factors 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preventing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type 2 diabetes</a:t>
            </a:r>
            <a:endParaRPr sz="2400" dirty="0">
              <a:latin typeface="Verdana"/>
              <a:cs typeface="Verdana"/>
            </a:endParaRPr>
          </a:p>
          <a:p>
            <a:pPr marL="353695" marR="355600" indent="-34163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Develop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strategic management plan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proactively screen, assess, follow-up,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evaluate patients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prediabetes</a:t>
            </a:r>
            <a:endParaRPr sz="2400" dirty="0">
              <a:latin typeface="Verdana"/>
              <a:cs typeface="Verdana"/>
            </a:endParaRPr>
          </a:p>
          <a:p>
            <a:pPr marL="353695" marR="562610" indent="-34163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Discuss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benefits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a team-based  approach 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assist individuals with  prediabetes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achieve their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target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goals 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objectives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05" y="82042"/>
            <a:ext cx="86925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0" marR="5080" indent="-224218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Risk </a:t>
            </a:r>
            <a:r>
              <a:rPr sz="2800" spc="-5" dirty="0"/>
              <a:t>of Prediabetes in </a:t>
            </a:r>
            <a:r>
              <a:rPr sz="2800" spc="-10" dirty="0"/>
              <a:t>Adolescent Offspring  </a:t>
            </a:r>
            <a:r>
              <a:rPr sz="2800" spc="-5" dirty="0"/>
              <a:t>of Mothers with</a:t>
            </a:r>
            <a:r>
              <a:rPr sz="2800" spc="55" dirty="0"/>
              <a:t> </a:t>
            </a:r>
            <a:r>
              <a:rPr sz="2800" spc="-10" dirty="0"/>
              <a:t>GDM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862198" y="6357315"/>
            <a:ext cx="6050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9361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Holder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T,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Diabetologia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 2014; DOI</a:t>
            </a:r>
            <a:r>
              <a:rPr sz="1200" b="1" spc="9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10.1007/s00125-014-3345-2.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925" y="1335087"/>
            <a:ext cx="4986401" cy="95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1361" y="1529842"/>
            <a:ext cx="4589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Obese adolescents</a:t>
            </a:r>
            <a:r>
              <a:rPr sz="1600" b="1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normal glucose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tolerant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(NGT)</a:t>
            </a:r>
            <a:r>
              <a:rPr sz="1600" b="1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(N=255)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82876" y="2435225"/>
            <a:ext cx="4751705" cy="222250"/>
          </a:xfrm>
          <a:custGeom>
            <a:avLst/>
            <a:gdLst/>
            <a:ahLst/>
            <a:cxnLst/>
            <a:rect l="l" t="t" r="r" b="b"/>
            <a:pathLst>
              <a:path w="4751705" h="222250">
                <a:moveTo>
                  <a:pt x="0" y="222250"/>
                </a:moveTo>
                <a:lnTo>
                  <a:pt x="0" y="0"/>
                </a:lnTo>
                <a:lnTo>
                  <a:pt x="4751324" y="0"/>
                </a:lnTo>
                <a:lnTo>
                  <a:pt x="4751324" y="22225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7776" y="2206625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425" y="2627248"/>
            <a:ext cx="3919601" cy="78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6759" y="2767076"/>
            <a:ext cx="20707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Exposure to</a:t>
            </a:r>
            <a:r>
              <a:rPr sz="14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GDM 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(n=210;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82.3%)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8875" y="2620962"/>
            <a:ext cx="3930650" cy="792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66535" y="2767076"/>
            <a:ext cx="17367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Exposure to</a:t>
            </a:r>
            <a:r>
              <a:rPr sz="14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GDM 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(n=45;</a:t>
            </a:r>
            <a:r>
              <a:rPr sz="14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17.7%)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0350" y="3279775"/>
            <a:ext cx="8643874" cy="2409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8901" y="3757548"/>
            <a:ext cx="4526280" cy="1148080"/>
          </a:xfrm>
          <a:custGeom>
            <a:avLst/>
            <a:gdLst/>
            <a:ahLst/>
            <a:cxnLst/>
            <a:rect l="l" t="t" r="r" b="b"/>
            <a:pathLst>
              <a:path w="4526280" h="1148079">
                <a:moveTo>
                  <a:pt x="0" y="1147826"/>
                </a:moveTo>
                <a:lnTo>
                  <a:pt x="0" y="0"/>
                </a:lnTo>
                <a:lnTo>
                  <a:pt x="4525899" y="0"/>
                </a:lnTo>
                <a:lnTo>
                  <a:pt x="4525899" y="72745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1676" y="3584575"/>
            <a:ext cx="3486150" cy="358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74997" y="3679063"/>
            <a:ext cx="3156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Approx </a:t>
            </a:r>
            <a:r>
              <a:rPr sz="1000" b="1" spc="-5" dirty="0">
                <a:solidFill>
                  <a:srgbClr val="FFFFFF"/>
                </a:solidFill>
                <a:latin typeface="Verdana"/>
                <a:cs typeface="Verdana"/>
              </a:rPr>
              <a:t>5.75 times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increase </a:t>
            </a:r>
            <a:r>
              <a:rPr sz="1000" b="1" spc="-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risk; </a:t>
            </a:r>
            <a:r>
              <a:rPr sz="1000" b="1" i="1" spc="-5" dirty="0">
                <a:solidFill>
                  <a:srgbClr val="FFFFFF"/>
                </a:solidFill>
                <a:latin typeface="Verdana"/>
                <a:cs typeface="Verdana"/>
              </a:rPr>
              <a:t>p </a:t>
            </a:r>
            <a:r>
              <a:rPr sz="1000" b="1" spc="-5" dirty="0">
                <a:solidFill>
                  <a:srgbClr val="FFFFFF"/>
                </a:solidFill>
                <a:latin typeface="Verdana"/>
                <a:cs typeface="Verdana"/>
              </a:rPr>
              <a:t>&lt;</a:t>
            </a:r>
            <a:r>
              <a:rPr sz="1000" b="1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.001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262" y="113310"/>
            <a:ext cx="70553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3000" spc="5" dirty="0"/>
              <a:t>GDM</a:t>
            </a: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3000" i="1" spc="-5" dirty="0">
                <a:latin typeface="Verdana"/>
                <a:cs typeface="Verdana"/>
              </a:rPr>
              <a:t>Screening and</a:t>
            </a:r>
            <a:r>
              <a:rPr sz="3000" i="1" spc="-30" dirty="0">
                <a:latin typeface="Verdana"/>
                <a:cs typeface="Verdana"/>
              </a:rPr>
              <a:t> </a:t>
            </a:r>
            <a:r>
              <a:rPr sz="3000" i="1" dirty="0">
                <a:latin typeface="Verdana"/>
                <a:cs typeface="Verdana"/>
              </a:rPr>
              <a:t>Diagnosis</a:t>
            </a:r>
          </a:p>
        </p:txBody>
      </p:sp>
      <p:sp>
        <p:nvSpPr>
          <p:cNvPr id="3" name="object 3"/>
          <p:cNvSpPr/>
          <p:nvPr/>
        </p:nvSpPr>
        <p:spPr>
          <a:xfrm>
            <a:off x="19050" y="1414462"/>
            <a:ext cx="4559300" cy="419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792" y="1602207"/>
            <a:ext cx="3820160" cy="1534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20750">
              <a:lnSpc>
                <a:spcPct val="100000"/>
              </a:lnSpc>
              <a:spcBef>
                <a:spcPts val="700"/>
              </a:spcBef>
            </a:pP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ONE-STEP</a:t>
            </a:r>
            <a:r>
              <a:rPr sz="1400" b="1" spc="-1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(IADPSG)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Screening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(at 24-28 weeks</a:t>
            </a:r>
            <a:r>
              <a:rPr sz="1400" b="1" spc="-8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gestation)</a:t>
            </a:r>
            <a:endParaRPr sz="1400">
              <a:latin typeface="Verdana"/>
              <a:cs typeface="Verdana"/>
            </a:endParaRPr>
          </a:p>
          <a:p>
            <a:pPr marL="12700" marR="3937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2857"/>
              <a:buFont typeface="Verdana"/>
              <a:buChar char="●"/>
              <a:tabLst>
                <a:tab pos="121285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75-g OGTT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AM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after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an  overnight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fast of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at least 8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hours;  measure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PG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during fasting,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at 1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hour,  and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at 2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hours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792" y="3401416"/>
            <a:ext cx="3570604" cy="1686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Diagnosis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2857"/>
              <a:buFont typeface="Verdana"/>
              <a:buChar char="●"/>
              <a:tabLst>
                <a:tab pos="121285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Any of the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following PG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values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are 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exceeded</a:t>
            </a:r>
            <a:endParaRPr sz="1400">
              <a:latin typeface="Verdana"/>
              <a:cs typeface="Verdana"/>
            </a:endParaRPr>
          </a:p>
          <a:p>
            <a:pPr marL="12700" marR="9525">
              <a:lnSpc>
                <a:spcPct val="135700"/>
              </a:lnSpc>
            </a:pPr>
            <a:r>
              <a:rPr sz="1400" spc="-5" dirty="0">
                <a:solidFill>
                  <a:srgbClr val="FFFF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Fasting: ≥92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mg/dL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(5.1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mmol/L)  </a:t>
            </a:r>
            <a:r>
              <a:rPr sz="1400" dirty="0">
                <a:solidFill>
                  <a:srgbClr val="FFFF00"/>
                </a:solidFill>
                <a:latin typeface="Courier New"/>
                <a:cs typeface="Courier New"/>
              </a:rPr>
              <a:t>o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hr: ≥180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mg/dL (10.0 mmol/L)  </a:t>
            </a:r>
            <a:r>
              <a:rPr sz="1400" dirty="0">
                <a:solidFill>
                  <a:srgbClr val="FFFF00"/>
                </a:solidFill>
                <a:latin typeface="Courier New"/>
                <a:cs typeface="Courier New"/>
              </a:rPr>
              <a:t>o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hr: ≥153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mg/dL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(8.5</a:t>
            </a:r>
            <a:r>
              <a:rPr sz="14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mmol/L)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52950" y="1414462"/>
            <a:ext cx="4567174" cy="419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89753" y="1602207"/>
            <a:ext cx="3820160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6255">
              <a:lnSpc>
                <a:spcPct val="1358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TWO-STEP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(NIH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Consensus)  Screening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(at 24-28 weeks</a:t>
            </a:r>
            <a:r>
              <a:rPr sz="1400" b="1" spc="-8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gestation)</a:t>
            </a:r>
            <a:endParaRPr sz="1400">
              <a:latin typeface="Verdana"/>
              <a:cs typeface="Verdana"/>
            </a:endParaRPr>
          </a:p>
          <a:p>
            <a:pPr marL="12700" marR="180975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2857"/>
              <a:buFont typeface="Verdana"/>
              <a:buChar char="●"/>
              <a:tabLst>
                <a:tab pos="121285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50-gram non-fasting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OGTT with PG 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measurement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at 1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hour (Step</a:t>
            </a:r>
            <a:r>
              <a:rPr sz="14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1)</a:t>
            </a:r>
            <a:endParaRPr sz="1400">
              <a:latin typeface="Verdana"/>
              <a:cs typeface="Verdana"/>
            </a:endParaRPr>
          </a:p>
          <a:p>
            <a:pPr marL="120650" indent="-108585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2857"/>
              <a:buFont typeface="Verdana"/>
              <a:buChar char="●"/>
              <a:tabLst>
                <a:tab pos="121285" algn="l"/>
              </a:tabLst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If PG level at 1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hour after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load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endParaRPr sz="1400">
              <a:latin typeface="Verdana"/>
              <a:cs typeface="Verdana"/>
            </a:endParaRPr>
          </a:p>
          <a:p>
            <a:pPr marL="12700" marR="52705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≥140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mg/dL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*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(7.8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mmol/L),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proceed  to 100-gram fasting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OGTT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(Step</a:t>
            </a:r>
            <a:r>
              <a:rPr sz="14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2)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4353" y="3690975"/>
            <a:ext cx="3802379" cy="8178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Diagnosis</a:t>
            </a:r>
            <a:endParaRPr sz="1400">
              <a:latin typeface="Verdana"/>
              <a:cs typeface="Verdana"/>
            </a:endParaRPr>
          </a:p>
          <a:p>
            <a:pPr marL="38100" marR="304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2857"/>
              <a:buFont typeface="Verdana"/>
              <a:buChar char="●"/>
              <a:tabLst>
                <a:tab pos="146685" algn="l"/>
              </a:tabLst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3-hour post-test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PG is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≥140 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mg/dL</a:t>
            </a:r>
            <a:r>
              <a:rPr sz="1350" b="1" spc="7" baseline="24691" dirty="0">
                <a:solidFill>
                  <a:srgbClr val="FFFF99"/>
                </a:solidFill>
                <a:latin typeface="Verdana"/>
                <a:cs typeface="Verdana"/>
              </a:rPr>
              <a:t>* </a:t>
            </a:r>
            <a:r>
              <a:rPr sz="9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(7.8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mmol/L)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450" y="1074801"/>
            <a:ext cx="844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For </a:t>
            </a:r>
            <a:r>
              <a:rPr sz="1800" b="1" spc="5" dirty="0">
                <a:solidFill>
                  <a:srgbClr val="FFFF00"/>
                </a:solidFill>
                <a:latin typeface="Arial"/>
                <a:cs typeface="Arial"/>
              </a:rPr>
              <a:t>women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not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previously diagnosed </a:t>
            </a:r>
            <a:r>
              <a:rPr sz="1800" b="1" spc="5" dirty="0">
                <a:solidFill>
                  <a:srgbClr val="FFFF00"/>
                </a:solidFill>
                <a:latin typeface="Arial"/>
                <a:cs typeface="Arial"/>
              </a:rPr>
              <a:t>with 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overt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diabetes: Use 1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b="1" spc="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methods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593" y="5869025"/>
            <a:ext cx="8024495" cy="87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*ACOG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recommends 135 mg/dL in high-risk ethnic minorities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with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higher prevalence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of</a:t>
            </a:r>
            <a:r>
              <a:rPr sz="1100" b="1" spc="-1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GDM</a:t>
            </a:r>
            <a:endParaRPr sz="1100">
              <a:latin typeface="Verdana"/>
              <a:cs typeface="Verdana"/>
            </a:endParaRPr>
          </a:p>
          <a:p>
            <a:pPr marL="2097405" marR="5715" indent="4681855" algn="r">
              <a:lnSpc>
                <a:spcPct val="100000"/>
              </a:lnSpc>
              <a:spcBef>
                <a:spcPts val="105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American Diabetes Association.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III.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Detection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and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Diagnosis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of</a:t>
            </a:r>
            <a:r>
              <a:rPr sz="1200" b="1" spc="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GDM.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2014;37(suppl 1):S19;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Table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6.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8426" y="5090617"/>
            <a:ext cx="58591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8395" marR="5080" indent="-111633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Verdana"/>
                <a:cs typeface="Verdana"/>
              </a:rPr>
              <a:t>ECONOMIC </a:t>
            </a:r>
            <a:r>
              <a:rPr sz="3600" b="1" i="1" dirty="0">
                <a:latin typeface="Verdana"/>
                <a:cs typeface="Verdana"/>
              </a:rPr>
              <a:t>IMPACT</a:t>
            </a:r>
            <a:r>
              <a:rPr sz="3600" b="1" i="1" spc="-100" dirty="0">
                <a:latin typeface="Verdana"/>
                <a:cs typeface="Verdana"/>
              </a:rPr>
              <a:t> </a:t>
            </a:r>
            <a:r>
              <a:rPr sz="3600" b="1" i="1" spc="-5" dirty="0">
                <a:latin typeface="Verdana"/>
                <a:cs typeface="Verdana"/>
              </a:rPr>
              <a:t>OF  </a:t>
            </a:r>
            <a:r>
              <a:rPr sz="3600" b="1" i="1" dirty="0">
                <a:latin typeface="Verdana"/>
                <a:cs typeface="Verdana"/>
              </a:rPr>
              <a:t>PREDIABETES</a:t>
            </a:r>
            <a:endParaRPr sz="3600" dirty="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188" y="232994"/>
            <a:ext cx="6122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 Cost of</a:t>
            </a:r>
            <a:r>
              <a:rPr sz="3600" spc="-105" dirty="0"/>
              <a:t> </a:t>
            </a:r>
            <a:r>
              <a:rPr sz="3600" dirty="0"/>
              <a:t>Prediabetes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089151"/>
            <a:ext cx="77057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National annual medical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costs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of prediabetes 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exceeded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$25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billion;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an excess of $443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per person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(average)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7477" y="6281115"/>
            <a:ext cx="4715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5821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Zhang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Y,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Popul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Health Manag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2009;12:157–163.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0" y="2950210"/>
            <a:ext cx="2346325" cy="304800"/>
          </a:xfrm>
          <a:custGeom>
            <a:avLst/>
            <a:gdLst/>
            <a:ahLst/>
            <a:cxnLst/>
            <a:rect l="l" t="t" r="r" b="b"/>
            <a:pathLst>
              <a:path w="2346325" h="304800">
                <a:moveTo>
                  <a:pt x="0" y="304800"/>
                </a:moveTo>
                <a:lnTo>
                  <a:pt x="2346325" y="304800"/>
                </a:lnTo>
                <a:lnTo>
                  <a:pt x="23463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4169409"/>
            <a:ext cx="2346325" cy="304800"/>
          </a:xfrm>
          <a:custGeom>
            <a:avLst/>
            <a:gdLst/>
            <a:ahLst/>
            <a:cxnLst/>
            <a:rect l="l" t="t" r="r" b="b"/>
            <a:pathLst>
              <a:path w="2346325" h="304800">
                <a:moveTo>
                  <a:pt x="0" y="304800"/>
                </a:moveTo>
                <a:lnTo>
                  <a:pt x="2346325" y="304800"/>
                </a:lnTo>
                <a:lnTo>
                  <a:pt x="23463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17249"/>
              </p:ext>
            </p:extLst>
          </p:nvPr>
        </p:nvGraphicFramePr>
        <p:xfrm>
          <a:off x="290512" y="2112962"/>
          <a:ext cx="8518525" cy="3928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Per Capita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Ambulatory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Medical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Costs, Adult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Population,</a:t>
                      </a:r>
                      <a:r>
                        <a:rPr sz="1400" b="1" spc="-1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2007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Cost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Component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17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Average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27660" marR="259079" indent="-609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Excess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Associated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with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Prediabetes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By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Service</a:t>
                      </a:r>
                      <a:r>
                        <a:rPr sz="14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Type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$1,296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$443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Outpatient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visit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$215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$67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Physician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office</a:t>
                      </a:r>
                      <a:r>
                        <a:rPr sz="14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visit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$553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$183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Medications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$528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$194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By Complication</a:t>
                      </a:r>
                      <a:r>
                        <a:rPr sz="14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$1,296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$443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Neurological</a:t>
                      </a:r>
                      <a:r>
                        <a:rPr sz="14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symptoms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$16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$5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Cardiovascular</a:t>
                      </a:r>
                      <a:r>
                        <a:rPr sz="14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disease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$49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$5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Hypertension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$74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$57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Endocrine/metabolic</a:t>
                      </a:r>
                      <a:r>
                        <a:rPr sz="14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complications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$16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$11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All other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medical</a:t>
                      </a:r>
                      <a:r>
                        <a:rPr sz="14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conditions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42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$1,017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$355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045325" y="2941573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152400"/>
                </a:moveTo>
                <a:lnTo>
                  <a:pt x="17456" y="114906"/>
                </a:lnTo>
                <a:lnTo>
                  <a:pt x="66967" y="80797"/>
                </a:lnTo>
                <a:lnTo>
                  <a:pt x="102403" y="65371"/>
                </a:lnTo>
                <a:lnTo>
                  <a:pt x="144245" y="51222"/>
                </a:lnTo>
                <a:lnTo>
                  <a:pt x="191958" y="38494"/>
                </a:lnTo>
                <a:lnTo>
                  <a:pt x="245005" y="27330"/>
                </a:lnTo>
                <a:lnTo>
                  <a:pt x="302850" y="17874"/>
                </a:lnTo>
                <a:lnTo>
                  <a:pt x="364958" y="10269"/>
                </a:lnTo>
                <a:lnTo>
                  <a:pt x="430793" y="4660"/>
                </a:lnTo>
                <a:lnTo>
                  <a:pt x="499819" y="1188"/>
                </a:lnTo>
                <a:lnTo>
                  <a:pt x="571500" y="0"/>
                </a:lnTo>
                <a:lnTo>
                  <a:pt x="643180" y="1188"/>
                </a:lnTo>
                <a:lnTo>
                  <a:pt x="712206" y="4660"/>
                </a:lnTo>
                <a:lnTo>
                  <a:pt x="778041" y="10269"/>
                </a:lnTo>
                <a:lnTo>
                  <a:pt x="840149" y="17874"/>
                </a:lnTo>
                <a:lnTo>
                  <a:pt x="897994" y="27330"/>
                </a:lnTo>
                <a:lnTo>
                  <a:pt x="951041" y="38494"/>
                </a:lnTo>
                <a:lnTo>
                  <a:pt x="998754" y="51222"/>
                </a:lnTo>
                <a:lnTo>
                  <a:pt x="1040596" y="65371"/>
                </a:lnTo>
                <a:lnTo>
                  <a:pt x="1076032" y="80797"/>
                </a:lnTo>
                <a:lnTo>
                  <a:pt x="1125543" y="114906"/>
                </a:lnTo>
                <a:lnTo>
                  <a:pt x="1143000" y="152400"/>
                </a:lnTo>
                <a:lnTo>
                  <a:pt x="1138546" y="171523"/>
                </a:lnTo>
                <a:lnTo>
                  <a:pt x="1104527" y="207494"/>
                </a:lnTo>
                <a:lnTo>
                  <a:pt x="1040596" y="239483"/>
                </a:lnTo>
                <a:lnTo>
                  <a:pt x="998754" y="253628"/>
                </a:lnTo>
                <a:lnTo>
                  <a:pt x="951041" y="266349"/>
                </a:lnTo>
                <a:lnTo>
                  <a:pt x="897994" y="277503"/>
                </a:lnTo>
                <a:lnTo>
                  <a:pt x="840149" y="286950"/>
                </a:lnTo>
                <a:lnTo>
                  <a:pt x="778041" y="294545"/>
                </a:lnTo>
                <a:lnTo>
                  <a:pt x="712206" y="300147"/>
                </a:lnTo>
                <a:lnTo>
                  <a:pt x="643180" y="303613"/>
                </a:lnTo>
                <a:lnTo>
                  <a:pt x="571500" y="304800"/>
                </a:lnTo>
                <a:lnTo>
                  <a:pt x="499819" y="303613"/>
                </a:lnTo>
                <a:lnTo>
                  <a:pt x="430793" y="300147"/>
                </a:lnTo>
                <a:lnTo>
                  <a:pt x="364958" y="294545"/>
                </a:lnTo>
                <a:lnTo>
                  <a:pt x="302850" y="286950"/>
                </a:lnTo>
                <a:lnTo>
                  <a:pt x="245005" y="277503"/>
                </a:lnTo>
                <a:lnTo>
                  <a:pt x="191958" y="266349"/>
                </a:lnTo>
                <a:lnTo>
                  <a:pt x="144245" y="253628"/>
                </a:lnTo>
                <a:lnTo>
                  <a:pt x="102403" y="239483"/>
                </a:lnTo>
                <a:lnTo>
                  <a:pt x="66967" y="224058"/>
                </a:lnTo>
                <a:lnTo>
                  <a:pt x="17456" y="189935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5325" y="4164076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152400"/>
                </a:moveTo>
                <a:lnTo>
                  <a:pt x="17456" y="114864"/>
                </a:lnTo>
                <a:lnTo>
                  <a:pt x="66967" y="80741"/>
                </a:lnTo>
                <a:lnTo>
                  <a:pt x="102403" y="65316"/>
                </a:lnTo>
                <a:lnTo>
                  <a:pt x="144245" y="51171"/>
                </a:lnTo>
                <a:lnTo>
                  <a:pt x="191958" y="38450"/>
                </a:lnTo>
                <a:lnTo>
                  <a:pt x="245005" y="27296"/>
                </a:lnTo>
                <a:lnTo>
                  <a:pt x="302850" y="17849"/>
                </a:lnTo>
                <a:lnTo>
                  <a:pt x="364958" y="10254"/>
                </a:lnTo>
                <a:lnTo>
                  <a:pt x="430793" y="4652"/>
                </a:lnTo>
                <a:lnTo>
                  <a:pt x="499819" y="1186"/>
                </a:lnTo>
                <a:lnTo>
                  <a:pt x="571500" y="0"/>
                </a:lnTo>
                <a:lnTo>
                  <a:pt x="643180" y="1186"/>
                </a:lnTo>
                <a:lnTo>
                  <a:pt x="712206" y="4652"/>
                </a:lnTo>
                <a:lnTo>
                  <a:pt x="778041" y="10254"/>
                </a:lnTo>
                <a:lnTo>
                  <a:pt x="840149" y="17849"/>
                </a:lnTo>
                <a:lnTo>
                  <a:pt x="897994" y="27296"/>
                </a:lnTo>
                <a:lnTo>
                  <a:pt x="951041" y="38450"/>
                </a:lnTo>
                <a:lnTo>
                  <a:pt x="998754" y="51171"/>
                </a:lnTo>
                <a:lnTo>
                  <a:pt x="1040596" y="65316"/>
                </a:lnTo>
                <a:lnTo>
                  <a:pt x="1076032" y="80741"/>
                </a:lnTo>
                <a:lnTo>
                  <a:pt x="1125543" y="114864"/>
                </a:lnTo>
                <a:lnTo>
                  <a:pt x="1143000" y="152400"/>
                </a:lnTo>
                <a:lnTo>
                  <a:pt x="1138546" y="171498"/>
                </a:lnTo>
                <a:lnTo>
                  <a:pt x="1104527" y="207442"/>
                </a:lnTo>
                <a:lnTo>
                  <a:pt x="1040596" y="239428"/>
                </a:lnTo>
                <a:lnTo>
                  <a:pt x="998754" y="253577"/>
                </a:lnTo>
                <a:lnTo>
                  <a:pt x="951041" y="266305"/>
                </a:lnTo>
                <a:lnTo>
                  <a:pt x="897994" y="277469"/>
                </a:lnTo>
                <a:lnTo>
                  <a:pt x="840149" y="286925"/>
                </a:lnTo>
                <a:lnTo>
                  <a:pt x="778041" y="294530"/>
                </a:lnTo>
                <a:lnTo>
                  <a:pt x="712206" y="300139"/>
                </a:lnTo>
                <a:lnTo>
                  <a:pt x="643180" y="303611"/>
                </a:lnTo>
                <a:lnTo>
                  <a:pt x="571500" y="304800"/>
                </a:lnTo>
                <a:lnTo>
                  <a:pt x="499819" y="303611"/>
                </a:lnTo>
                <a:lnTo>
                  <a:pt x="430793" y="300139"/>
                </a:lnTo>
                <a:lnTo>
                  <a:pt x="364958" y="294530"/>
                </a:lnTo>
                <a:lnTo>
                  <a:pt x="302850" y="286925"/>
                </a:lnTo>
                <a:lnTo>
                  <a:pt x="245005" y="277469"/>
                </a:lnTo>
                <a:lnTo>
                  <a:pt x="191958" y="266305"/>
                </a:lnTo>
                <a:lnTo>
                  <a:pt x="144245" y="253577"/>
                </a:lnTo>
                <a:lnTo>
                  <a:pt x="102403" y="239428"/>
                </a:lnTo>
                <a:lnTo>
                  <a:pt x="66967" y="224002"/>
                </a:lnTo>
                <a:lnTo>
                  <a:pt x="17456" y="189893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97" y="82042"/>
            <a:ext cx="87522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623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Impact of Concomitant </a:t>
            </a:r>
            <a:r>
              <a:rPr sz="2800" spc="-10" dirty="0"/>
              <a:t>Hypertension </a:t>
            </a:r>
            <a:r>
              <a:rPr sz="2800" spc="-5" dirty="0"/>
              <a:t>on  Healthcare Costs* in Persons with</a:t>
            </a:r>
            <a:r>
              <a:rPr sz="2800" spc="110" dirty="0"/>
              <a:t> </a:t>
            </a:r>
            <a:r>
              <a:rPr sz="2800" spc="-5" dirty="0"/>
              <a:t>Diabetes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06400" y="1244536"/>
            <a:ext cx="8331200" cy="4627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492" y="5898591"/>
            <a:ext cx="8298180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*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Compared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those without diabetes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Verdana"/>
              <a:cs typeface="Verdana"/>
            </a:endParaRPr>
          </a:p>
          <a:p>
            <a:pPr marL="3535679" marR="5080" indent="3517900">
              <a:lnSpc>
                <a:spcPct val="100000"/>
              </a:lnSpc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Francis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BH,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Curr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Med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Res Opin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2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2011;27:809-819.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0" y="0"/>
            <a:ext cx="9169400" cy="1165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98750" y="6281115"/>
            <a:ext cx="6214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Herman WH,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for the Diabetes Prevention Program Research</a:t>
            </a:r>
            <a:r>
              <a:rPr sz="1200" b="1" spc="10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Group.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Ann Intern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Med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-2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2005:142:323-332.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900" y="1358900"/>
            <a:ext cx="8143875" cy="443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373251"/>
            <a:ext cx="719645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20115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5600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Lifestyle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cost-effective, metformin  marginally cost-saving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vs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placebo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Investment in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lifestyle, metformin  interventions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 prevention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high-risk adults provides good</a:t>
            </a:r>
            <a:r>
              <a:rPr sz="2400" b="1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value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90650" y="27558"/>
            <a:ext cx="6886550" cy="93249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9560" marR="5080" indent="-277495" algn="ctr">
              <a:lnSpc>
                <a:spcPts val="3200"/>
              </a:lnSpc>
              <a:spcBef>
                <a:spcPts val="740"/>
              </a:spcBef>
            </a:pPr>
            <a:r>
              <a:rPr sz="3600" spc="-5" dirty="0">
                <a:solidFill>
                  <a:schemeClr val="bg1"/>
                </a:solidFill>
              </a:rPr>
              <a:t>Diabetes Prevention </a:t>
            </a:r>
            <a:r>
              <a:rPr sz="3600" dirty="0">
                <a:solidFill>
                  <a:schemeClr val="bg1"/>
                </a:solidFill>
              </a:rPr>
              <a:t>Program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1</a:t>
            </a:r>
            <a:r>
              <a:rPr sz="3600" dirty="0">
                <a:solidFill>
                  <a:schemeClr val="bg1"/>
                </a:solidFill>
              </a:rPr>
              <a:t>0-Year</a:t>
            </a:r>
            <a:r>
              <a:rPr sz="3600" spc="-3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Cost-Effectiveness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68337" y="3590925"/>
          <a:ext cx="7775573" cy="219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91440" marR="339725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6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Societal  P</a:t>
                      </a:r>
                      <a:r>
                        <a:rPr sz="16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erspect</a:t>
                      </a:r>
                      <a:r>
                        <a:rPr sz="16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6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95885" indent="-203200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6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Lifestyle </a:t>
                      </a:r>
                      <a:r>
                        <a:rPr sz="16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vs  Placebo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48590" marR="138430" indent="16510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6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Metformin  </a:t>
                      </a:r>
                      <a:r>
                        <a:rPr sz="16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vs</a:t>
                      </a:r>
                      <a:r>
                        <a:rPr sz="1600" b="1" spc="-6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Placebo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95250" indent="-59690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6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Lifestyle </a:t>
                      </a:r>
                      <a:r>
                        <a:rPr sz="16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vs  Metformin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971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6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DPP Group  Lifestyle</a:t>
                      </a:r>
                      <a:r>
                        <a:rPr sz="1600" b="1" spc="-5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vs  </a:t>
                      </a:r>
                      <a:r>
                        <a:rPr sz="16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Placebo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Undiscounted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11,274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80365" marR="373380" indent="730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Cost-  sav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44,562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371475" indent="730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Cost-  sav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6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Discounted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14,365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80365" marR="373380" indent="730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Cost-  sav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42,753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1,681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993138" y="6538366"/>
            <a:ext cx="6920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Diabetes Prevention Program Research Group.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14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2012;35:723-730.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1491"/>
            <a:ext cx="92688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935" marR="5080" indent="-273685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Impact </a:t>
            </a:r>
            <a:r>
              <a:rPr sz="3200" spc="-5" dirty="0"/>
              <a:t>of </a:t>
            </a:r>
            <a:r>
              <a:rPr sz="3200" dirty="0"/>
              <a:t>ILI on Cost of </a:t>
            </a:r>
            <a:r>
              <a:rPr sz="3200" spc="-5" dirty="0"/>
              <a:t>Healthcare: </a:t>
            </a:r>
            <a:br>
              <a:rPr lang="en-US" sz="3200" spc="-5" dirty="0"/>
            </a:br>
            <a:r>
              <a:rPr sz="3200" spc="-5" dirty="0"/>
              <a:t>Look </a:t>
            </a:r>
            <a:r>
              <a:rPr sz="3200" dirty="0"/>
              <a:t>AHEAD</a:t>
            </a:r>
          </a:p>
        </p:txBody>
      </p:sp>
      <p:sp>
        <p:nvSpPr>
          <p:cNvPr id="3" name="object 3"/>
          <p:cNvSpPr/>
          <p:nvPr/>
        </p:nvSpPr>
        <p:spPr>
          <a:xfrm>
            <a:off x="406400" y="1244536"/>
            <a:ext cx="8331200" cy="4627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3176" y="1736725"/>
            <a:ext cx="6308725" cy="3159125"/>
          </a:xfrm>
          <a:custGeom>
            <a:avLst/>
            <a:gdLst/>
            <a:ahLst/>
            <a:cxnLst/>
            <a:rect l="l" t="t" r="r" b="b"/>
            <a:pathLst>
              <a:path w="6308725" h="3159125">
                <a:moveTo>
                  <a:pt x="6308725" y="0"/>
                </a:moveTo>
                <a:lnTo>
                  <a:pt x="5800344" y="287147"/>
                </a:lnTo>
                <a:lnTo>
                  <a:pt x="5354701" y="541020"/>
                </a:lnTo>
                <a:lnTo>
                  <a:pt x="5048250" y="727963"/>
                </a:lnTo>
                <a:lnTo>
                  <a:pt x="4519041" y="1015238"/>
                </a:lnTo>
                <a:lnTo>
                  <a:pt x="3787902" y="1422653"/>
                </a:lnTo>
                <a:lnTo>
                  <a:pt x="3404997" y="1616328"/>
                </a:lnTo>
                <a:lnTo>
                  <a:pt x="2896616" y="1890141"/>
                </a:lnTo>
                <a:lnTo>
                  <a:pt x="2527554" y="2070481"/>
                </a:lnTo>
                <a:lnTo>
                  <a:pt x="1817370" y="2384425"/>
                </a:lnTo>
                <a:lnTo>
                  <a:pt x="1281176" y="2611501"/>
                </a:lnTo>
                <a:lnTo>
                  <a:pt x="772922" y="2845181"/>
                </a:lnTo>
                <a:lnTo>
                  <a:pt x="0" y="3159125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3176" y="1978025"/>
            <a:ext cx="6259830" cy="2911475"/>
          </a:xfrm>
          <a:custGeom>
            <a:avLst/>
            <a:gdLst/>
            <a:ahLst/>
            <a:cxnLst/>
            <a:rect l="l" t="t" r="r" b="b"/>
            <a:pathLst>
              <a:path w="6259830" h="2911475">
                <a:moveTo>
                  <a:pt x="6259449" y="0"/>
                </a:moveTo>
                <a:lnTo>
                  <a:pt x="5284724" y="534162"/>
                </a:lnTo>
                <a:lnTo>
                  <a:pt x="4588383" y="901446"/>
                </a:lnTo>
                <a:lnTo>
                  <a:pt x="3843401" y="1302130"/>
                </a:lnTo>
                <a:lnTo>
                  <a:pt x="3258566" y="1582674"/>
                </a:lnTo>
                <a:lnTo>
                  <a:pt x="2499614" y="1916557"/>
                </a:lnTo>
                <a:lnTo>
                  <a:pt x="1747647" y="2243709"/>
                </a:lnTo>
                <a:lnTo>
                  <a:pt x="995553" y="2544191"/>
                </a:lnTo>
                <a:lnTo>
                  <a:pt x="891159" y="2584323"/>
                </a:lnTo>
                <a:lnTo>
                  <a:pt x="765810" y="2637663"/>
                </a:lnTo>
                <a:lnTo>
                  <a:pt x="626618" y="2704465"/>
                </a:lnTo>
                <a:lnTo>
                  <a:pt x="0" y="2911475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87523" y="4474209"/>
            <a:ext cx="5840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604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Overall 10-year difference: $5,280 ($3,385, $7,175)  Annual cost per individual: $8,321(ILI) vs. $8,916 (DSE);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12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0.002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2166" y="1785950"/>
            <a:ext cx="1184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DSE: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$78,361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8823" y="2489453"/>
            <a:ext cx="1106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ILI:</a:t>
            </a:r>
            <a:r>
              <a:rPr sz="12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$73,081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989" y="5909564"/>
            <a:ext cx="8666480" cy="840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Verdana"/>
                <a:cs typeface="Verdana"/>
              </a:rPr>
              <a:t>DSE=diabetes support and education; ILI=intensive lifestyle</a:t>
            </a:r>
            <a:r>
              <a:rPr sz="1000" b="1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Verdana"/>
                <a:cs typeface="Verdana"/>
              </a:rPr>
              <a:t>intervention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 marL="3906520" marR="5080" indent="3514725">
              <a:lnSpc>
                <a:spcPct val="100000"/>
              </a:lnSpc>
              <a:spcBef>
                <a:spcPts val="885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Espeland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MA,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</a:t>
            </a:r>
            <a:r>
              <a:rPr sz="1200" b="1" i="1" spc="6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2014;37:2548-2556.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01" y="0"/>
            <a:ext cx="8380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Assessing </a:t>
            </a:r>
            <a:r>
              <a:rPr dirty="0"/>
              <a:t>Patients </a:t>
            </a:r>
            <a:r>
              <a:rPr spc="-5" dirty="0"/>
              <a:t>With</a:t>
            </a:r>
            <a:r>
              <a:rPr spc="5" dirty="0"/>
              <a:t> </a:t>
            </a:r>
            <a:r>
              <a:rPr spc="-5" dirty="0"/>
              <a:t>Prediabetes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0035"/>
            <a:ext cx="7989570" cy="4674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What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does the patient already</a:t>
            </a:r>
            <a:r>
              <a:rPr sz="20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know</a:t>
            </a:r>
            <a:endParaRPr sz="200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Determine what a patient already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understands</a:t>
            </a:r>
            <a:r>
              <a:rPr sz="20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endParaRPr sz="20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or misunderstands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—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at the start of</a:t>
            </a:r>
            <a:r>
              <a:rPr sz="20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discussions</a:t>
            </a:r>
            <a:endParaRPr sz="20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What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does the patient want to</a:t>
            </a:r>
            <a:r>
              <a:rPr sz="20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know</a:t>
            </a:r>
            <a:endParaRPr sz="2000">
              <a:latin typeface="Verdana"/>
              <a:cs typeface="Verdana"/>
            </a:endParaRPr>
          </a:p>
          <a:p>
            <a:pPr marL="927100" marR="519430" lvl="1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Assess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whether the patient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desires,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or will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be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able to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comprehend,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additional</a:t>
            </a:r>
            <a:r>
              <a:rPr sz="20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20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5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What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is of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concern/importance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 the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endParaRPr sz="2000">
              <a:latin typeface="Verdana"/>
              <a:cs typeface="Verdana"/>
            </a:endParaRPr>
          </a:p>
          <a:p>
            <a:pPr marL="927100" marR="5080" lvl="1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e.g.,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for women contemplating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pregnancy,  uncontrolled glucose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levels have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been associated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birth defects</a:t>
            </a:r>
            <a:endParaRPr sz="20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Tailor information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desired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level of</a:t>
            </a: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200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Improves</a:t>
            </a:r>
            <a:r>
              <a:rPr sz="2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comprehension</a:t>
            </a:r>
            <a:endParaRPr sz="200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Limits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emotional</a:t>
            </a: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distress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8978" y="6357315"/>
            <a:ext cx="5144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8683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Travaline JM,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 Am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Osteopath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Assoc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5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2005;105:13-18.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2179" y="6352743"/>
            <a:ext cx="6215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58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2014;37 Suppl</a:t>
            </a:r>
            <a:r>
              <a:rPr sz="1200" b="1" spc="10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1:S81-90.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687" y="4017898"/>
            <a:ext cx="1676400" cy="89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839" y="4343146"/>
            <a:ext cx="755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Verdana"/>
                <a:cs typeface="Verdana"/>
              </a:rPr>
              <a:t>Normal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3026" y="2414523"/>
            <a:ext cx="1712849" cy="882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89934" y="2631186"/>
            <a:ext cx="9023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Diabetes 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Mellitus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83026" y="3243262"/>
            <a:ext cx="1712849" cy="804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33902" y="3357752"/>
            <a:ext cx="14135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Verdana"/>
                <a:cs typeface="Verdana"/>
              </a:rPr>
              <a:t>Prediabetes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Impaired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Glucose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Tolerance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4404" y="1542288"/>
            <a:ext cx="2241804" cy="841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2826" y="1586611"/>
            <a:ext cx="18891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1959" marR="5080" indent="-4298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Fasting</a:t>
            </a:r>
            <a:r>
              <a:rPr sz="20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Plasma  Glucose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5227" y="3133344"/>
            <a:ext cx="1193291" cy="376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36673" y="3156966"/>
            <a:ext cx="904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DFDFD"/>
                </a:solidFill>
                <a:latin typeface="Arial"/>
                <a:cs typeface="Arial"/>
              </a:rPr>
              <a:t>126</a:t>
            </a:r>
            <a:r>
              <a:rPr sz="1400" b="1" spc="-8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DFDFD"/>
                </a:solidFill>
                <a:latin typeface="Arial"/>
                <a:cs typeface="Arial"/>
              </a:rPr>
              <a:t>mg/dL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83992" y="1542288"/>
            <a:ext cx="2578608" cy="841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13658" y="1586611"/>
            <a:ext cx="22263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2-hour Plasma  Glucose On</a:t>
            </a:r>
            <a:r>
              <a:rPr sz="2000" b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OGTT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92267" y="3157727"/>
            <a:ext cx="1287780" cy="3764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75275" y="3182238"/>
            <a:ext cx="904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DFDFD"/>
                </a:solidFill>
                <a:latin typeface="Arial"/>
                <a:cs typeface="Arial"/>
              </a:rPr>
              <a:t>200</a:t>
            </a:r>
            <a:r>
              <a:rPr sz="1400" b="1" spc="-8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DFDFD"/>
                </a:solidFill>
                <a:latin typeface="Arial"/>
                <a:cs typeface="Arial"/>
              </a:rPr>
              <a:t>mg/dL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92267" y="3843528"/>
            <a:ext cx="1287780" cy="3764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75275" y="3868292"/>
            <a:ext cx="904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DFDFD"/>
                </a:solidFill>
                <a:latin typeface="Arial"/>
                <a:cs typeface="Arial"/>
              </a:rPr>
              <a:t>140</a:t>
            </a:r>
            <a:r>
              <a:rPr sz="1400" b="1" spc="-8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DFDFD"/>
                </a:solidFill>
                <a:latin typeface="Arial"/>
                <a:cs typeface="Arial"/>
              </a:rPr>
              <a:t>mg/dL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5947" y="5067300"/>
            <a:ext cx="8642604" cy="536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" y="5583935"/>
            <a:ext cx="9105900" cy="348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2877" y="5112766"/>
            <a:ext cx="8913495" cy="71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99"/>
                </a:solidFill>
                <a:latin typeface="Arial"/>
                <a:cs typeface="Arial"/>
              </a:rPr>
              <a:t>Any abnormality must be repeated and confirmed on a separate</a:t>
            </a:r>
            <a:r>
              <a:rPr sz="2000" b="1" spc="-19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99"/>
                </a:solidFill>
                <a:latin typeface="Arial"/>
                <a:cs typeface="Arial"/>
              </a:rPr>
              <a:t>day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70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r>
              <a:rPr sz="13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unequivocal</a:t>
            </a:r>
            <a:r>
              <a:rPr sz="13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13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random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glucose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&gt;200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89988" y="3866388"/>
            <a:ext cx="1193291" cy="3764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22322" y="3890517"/>
            <a:ext cx="904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4337" y="3255898"/>
            <a:ext cx="1682750" cy="803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7944" y="3369690"/>
            <a:ext cx="13747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Verdana"/>
                <a:cs typeface="Verdana"/>
              </a:rPr>
              <a:t>Prediabetes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Impaired</a:t>
            </a:r>
            <a:r>
              <a:rPr sz="1100" b="1" spc="-6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Fasting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Glucose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844420" y="232994"/>
            <a:ext cx="5453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What </a:t>
            </a:r>
            <a:r>
              <a:rPr sz="3600" dirty="0"/>
              <a:t>is</a:t>
            </a:r>
            <a:r>
              <a:rPr sz="3600" spc="-65" dirty="0"/>
              <a:t> </a:t>
            </a:r>
            <a:r>
              <a:rPr sz="3600" spc="-5" dirty="0"/>
              <a:t>Prediabetes?</a:t>
            </a:r>
            <a:endParaRPr sz="3600"/>
          </a:p>
        </p:txBody>
      </p:sp>
      <p:sp>
        <p:nvSpPr>
          <p:cNvPr id="27" name="object 27"/>
          <p:cNvSpPr/>
          <p:nvPr/>
        </p:nvSpPr>
        <p:spPr>
          <a:xfrm>
            <a:off x="3447669" y="3193248"/>
            <a:ext cx="1840864" cy="171450"/>
          </a:xfrm>
          <a:custGeom>
            <a:avLst/>
            <a:gdLst/>
            <a:ahLst/>
            <a:cxnLst/>
            <a:rect l="l" t="t" r="r" b="b"/>
            <a:pathLst>
              <a:path w="1840864" h="171450">
                <a:moveTo>
                  <a:pt x="761" y="37377"/>
                </a:moveTo>
                <a:lnTo>
                  <a:pt x="0" y="75350"/>
                </a:lnTo>
                <a:lnTo>
                  <a:pt x="114300" y="77382"/>
                </a:lnTo>
                <a:lnTo>
                  <a:pt x="114934" y="39282"/>
                </a:lnTo>
                <a:lnTo>
                  <a:pt x="761" y="37377"/>
                </a:lnTo>
                <a:close/>
              </a:path>
              <a:path w="1840864" h="171450">
                <a:moveTo>
                  <a:pt x="153034" y="39917"/>
                </a:moveTo>
                <a:lnTo>
                  <a:pt x="152400" y="78017"/>
                </a:lnTo>
                <a:lnTo>
                  <a:pt x="266700" y="80049"/>
                </a:lnTo>
                <a:lnTo>
                  <a:pt x="267334" y="41949"/>
                </a:lnTo>
                <a:lnTo>
                  <a:pt x="153034" y="39917"/>
                </a:lnTo>
                <a:close/>
              </a:path>
              <a:path w="1840864" h="171450">
                <a:moveTo>
                  <a:pt x="305434" y="42584"/>
                </a:moveTo>
                <a:lnTo>
                  <a:pt x="304800" y="80684"/>
                </a:lnTo>
                <a:lnTo>
                  <a:pt x="419100" y="82589"/>
                </a:lnTo>
                <a:lnTo>
                  <a:pt x="419734" y="44489"/>
                </a:lnTo>
                <a:lnTo>
                  <a:pt x="305434" y="42584"/>
                </a:lnTo>
                <a:close/>
              </a:path>
              <a:path w="1840864" h="171450">
                <a:moveTo>
                  <a:pt x="457834" y="45251"/>
                </a:moveTo>
                <a:lnTo>
                  <a:pt x="457200" y="83351"/>
                </a:lnTo>
                <a:lnTo>
                  <a:pt x="571500" y="85256"/>
                </a:lnTo>
                <a:lnTo>
                  <a:pt x="572134" y="47156"/>
                </a:lnTo>
                <a:lnTo>
                  <a:pt x="457834" y="45251"/>
                </a:lnTo>
                <a:close/>
              </a:path>
              <a:path w="1840864" h="171450">
                <a:moveTo>
                  <a:pt x="610234" y="47791"/>
                </a:moveTo>
                <a:lnTo>
                  <a:pt x="609600" y="85891"/>
                </a:lnTo>
                <a:lnTo>
                  <a:pt x="723900" y="87923"/>
                </a:lnTo>
                <a:lnTo>
                  <a:pt x="724534" y="49823"/>
                </a:lnTo>
                <a:lnTo>
                  <a:pt x="610234" y="47791"/>
                </a:lnTo>
                <a:close/>
              </a:path>
              <a:path w="1840864" h="171450">
                <a:moveTo>
                  <a:pt x="762634" y="50458"/>
                </a:moveTo>
                <a:lnTo>
                  <a:pt x="762000" y="88558"/>
                </a:lnTo>
                <a:lnTo>
                  <a:pt x="876172" y="90590"/>
                </a:lnTo>
                <a:lnTo>
                  <a:pt x="876934" y="52490"/>
                </a:lnTo>
                <a:lnTo>
                  <a:pt x="762634" y="50458"/>
                </a:lnTo>
                <a:close/>
              </a:path>
              <a:path w="1840864" h="171450">
                <a:moveTo>
                  <a:pt x="915034" y="53125"/>
                </a:moveTo>
                <a:lnTo>
                  <a:pt x="914272" y="91225"/>
                </a:lnTo>
                <a:lnTo>
                  <a:pt x="1028572" y="93130"/>
                </a:lnTo>
                <a:lnTo>
                  <a:pt x="1029207" y="55030"/>
                </a:lnTo>
                <a:lnTo>
                  <a:pt x="915034" y="53125"/>
                </a:lnTo>
                <a:close/>
              </a:path>
              <a:path w="1840864" h="171450">
                <a:moveTo>
                  <a:pt x="1067307" y="55665"/>
                </a:moveTo>
                <a:lnTo>
                  <a:pt x="1066672" y="93765"/>
                </a:lnTo>
                <a:lnTo>
                  <a:pt x="1180972" y="95797"/>
                </a:lnTo>
                <a:lnTo>
                  <a:pt x="1181607" y="57697"/>
                </a:lnTo>
                <a:lnTo>
                  <a:pt x="1067307" y="55665"/>
                </a:lnTo>
                <a:close/>
              </a:path>
              <a:path w="1840864" h="171450">
                <a:moveTo>
                  <a:pt x="1219707" y="58332"/>
                </a:moveTo>
                <a:lnTo>
                  <a:pt x="1219072" y="96432"/>
                </a:lnTo>
                <a:lnTo>
                  <a:pt x="1333372" y="98464"/>
                </a:lnTo>
                <a:lnTo>
                  <a:pt x="1334007" y="60364"/>
                </a:lnTo>
                <a:lnTo>
                  <a:pt x="1219707" y="58332"/>
                </a:lnTo>
                <a:close/>
              </a:path>
              <a:path w="1840864" h="171450">
                <a:moveTo>
                  <a:pt x="1372107" y="60999"/>
                </a:moveTo>
                <a:lnTo>
                  <a:pt x="1371472" y="99099"/>
                </a:lnTo>
                <a:lnTo>
                  <a:pt x="1485772" y="101004"/>
                </a:lnTo>
                <a:lnTo>
                  <a:pt x="1486407" y="62904"/>
                </a:lnTo>
                <a:lnTo>
                  <a:pt x="1372107" y="60999"/>
                </a:lnTo>
                <a:close/>
              </a:path>
              <a:path w="1840864" h="171450">
                <a:moveTo>
                  <a:pt x="1524507" y="63666"/>
                </a:moveTo>
                <a:lnTo>
                  <a:pt x="1523872" y="101766"/>
                </a:lnTo>
                <a:lnTo>
                  <a:pt x="1638045" y="103671"/>
                </a:lnTo>
                <a:lnTo>
                  <a:pt x="1638807" y="65571"/>
                </a:lnTo>
                <a:lnTo>
                  <a:pt x="1524507" y="63666"/>
                </a:lnTo>
                <a:close/>
              </a:path>
              <a:path w="1840864" h="171450">
                <a:moveTo>
                  <a:pt x="1731823" y="105296"/>
                </a:moveTo>
                <a:lnTo>
                  <a:pt x="1677796" y="135548"/>
                </a:lnTo>
                <a:lnTo>
                  <a:pt x="1672076" y="140454"/>
                </a:lnTo>
                <a:lnTo>
                  <a:pt x="1668795" y="146978"/>
                </a:lnTo>
                <a:lnTo>
                  <a:pt x="1668206" y="154265"/>
                </a:lnTo>
                <a:lnTo>
                  <a:pt x="1670557" y="161456"/>
                </a:lnTo>
                <a:lnTo>
                  <a:pt x="1675463" y="167179"/>
                </a:lnTo>
                <a:lnTo>
                  <a:pt x="1681987" y="170473"/>
                </a:lnTo>
                <a:lnTo>
                  <a:pt x="1689274" y="171100"/>
                </a:lnTo>
                <a:lnTo>
                  <a:pt x="1696465" y="168822"/>
                </a:lnTo>
                <a:lnTo>
                  <a:pt x="1807953" y="106338"/>
                </a:lnTo>
                <a:lnTo>
                  <a:pt x="1790445" y="106338"/>
                </a:lnTo>
                <a:lnTo>
                  <a:pt x="1731823" y="105296"/>
                </a:lnTo>
                <a:close/>
              </a:path>
              <a:path w="1840864" h="171450">
                <a:moveTo>
                  <a:pt x="1764793" y="86834"/>
                </a:moveTo>
                <a:lnTo>
                  <a:pt x="1731823" y="105296"/>
                </a:lnTo>
                <a:lnTo>
                  <a:pt x="1790445" y="106338"/>
                </a:lnTo>
                <a:lnTo>
                  <a:pt x="1790510" y="102450"/>
                </a:lnTo>
                <a:lnTo>
                  <a:pt x="1764793" y="86834"/>
                </a:lnTo>
                <a:close/>
              </a:path>
              <a:path w="1840864" h="171450">
                <a:moveTo>
                  <a:pt x="1790510" y="102450"/>
                </a:moveTo>
                <a:lnTo>
                  <a:pt x="1790445" y="106338"/>
                </a:lnTo>
                <a:lnTo>
                  <a:pt x="1807953" y="106338"/>
                </a:lnTo>
                <a:lnTo>
                  <a:pt x="1812485" y="103798"/>
                </a:lnTo>
                <a:lnTo>
                  <a:pt x="1792731" y="103798"/>
                </a:lnTo>
                <a:lnTo>
                  <a:pt x="1790510" y="102450"/>
                </a:lnTo>
                <a:close/>
              </a:path>
              <a:path w="1840864" h="171450">
                <a:moveTo>
                  <a:pt x="1676907" y="66206"/>
                </a:moveTo>
                <a:lnTo>
                  <a:pt x="1676145" y="104306"/>
                </a:lnTo>
                <a:lnTo>
                  <a:pt x="1731823" y="105296"/>
                </a:lnTo>
                <a:lnTo>
                  <a:pt x="1764793" y="86834"/>
                </a:lnTo>
                <a:lnTo>
                  <a:pt x="1732447" y="67195"/>
                </a:lnTo>
                <a:lnTo>
                  <a:pt x="1676907" y="66206"/>
                </a:lnTo>
                <a:close/>
              </a:path>
              <a:path w="1840864" h="171450">
                <a:moveTo>
                  <a:pt x="1793239" y="70905"/>
                </a:moveTo>
                <a:lnTo>
                  <a:pt x="1791015" y="72151"/>
                </a:lnTo>
                <a:lnTo>
                  <a:pt x="1790510" y="102450"/>
                </a:lnTo>
                <a:lnTo>
                  <a:pt x="1792731" y="103798"/>
                </a:lnTo>
                <a:lnTo>
                  <a:pt x="1793239" y="70905"/>
                </a:lnTo>
                <a:close/>
              </a:path>
              <a:path w="1840864" h="171450">
                <a:moveTo>
                  <a:pt x="1811912" y="70905"/>
                </a:moveTo>
                <a:lnTo>
                  <a:pt x="1793239" y="70905"/>
                </a:lnTo>
                <a:lnTo>
                  <a:pt x="1792731" y="103798"/>
                </a:lnTo>
                <a:lnTo>
                  <a:pt x="1812485" y="103798"/>
                </a:lnTo>
                <a:lnTo>
                  <a:pt x="1840356" y="88177"/>
                </a:lnTo>
                <a:lnTo>
                  <a:pt x="1811912" y="70905"/>
                </a:lnTo>
                <a:close/>
              </a:path>
              <a:path w="1840864" h="171450">
                <a:moveTo>
                  <a:pt x="1791015" y="72151"/>
                </a:moveTo>
                <a:lnTo>
                  <a:pt x="1764793" y="86834"/>
                </a:lnTo>
                <a:lnTo>
                  <a:pt x="1790510" y="102450"/>
                </a:lnTo>
                <a:lnTo>
                  <a:pt x="1791015" y="72151"/>
                </a:lnTo>
                <a:close/>
              </a:path>
              <a:path w="1840864" h="171450">
                <a:moveTo>
                  <a:pt x="1732447" y="67195"/>
                </a:moveTo>
                <a:lnTo>
                  <a:pt x="1764793" y="86834"/>
                </a:lnTo>
                <a:lnTo>
                  <a:pt x="1791015" y="72151"/>
                </a:lnTo>
                <a:lnTo>
                  <a:pt x="1791080" y="68238"/>
                </a:lnTo>
                <a:lnTo>
                  <a:pt x="1732447" y="67195"/>
                </a:lnTo>
                <a:close/>
              </a:path>
              <a:path w="1840864" h="171450">
                <a:moveTo>
                  <a:pt x="1692243" y="0"/>
                </a:moveTo>
                <a:lnTo>
                  <a:pt x="1684908" y="325"/>
                </a:lnTo>
                <a:lnTo>
                  <a:pt x="1678241" y="3365"/>
                </a:lnTo>
                <a:lnTo>
                  <a:pt x="1673097" y="8929"/>
                </a:lnTo>
                <a:lnTo>
                  <a:pt x="1670591" y="16053"/>
                </a:lnTo>
                <a:lnTo>
                  <a:pt x="1670954" y="23344"/>
                </a:lnTo>
                <a:lnTo>
                  <a:pt x="1674008" y="29968"/>
                </a:lnTo>
                <a:lnTo>
                  <a:pt x="1679575" y="35091"/>
                </a:lnTo>
                <a:lnTo>
                  <a:pt x="1732447" y="67195"/>
                </a:lnTo>
                <a:lnTo>
                  <a:pt x="1791080" y="68238"/>
                </a:lnTo>
                <a:lnTo>
                  <a:pt x="1791015" y="72151"/>
                </a:lnTo>
                <a:lnTo>
                  <a:pt x="1793239" y="70905"/>
                </a:lnTo>
                <a:lnTo>
                  <a:pt x="1811912" y="70905"/>
                </a:lnTo>
                <a:lnTo>
                  <a:pt x="1699386" y="2579"/>
                </a:lnTo>
                <a:lnTo>
                  <a:pt x="1692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7273" y="3931451"/>
            <a:ext cx="1798955" cy="171450"/>
          </a:xfrm>
          <a:custGeom>
            <a:avLst/>
            <a:gdLst/>
            <a:ahLst/>
            <a:cxnLst/>
            <a:rect l="l" t="t" r="r" b="b"/>
            <a:pathLst>
              <a:path w="1798955" h="171450">
                <a:moveTo>
                  <a:pt x="114300" y="73366"/>
                </a:moveTo>
                <a:lnTo>
                  <a:pt x="0" y="73747"/>
                </a:lnTo>
                <a:lnTo>
                  <a:pt x="177" y="111847"/>
                </a:lnTo>
                <a:lnTo>
                  <a:pt x="114477" y="111466"/>
                </a:lnTo>
                <a:lnTo>
                  <a:pt x="114300" y="73366"/>
                </a:lnTo>
                <a:close/>
              </a:path>
              <a:path w="1798955" h="171450">
                <a:moveTo>
                  <a:pt x="266700" y="72604"/>
                </a:moveTo>
                <a:lnTo>
                  <a:pt x="152400" y="73112"/>
                </a:lnTo>
                <a:lnTo>
                  <a:pt x="152577" y="111212"/>
                </a:lnTo>
                <a:lnTo>
                  <a:pt x="266865" y="110704"/>
                </a:lnTo>
                <a:lnTo>
                  <a:pt x="266700" y="72604"/>
                </a:lnTo>
                <a:close/>
              </a:path>
              <a:path w="1798955" h="171450">
                <a:moveTo>
                  <a:pt x="419099" y="71969"/>
                </a:moveTo>
                <a:lnTo>
                  <a:pt x="304800" y="72477"/>
                </a:lnTo>
                <a:lnTo>
                  <a:pt x="304965" y="110577"/>
                </a:lnTo>
                <a:lnTo>
                  <a:pt x="419265" y="110069"/>
                </a:lnTo>
                <a:lnTo>
                  <a:pt x="419099" y="71969"/>
                </a:lnTo>
                <a:close/>
              </a:path>
              <a:path w="1798955" h="171450">
                <a:moveTo>
                  <a:pt x="571499" y="71334"/>
                </a:moveTo>
                <a:lnTo>
                  <a:pt x="457199" y="71842"/>
                </a:lnTo>
                <a:lnTo>
                  <a:pt x="457365" y="109942"/>
                </a:lnTo>
                <a:lnTo>
                  <a:pt x="571665" y="109434"/>
                </a:lnTo>
                <a:lnTo>
                  <a:pt x="571499" y="71334"/>
                </a:lnTo>
                <a:close/>
              </a:path>
              <a:path w="1798955" h="171450">
                <a:moveTo>
                  <a:pt x="723899" y="70572"/>
                </a:moveTo>
                <a:lnTo>
                  <a:pt x="609599" y="71080"/>
                </a:lnTo>
                <a:lnTo>
                  <a:pt x="609765" y="109180"/>
                </a:lnTo>
                <a:lnTo>
                  <a:pt x="724065" y="108672"/>
                </a:lnTo>
                <a:lnTo>
                  <a:pt x="723899" y="70572"/>
                </a:lnTo>
                <a:close/>
              </a:path>
              <a:path w="1798955" h="171450">
                <a:moveTo>
                  <a:pt x="876325" y="69937"/>
                </a:moveTo>
                <a:lnTo>
                  <a:pt x="761999" y="70445"/>
                </a:lnTo>
                <a:lnTo>
                  <a:pt x="762165" y="108545"/>
                </a:lnTo>
                <a:lnTo>
                  <a:pt x="876452" y="108037"/>
                </a:lnTo>
                <a:lnTo>
                  <a:pt x="876325" y="69937"/>
                </a:lnTo>
                <a:close/>
              </a:path>
              <a:path w="1798955" h="171450">
                <a:moveTo>
                  <a:pt x="1028725" y="69302"/>
                </a:moveTo>
                <a:lnTo>
                  <a:pt x="914425" y="69810"/>
                </a:lnTo>
                <a:lnTo>
                  <a:pt x="914552" y="107910"/>
                </a:lnTo>
                <a:lnTo>
                  <a:pt x="1028852" y="107402"/>
                </a:lnTo>
                <a:lnTo>
                  <a:pt x="1028725" y="69302"/>
                </a:lnTo>
                <a:close/>
              </a:path>
              <a:path w="1798955" h="171450">
                <a:moveTo>
                  <a:pt x="1181125" y="68540"/>
                </a:moveTo>
                <a:lnTo>
                  <a:pt x="1066825" y="69048"/>
                </a:lnTo>
                <a:lnTo>
                  <a:pt x="1066952" y="107148"/>
                </a:lnTo>
                <a:lnTo>
                  <a:pt x="1181252" y="106640"/>
                </a:lnTo>
                <a:lnTo>
                  <a:pt x="1181125" y="68540"/>
                </a:lnTo>
                <a:close/>
              </a:path>
              <a:path w="1798955" h="171450">
                <a:moveTo>
                  <a:pt x="1333525" y="67905"/>
                </a:moveTo>
                <a:lnTo>
                  <a:pt x="1219225" y="68413"/>
                </a:lnTo>
                <a:lnTo>
                  <a:pt x="1219352" y="106513"/>
                </a:lnTo>
                <a:lnTo>
                  <a:pt x="1333652" y="106005"/>
                </a:lnTo>
                <a:lnTo>
                  <a:pt x="1333525" y="67905"/>
                </a:lnTo>
                <a:close/>
              </a:path>
              <a:path w="1798955" h="171450">
                <a:moveTo>
                  <a:pt x="1485925" y="67270"/>
                </a:moveTo>
                <a:lnTo>
                  <a:pt x="1371625" y="67778"/>
                </a:lnTo>
                <a:lnTo>
                  <a:pt x="1371752" y="105878"/>
                </a:lnTo>
                <a:lnTo>
                  <a:pt x="1486052" y="105370"/>
                </a:lnTo>
                <a:lnTo>
                  <a:pt x="1485925" y="67270"/>
                </a:lnTo>
                <a:close/>
              </a:path>
              <a:path w="1798955" h="171450">
                <a:moveTo>
                  <a:pt x="1766102" y="66000"/>
                </a:moveTo>
                <a:lnTo>
                  <a:pt x="1760880" y="66000"/>
                </a:lnTo>
                <a:lnTo>
                  <a:pt x="1761134" y="104100"/>
                </a:lnTo>
                <a:lnTo>
                  <a:pt x="1690667" y="104417"/>
                </a:lnTo>
                <a:lnTo>
                  <a:pt x="1637309" y="135850"/>
                </a:lnTo>
                <a:lnTo>
                  <a:pt x="1631703" y="140900"/>
                </a:lnTo>
                <a:lnTo>
                  <a:pt x="1628562" y="147486"/>
                </a:lnTo>
                <a:lnTo>
                  <a:pt x="1628111" y="154763"/>
                </a:lnTo>
                <a:lnTo>
                  <a:pt x="1630578" y="161885"/>
                </a:lnTo>
                <a:lnTo>
                  <a:pt x="1635628" y="167564"/>
                </a:lnTo>
                <a:lnTo>
                  <a:pt x="1642214" y="170743"/>
                </a:lnTo>
                <a:lnTo>
                  <a:pt x="1649491" y="171207"/>
                </a:lnTo>
                <a:lnTo>
                  <a:pt x="1656613" y="168743"/>
                </a:lnTo>
                <a:lnTo>
                  <a:pt x="1798853" y="84923"/>
                </a:lnTo>
                <a:lnTo>
                  <a:pt x="1766102" y="66000"/>
                </a:lnTo>
                <a:close/>
              </a:path>
              <a:path w="1798955" h="171450">
                <a:moveTo>
                  <a:pt x="1638325" y="66635"/>
                </a:moveTo>
                <a:lnTo>
                  <a:pt x="1524025" y="67143"/>
                </a:lnTo>
                <a:lnTo>
                  <a:pt x="1524152" y="105243"/>
                </a:lnTo>
                <a:lnTo>
                  <a:pt x="1638452" y="104735"/>
                </a:lnTo>
                <a:lnTo>
                  <a:pt x="1638325" y="66635"/>
                </a:lnTo>
                <a:close/>
              </a:path>
              <a:path w="1798955" h="171450">
                <a:moveTo>
                  <a:pt x="1690467" y="66317"/>
                </a:moveTo>
                <a:lnTo>
                  <a:pt x="1676425" y="66381"/>
                </a:lnTo>
                <a:lnTo>
                  <a:pt x="1676552" y="104481"/>
                </a:lnTo>
                <a:lnTo>
                  <a:pt x="1690667" y="104417"/>
                </a:lnTo>
                <a:lnTo>
                  <a:pt x="1723224" y="85238"/>
                </a:lnTo>
                <a:lnTo>
                  <a:pt x="1690467" y="66317"/>
                </a:lnTo>
                <a:close/>
              </a:path>
              <a:path w="1798955" h="171450">
                <a:moveTo>
                  <a:pt x="1723224" y="85238"/>
                </a:moveTo>
                <a:lnTo>
                  <a:pt x="1690667" y="104417"/>
                </a:lnTo>
                <a:lnTo>
                  <a:pt x="1761134" y="104100"/>
                </a:lnTo>
                <a:lnTo>
                  <a:pt x="1761117" y="101560"/>
                </a:lnTo>
                <a:lnTo>
                  <a:pt x="1751482" y="101560"/>
                </a:lnTo>
                <a:lnTo>
                  <a:pt x="1723224" y="85238"/>
                </a:lnTo>
                <a:close/>
              </a:path>
              <a:path w="1798955" h="171450">
                <a:moveTo>
                  <a:pt x="1751355" y="68667"/>
                </a:moveTo>
                <a:lnTo>
                  <a:pt x="1723224" y="85238"/>
                </a:lnTo>
                <a:lnTo>
                  <a:pt x="1751482" y="101560"/>
                </a:lnTo>
                <a:lnTo>
                  <a:pt x="1751355" y="68667"/>
                </a:lnTo>
                <a:close/>
              </a:path>
              <a:path w="1798955" h="171450">
                <a:moveTo>
                  <a:pt x="1760898" y="68667"/>
                </a:moveTo>
                <a:lnTo>
                  <a:pt x="1751355" y="68667"/>
                </a:lnTo>
                <a:lnTo>
                  <a:pt x="1751482" y="101560"/>
                </a:lnTo>
                <a:lnTo>
                  <a:pt x="1761117" y="101560"/>
                </a:lnTo>
                <a:lnTo>
                  <a:pt x="1760898" y="68667"/>
                </a:lnTo>
                <a:close/>
              </a:path>
              <a:path w="1798955" h="171450">
                <a:moveTo>
                  <a:pt x="1760880" y="66000"/>
                </a:moveTo>
                <a:lnTo>
                  <a:pt x="1690467" y="66317"/>
                </a:lnTo>
                <a:lnTo>
                  <a:pt x="1723224" y="85238"/>
                </a:lnTo>
                <a:lnTo>
                  <a:pt x="1751355" y="68667"/>
                </a:lnTo>
                <a:lnTo>
                  <a:pt x="1760898" y="68667"/>
                </a:lnTo>
                <a:lnTo>
                  <a:pt x="1760880" y="66000"/>
                </a:lnTo>
                <a:close/>
              </a:path>
              <a:path w="1798955" h="171450">
                <a:moveTo>
                  <a:pt x="1648785" y="0"/>
                </a:moveTo>
                <a:lnTo>
                  <a:pt x="1641484" y="531"/>
                </a:lnTo>
                <a:lnTo>
                  <a:pt x="1634922" y="3730"/>
                </a:lnTo>
                <a:lnTo>
                  <a:pt x="1629943" y="9358"/>
                </a:lnTo>
                <a:lnTo>
                  <a:pt x="1627498" y="16551"/>
                </a:lnTo>
                <a:lnTo>
                  <a:pt x="1628006" y="23852"/>
                </a:lnTo>
                <a:lnTo>
                  <a:pt x="1631229" y="30414"/>
                </a:lnTo>
                <a:lnTo>
                  <a:pt x="1636928" y="35393"/>
                </a:lnTo>
                <a:lnTo>
                  <a:pt x="1690467" y="66317"/>
                </a:lnTo>
                <a:lnTo>
                  <a:pt x="1766102" y="66000"/>
                </a:lnTo>
                <a:lnTo>
                  <a:pt x="1655978" y="2373"/>
                </a:lnTo>
                <a:lnTo>
                  <a:pt x="1648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83026" y="4017898"/>
            <a:ext cx="1712849" cy="8953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63085" y="4343146"/>
            <a:ext cx="755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Verdana"/>
                <a:cs typeface="Verdana"/>
              </a:rPr>
              <a:t>Normal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3387" y="2414523"/>
            <a:ext cx="1670050" cy="882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5136" y="2631186"/>
            <a:ext cx="9023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 marR="5080" indent="-4572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Diabetes 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Mellitus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24955" y="1534667"/>
            <a:ext cx="2417063" cy="5364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54877" y="1580133"/>
            <a:ext cx="20631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Hemoglobin</a:t>
            </a:r>
            <a:r>
              <a:rPr sz="2000" b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A1C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25028" y="3112007"/>
            <a:ext cx="765048" cy="3764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407654" y="3136138"/>
            <a:ext cx="4324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DFDFD"/>
                </a:solidFill>
                <a:latin typeface="Arial"/>
                <a:cs typeface="Arial"/>
              </a:rPr>
              <a:t>6.5%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31123" y="3846576"/>
            <a:ext cx="765048" cy="3764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14131" y="3871340"/>
            <a:ext cx="4324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5.7%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50076" y="3249612"/>
            <a:ext cx="1687449" cy="8048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686550" y="3531234"/>
            <a:ext cx="1214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Verdana"/>
                <a:cs typeface="Verdana"/>
              </a:rPr>
              <a:t>Prediabetes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86525" y="3932376"/>
            <a:ext cx="1894205" cy="171450"/>
          </a:xfrm>
          <a:custGeom>
            <a:avLst/>
            <a:gdLst/>
            <a:ahLst/>
            <a:cxnLst/>
            <a:rect l="l" t="t" r="r" b="b"/>
            <a:pathLst>
              <a:path w="1894204" h="171450">
                <a:moveTo>
                  <a:pt x="114300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114300" y="104572"/>
                </a:lnTo>
                <a:lnTo>
                  <a:pt x="114300" y="66472"/>
                </a:lnTo>
                <a:close/>
              </a:path>
              <a:path w="1894204" h="171450">
                <a:moveTo>
                  <a:pt x="266700" y="66472"/>
                </a:moveTo>
                <a:lnTo>
                  <a:pt x="152400" y="66472"/>
                </a:lnTo>
                <a:lnTo>
                  <a:pt x="152400" y="104572"/>
                </a:lnTo>
                <a:lnTo>
                  <a:pt x="266700" y="104572"/>
                </a:lnTo>
                <a:lnTo>
                  <a:pt x="266700" y="66472"/>
                </a:lnTo>
                <a:close/>
              </a:path>
              <a:path w="1894204" h="171450">
                <a:moveTo>
                  <a:pt x="419100" y="66472"/>
                </a:moveTo>
                <a:lnTo>
                  <a:pt x="304800" y="66472"/>
                </a:lnTo>
                <a:lnTo>
                  <a:pt x="304800" y="104572"/>
                </a:lnTo>
                <a:lnTo>
                  <a:pt x="419100" y="104572"/>
                </a:lnTo>
                <a:lnTo>
                  <a:pt x="419100" y="66472"/>
                </a:lnTo>
                <a:close/>
              </a:path>
              <a:path w="1894204" h="171450">
                <a:moveTo>
                  <a:pt x="571500" y="66472"/>
                </a:moveTo>
                <a:lnTo>
                  <a:pt x="457200" y="66472"/>
                </a:lnTo>
                <a:lnTo>
                  <a:pt x="457200" y="104572"/>
                </a:lnTo>
                <a:lnTo>
                  <a:pt x="571500" y="104572"/>
                </a:lnTo>
                <a:lnTo>
                  <a:pt x="571500" y="66472"/>
                </a:lnTo>
                <a:close/>
              </a:path>
              <a:path w="1894204" h="171450">
                <a:moveTo>
                  <a:pt x="723900" y="66472"/>
                </a:moveTo>
                <a:lnTo>
                  <a:pt x="609600" y="66472"/>
                </a:lnTo>
                <a:lnTo>
                  <a:pt x="609600" y="104572"/>
                </a:lnTo>
                <a:lnTo>
                  <a:pt x="723900" y="104572"/>
                </a:lnTo>
                <a:lnTo>
                  <a:pt x="723900" y="66472"/>
                </a:lnTo>
                <a:close/>
              </a:path>
              <a:path w="1894204" h="171450">
                <a:moveTo>
                  <a:pt x="876300" y="66472"/>
                </a:moveTo>
                <a:lnTo>
                  <a:pt x="762000" y="66472"/>
                </a:lnTo>
                <a:lnTo>
                  <a:pt x="762000" y="104572"/>
                </a:lnTo>
                <a:lnTo>
                  <a:pt x="876300" y="104572"/>
                </a:lnTo>
                <a:lnTo>
                  <a:pt x="876300" y="66472"/>
                </a:lnTo>
                <a:close/>
              </a:path>
              <a:path w="1894204" h="171450">
                <a:moveTo>
                  <a:pt x="1028700" y="66472"/>
                </a:moveTo>
                <a:lnTo>
                  <a:pt x="914400" y="66472"/>
                </a:lnTo>
                <a:lnTo>
                  <a:pt x="914400" y="104572"/>
                </a:lnTo>
                <a:lnTo>
                  <a:pt x="1028700" y="104572"/>
                </a:lnTo>
                <a:lnTo>
                  <a:pt x="1028700" y="66472"/>
                </a:lnTo>
                <a:close/>
              </a:path>
              <a:path w="1894204" h="171450">
                <a:moveTo>
                  <a:pt x="1181100" y="66472"/>
                </a:moveTo>
                <a:lnTo>
                  <a:pt x="1066800" y="66472"/>
                </a:lnTo>
                <a:lnTo>
                  <a:pt x="1066800" y="104572"/>
                </a:lnTo>
                <a:lnTo>
                  <a:pt x="1181100" y="104572"/>
                </a:lnTo>
                <a:lnTo>
                  <a:pt x="1181100" y="66472"/>
                </a:lnTo>
                <a:close/>
              </a:path>
              <a:path w="1894204" h="171450">
                <a:moveTo>
                  <a:pt x="1333500" y="66472"/>
                </a:moveTo>
                <a:lnTo>
                  <a:pt x="1219200" y="66472"/>
                </a:lnTo>
                <a:lnTo>
                  <a:pt x="1219200" y="104572"/>
                </a:lnTo>
                <a:lnTo>
                  <a:pt x="1333500" y="104572"/>
                </a:lnTo>
                <a:lnTo>
                  <a:pt x="1333500" y="66472"/>
                </a:lnTo>
                <a:close/>
              </a:path>
              <a:path w="1894204" h="171450">
                <a:moveTo>
                  <a:pt x="1485900" y="66472"/>
                </a:moveTo>
                <a:lnTo>
                  <a:pt x="1371600" y="66472"/>
                </a:lnTo>
                <a:lnTo>
                  <a:pt x="1371600" y="104572"/>
                </a:lnTo>
                <a:lnTo>
                  <a:pt x="1485900" y="104572"/>
                </a:lnTo>
                <a:lnTo>
                  <a:pt x="1485900" y="66472"/>
                </a:lnTo>
                <a:close/>
              </a:path>
              <a:path w="1894204" h="171450">
                <a:moveTo>
                  <a:pt x="1638300" y="66472"/>
                </a:moveTo>
                <a:lnTo>
                  <a:pt x="1524000" y="66472"/>
                </a:lnTo>
                <a:lnTo>
                  <a:pt x="1524000" y="104572"/>
                </a:lnTo>
                <a:lnTo>
                  <a:pt x="1638300" y="104572"/>
                </a:lnTo>
                <a:lnTo>
                  <a:pt x="1638300" y="66472"/>
                </a:lnTo>
                <a:close/>
              </a:path>
              <a:path w="1894204" h="171450">
                <a:moveTo>
                  <a:pt x="1790700" y="101736"/>
                </a:moveTo>
                <a:lnTo>
                  <a:pt x="1732279" y="135814"/>
                </a:lnTo>
                <a:lnTo>
                  <a:pt x="1726600" y="140864"/>
                </a:lnTo>
                <a:lnTo>
                  <a:pt x="1723421" y="147450"/>
                </a:lnTo>
                <a:lnTo>
                  <a:pt x="1722957" y="154727"/>
                </a:lnTo>
                <a:lnTo>
                  <a:pt x="1725422" y="161849"/>
                </a:lnTo>
                <a:lnTo>
                  <a:pt x="1730472" y="167528"/>
                </a:lnTo>
                <a:lnTo>
                  <a:pt x="1737058" y="170707"/>
                </a:lnTo>
                <a:lnTo>
                  <a:pt x="1744335" y="171172"/>
                </a:lnTo>
                <a:lnTo>
                  <a:pt x="1751456" y="168707"/>
                </a:lnTo>
                <a:lnTo>
                  <a:pt x="1861486" y="104572"/>
                </a:lnTo>
                <a:lnTo>
                  <a:pt x="1790700" y="104572"/>
                </a:lnTo>
                <a:lnTo>
                  <a:pt x="1790700" y="101736"/>
                </a:lnTo>
                <a:close/>
              </a:path>
              <a:path w="1894204" h="171450">
                <a:moveTo>
                  <a:pt x="1785620" y="66472"/>
                </a:moveTo>
                <a:lnTo>
                  <a:pt x="1676400" y="66472"/>
                </a:lnTo>
                <a:lnTo>
                  <a:pt x="1676400" y="104572"/>
                </a:lnTo>
                <a:lnTo>
                  <a:pt x="1785837" y="104572"/>
                </a:lnTo>
                <a:lnTo>
                  <a:pt x="1790700" y="101736"/>
                </a:lnTo>
                <a:lnTo>
                  <a:pt x="1790700" y="69435"/>
                </a:lnTo>
                <a:lnTo>
                  <a:pt x="1785620" y="66472"/>
                </a:lnTo>
                <a:close/>
              </a:path>
              <a:path w="1894204" h="171450">
                <a:moveTo>
                  <a:pt x="1818385" y="85586"/>
                </a:moveTo>
                <a:lnTo>
                  <a:pt x="1790700" y="101736"/>
                </a:lnTo>
                <a:lnTo>
                  <a:pt x="1790700" y="104572"/>
                </a:lnTo>
                <a:lnTo>
                  <a:pt x="1828800" y="104572"/>
                </a:lnTo>
                <a:lnTo>
                  <a:pt x="1828800" y="91660"/>
                </a:lnTo>
                <a:lnTo>
                  <a:pt x="1818385" y="85586"/>
                </a:lnTo>
                <a:close/>
              </a:path>
              <a:path w="1894204" h="171450">
                <a:moveTo>
                  <a:pt x="1828800" y="91660"/>
                </a:moveTo>
                <a:lnTo>
                  <a:pt x="1828800" y="104572"/>
                </a:lnTo>
                <a:lnTo>
                  <a:pt x="1856231" y="104572"/>
                </a:lnTo>
                <a:lnTo>
                  <a:pt x="1856231" y="102032"/>
                </a:lnTo>
                <a:lnTo>
                  <a:pt x="1846579" y="102032"/>
                </a:lnTo>
                <a:lnTo>
                  <a:pt x="1828800" y="91660"/>
                </a:lnTo>
                <a:close/>
              </a:path>
              <a:path w="1894204" h="171450">
                <a:moveTo>
                  <a:pt x="1861101" y="66472"/>
                </a:moveTo>
                <a:lnTo>
                  <a:pt x="1856231" y="66472"/>
                </a:lnTo>
                <a:lnTo>
                  <a:pt x="1856231" y="104572"/>
                </a:lnTo>
                <a:lnTo>
                  <a:pt x="1861486" y="104572"/>
                </a:lnTo>
                <a:lnTo>
                  <a:pt x="1893951" y="85649"/>
                </a:lnTo>
                <a:lnTo>
                  <a:pt x="1861101" y="66472"/>
                </a:lnTo>
                <a:close/>
              </a:path>
              <a:path w="1894204" h="171450">
                <a:moveTo>
                  <a:pt x="1846579" y="69139"/>
                </a:moveTo>
                <a:lnTo>
                  <a:pt x="1828800" y="79511"/>
                </a:lnTo>
                <a:lnTo>
                  <a:pt x="1828800" y="91660"/>
                </a:lnTo>
                <a:lnTo>
                  <a:pt x="1846579" y="102032"/>
                </a:lnTo>
                <a:lnTo>
                  <a:pt x="1846579" y="69139"/>
                </a:lnTo>
                <a:close/>
              </a:path>
              <a:path w="1894204" h="171450">
                <a:moveTo>
                  <a:pt x="1856231" y="69139"/>
                </a:moveTo>
                <a:lnTo>
                  <a:pt x="1846579" y="69139"/>
                </a:lnTo>
                <a:lnTo>
                  <a:pt x="1846579" y="102032"/>
                </a:lnTo>
                <a:lnTo>
                  <a:pt x="1856231" y="102032"/>
                </a:lnTo>
                <a:lnTo>
                  <a:pt x="1856231" y="69139"/>
                </a:lnTo>
                <a:close/>
              </a:path>
              <a:path w="1894204" h="171450">
                <a:moveTo>
                  <a:pt x="1828800" y="79511"/>
                </a:moveTo>
                <a:lnTo>
                  <a:pt x="1818385" y="85586"/>
                </a:lnTo>
                <a:lnTo>
                  <a:pt x="1828800" y="91660"/>
                </a:lnTo>
                <a:lnTo>
                  <a:pt x="1828800" y="79511"/>
                </a:lnTo>
                <a:close/>
              </a:path>
              <a:path w="1894204" h="171450">
                <a:moveTo>
                  <a:pt x="1828800" y="66472"/>
                </a:moveTo>
                <a:lnTo>
                  <a:pt x="1790700" y="66472"/>
                </a:lnTo>
                <a:lnTo>
                  <a:pt x="1790700" y="69435"/>
                </a:lnTo>
                <a:lnTo>
                  <a:pt x="1818385" y="85586"/>
                </a:lnTo>
                <a:lnTo>
                  <a:pt x="1828800" y="79511"/>
                </a:lnTo>
                <a:lnTo>
                  <a:pt x="1828800" y="66472"/>
                </a:lnTo>
                <a:close/>
              </a:path>
              <a:path w="1894204" h="171450">
                <a:moveTo>
                  <a:pt x="1856231" y="66472"/>
                </a:moveTo>
                <a:lnTo>
                  <a:pt x="1828800" y="66472"/>
                </a:lnTo>
                <a:lnTo>
                  <a:pt x="1828800" y="79511"/>
                </a:lnTo>
                <a:lnTo>
                  <a:pt x="1846579" y="69139"/>
                </a:lnTo>
                <a:lnTo>
                  <a:pt x="1856231" y="69139"/>
                </a:lnTo>
                <a:lnTo>
                  <a:pt x="1856231" y="66472"/>
                </a:lnTo>
                <a:close/>
              </a:path>
              <a:path w="1894204" h="171450">
                <a:moveTo>
                  <a:pt x="1744335" y="0"/>
                </a:moveTo>
                <a:lnTo>
                  <a:pt x="1737058" y="464"/>
                </a:lnTo>
                <a:lnTo>
                  <a:pt x="1730472" y="3643"/>
                </a:lnTo>
                <a:lnTo>
                  <a:pt x="1725422" y="9322"/>
                </a:lnTo>
                <a:lnTo>
                  <a:pt x="1722957" y="16444"/>
                </a:lnTo>
                <a:lnTo>
                  <a:pt x="1723421" y="23721"/>
                </a:lnTo>
                <a:lnTo>
                  <a:pt x="1726600" y="30307"/>
                </a:lnTo>
                <a:lnTo>
                  <a:pt x="1732279" y="35357"/>
                </a:lnTo>
                <a:lnTo>
                  <a:pt x="1790700" y="69435"/>
                </a:lnTo>
                <a:lnTo>
                  <a:pt x="1790700" y="66472"/>
                </a:lnTo>
                <a:lnTo>
                  <a:pt x="1861101" y="66472"/>
                </a:lnTo>
                <a:lnTo>
                  <a:pt x="1751456" y="2464"/>
                </a:lnTo>
                <a:lnTo>
                  <a:pt x="1744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56426" y="4017898"/>
            <a:ext cx="1681099" cy="8953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918706" y="4343146"/>
            <a:ext cx="755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Verdana"/>
                <a:cs typeface="Verdana"/>
              </a:rPr>
              <a:t>Normal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461125" y="2414523"/>
            <a:ext cx="1671701" cy="8826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848982" y="2631186"/>
            <a:ext cx="9023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Diabetes 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Mellitus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86525" y="3189426"/>
            <a:ext cx="1894205" cy="171450"/>
          </a:xfrm>
          <a:custGeom>
            <a:avLst/>
            <a:gdLst/>
            <a:ahLst/>
            <a:cxnLst/>
            <a:rect l="l" t="t" r="r" b="b"/>
            <a:pathLst>
              <a:path w="1894204" h="171450">
                <a:moveTo>
                  <a:pt x="114300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114300" y="104572"/>
                </a:lnTo>
                <a:lnTo>
                  <a:pt x="114300" y="66472"/>
                </a:lnTo>
                <a:close/>
              </a:path>
              <a:path w="1894204" h="171450">
                <a:moveTo>
                  <a:pt x="266700" y="66472"/>
                </a:moveTo>
                <a:lnTo>
                  <a:pt x="152400" y="66472"/>
                </a:lnTo>
                <a:lnTo>
                  <a:pt x="152400" y="104572"/>
                </a:lnTo>
                <a:lnTo>
                  <a:pt x="266700" y="104572"/>
                </a:lnTo>
                <a:lnTo>
                  <a:pt x="266700" y="66472"/>
                </a:lnTo>
                <a:close/>
              </a:path>
              <a:path w="1894204" h="171450">
                <a:moveTo>
                  <a:pt x="419100" y="66472"/>
                </a:moveTo>
                <a:lnTo>
                  <a:pt x="304800" y="66472"/>
                </a:lnTo>
                <a:lnTo>
                  <a:pt x="304800" y="104572"/>
                </a:lnTo>
                <a:lnTo>
                  <a:pt x="419100" y="104572"/>
                </a:lnTo>
                <a:lnTo>
                  <a:pt x="419100" y="66472"/>
                </a:lnTo>
                <a:close/>
              </a:path>
              <a:path w="1894204" h="171450">
                <a:moveTo>
                  <a:pt x="571500" y="66472"/>
                </a:moveTo>
                <a:lnTo>
                  <a:pt x="457200" y="66472"/>
                </a:lnTo>
                <a:lnTo>
                  <a:pt x="457200" y="104572"/>
                </a:lnTo>
                <a:lnTo>
                  <a:pt x="571500" y="104572"/>
                </a:lnTo>
                <a:lnTo>
                  <a:pt x="571500" y="66472"/>
                </a:lnTo>
                <a:close/>
              </a:path>
              <a:path w="1894204" h="171450">
                <a:moveTo>
                  <a:pt x="723900" y="66472"/>
                </a:moveTo>
                <a:lnTo>
                  <a:pt x="609600" y="66472"/>
                </a:lnTo>
                <a:lnTo>
                  <a:pt x="609600" y="104572"/>
                </a:lnTo>
                <a:lnTo>
                  <a:pt x="723900" y="104572"/>
                </a:lnTo>
                <a:lnTo>
                  <a:pt x="723900" y="66472"/>
                </a:lnTo>
                <a:close/>
              </a:path>
              <a:path w="1894204" h="171450">
                <a:moveTo>
                  <a:pt x="876300" y="66472"/>
                </a:moveTo>
                <a:lnTo>
                  <a:pt x="762000" y="66472"/>
                </a:lnTo>
                <a:lnTo>
                  <a:pt x="762000" y="104572"/>
                </a:lnTo>
                <a:lnTo>
                  <a:pt x="876300" y="104572"/>
                </a:lnTo>
                <a:lnTo>
                  <a:pt x="876300" y="66472"/>
                </a:lnTo>
                <a:close/>
              </a:path>
              <a:path w="1894204" h="171450">
                <a:moveTo>
                  <a:pt x="1028700" y="66472"/>
                </a:moveTo>
                <a:lnTo>
                  <a:pt x="914400" y="66472"/>
                </a:lnTo>
                <a:lnTo>
                  <a:pt x="914400" y="104572"/>
                </a:lnTo>
                <a:lnTo>
                  <a:pt x="1028700" y="104572"/>
                </a:lnTo>
                <a:lnTo>
                  <a:pt x="1028700" y="66472"/>
                </a:lnTo>
                <a:close/>
              </a:path>
              <a:path w="1894204" h="171450">
                <a:moveTo>
                  <a:pt x="1181100" y="66472"/>
                </a:moveTo>
                <a:lnTo>
                  <a:pt x="1066800" y="66472"/>
                </a:lnTo>
                <a:lnTo>
                  <a:pt x="1066800" y="104572"/>
                </a:lnTo>
                <a:lnTo>
                  <a:pt x="1181100" y="104572"/>
                </a:lnTo>
                <a:lnTo>
                  <a:pt x="1181100" y="66472"/>
                </a:lnTo>
                <a:close/>
              </a:path>
              <a:path w="1894204" h="171450">
                <a:moveTo>
                  <a:pt x="1333500" y="66472"/>
                </a:moveTo>
                <a:lnTo>
                  <a:pt x="1219200" y="66472"/>
                </a:lnTo>
                <a:lnTo>
                  <a:pt x="1219200" y="104572"/>
                </a:lnTo>
                <a:lnTo>
                  <a:pt x="1333500" y="104572"/>
                </a:lnTo>
                <a:lnTo>
                  <a:pt x="1333500" y="66472"/>
                </a:lnTo>
                <a:close/>
              </a:path>
              <a:path w="1894204" h="171450">
                <a:moveTo>
                  <a:pt x="1485900" y="66472"/>
                </a:moveTo>
                <a:lnTo>
                  <a:pt x="1371600" y="66472"/>
                </a:lnTo>
                <a:lnTo>
                  <a:pt x="1371600" y="104572"/>
                </a:lnTo>
                <a:lnTo>
                  <a:pt x="1485900" y="104572"/>
                </a:lnTo>
                <a:lnTo>
                  <a:pt x="1485900" y="66472"/>
                </a:lnTo>
                <a:close/>
              </a:path>
              <a:path w="1894204" h="171450">
                <a:moveTo>
                  <a:pt x="1638300" y="66472"/>
                </a:moveTo>
                <a:lnTo>
                  <a:pt x="1524000" y="66472"/>
                </a:lnTo>
                <a:lnTo>
                  <a:pt x="1524000" y="104572"/>
                </a:lnTo>
                <a:lnTo>
                  <a:pt x="1638300" y="104572"/>
                </a:lnTo>
                <a:lnTo>
                  <a:pt x="1638300" y="66472"/>
                </a:lnTo>
                <a:close/>
              </a:path>
              <a:path w="1894204" h="171450">
                <a:moveTo>
                  <a:pt x="1790700" y="101736"/>
                </a:moveTo>
                <a:lnTo>
                  <a:pt x="1732279" y="135814"/>
                </a:lnTo>
                <a:lnTo>
                  <a:pt x="1726600" y="140864"/>
                </a:lnTo>
                <a:lnTo>
                  <a:pt x="1723421" y="147450"/>
                </a:lnTo>
                <a:lnTo>
                  <a:pt x="1722957" y="154727"/>
                </a:lnTo>
                <a:lnTo>
                  <a:pt x="1725422" y="161849"/>
                </a:lnTo>
                <a:lnTo>
                  <a:pt x="1730472" y="167528"/>
                </a:lnTo>
                <a:lnTo>
                  <a:pt x="1737058" y="170707"/>
                </a:lnTo>
                <a:lnTo>
                  <a:pt x="1744335" y="171172"/>
                </a:lnTo>
                <a:lnTo>
                  <a:pt x="1751456" y="168707"/>
                </a:lnTo>
                <a:lnTo>
                  <a:pt x="1861486" y="104572"/>
                </a:lnTo>
                <a:lnTo>
                  <a:pt x="1790700" y="104572"/>
                </a:lnTo>
                <a:lnTo>
                  <a:pt x="1790700" y="101736"/>
                </a:lnTo>
                <a:close/>
              </a:path>
              <a:path w="1894204" h="171450">
                <a:moveTo>
                  <a:pt x="1785619" y="66472"/>
                </a:moveTo>
                <a:lnTo>
                  <a:pt x="1676400" y="66472"/>
                </a:lnTo>
                <a:lnTo>
                  <a:pt x="1676400" y="104572"/>
                </a:lnTo>
                <a:lnTo>
                  <a:pt x="1785837" y="104572"/>
                </a:lnTo>
                <a:lnTo>
                  <a:pt x="1790700" y="101736"/>
                </a:lnTo>
                <a:lnTo>
                  <a:pt x="1790700" y="69435"/>
                </a:lnTo>
                <a:lnTo>
                  <a:pt x="1785619" y="66472"/>
                </a:lnTo>
                <a:close/>
              </a:path>
              <a:path w="1894204" h="171450">
                <a:moveTo>
                  <a:pt x="1818385" y="85586"/>
                </a:moveTo>
                <a:lnTo>
                  <a:pt x="1790700" y="101736"/>
                </a:lnTo>
                <a:lnTo>
                  <a:pt x="1790700" y="104572"/>
                </a:lnTo>
                <a:lnTo>
                  <a:pt x="1828800" y="104572"/>
                </a:lnTo>
                <a:lnTo>
                  <a:pt x="1828800" y="91660"/>
                </a:lnTo>
                <a:lnTo>
                  <a:pt x="1818385" y="85586"/>
                </a:lnTo>
                <a:close/>
              </a:path>
              <a:path w="1894204" h="171450">
                <a:moveTo>
                  <a:pt x="1828800" y="91660"/>
                </a:moveTo>
                <a:lnTo>
                  <a:pt x="1828800" y="104572"/>
                </a:lnTo>
                <a:lnTo>
                  <a:pt x="1856231" y="104572"/>
                </a:lnTo>
                <a:lnTo>
                  <a:pt x="1856231" y="102032"/>
                </a:lnTo>
                <a:lnTo>
                  <a:pt x="1846579" y="102032"/>
                </a:lnTo>
                <a:lnTo>
                  <a:pt x="1828800" y="91660"/>
                </a:lnTo>
                <a:close/>
              </a:path>
              <a:path w="1894204" h="171450">
                <a:moveTo>
                  <a:pt x="1861101" y="66472"/>
                </a:moveTo>
                <a:lnTo>
                  <a:pt x="1856231" y="66472"/>
                </a:lnTo>
                <a:lnTo>
                  <a:pt x="1856231" y="104572"/>
                </a:lnTo>
                <a:lnTo>
                  <a:pt x="1861486" y="104572"/>
                </a:lnTo>
                <a:lnTo>
                  <a:pt x="1893951" y="85649"/>
                </a:lnTo>
                <a:lnTo>
                  <a:pt x="1861101" y="66472"/>
                </a:lnTo>
                <a:close/>
              </a:path>
              <a:path w="1894204" h="171450">
                <a:moveTo>
                  <a:pt x="1846579" y="69139"/>
                </a:moveTo>
                <a:lnTo>
                  <a:pt x="1828800" y="79511"/>
                </a:lnTo>
                <a:lnTo>
                  <a:pt x="1828800" y="91660"/>
                </a:lnTo>
                <a:lnTo>
                  <a:pt x="1846579" y="102032"/>
                </a:lnTo>
                <a:lnTo>
                  <a:pt x="1846579" y="69139"/>
                </a:lnTo>
                <a:close/>
              </a:path>
              <a:path w="1894204" h="171450">
                <a:moveTo>
                  <a:pt x="1856231" y="69139"/>
                </a:moveTo>
                <a:lnTo>
                  <a:pt x="1846579" y="69139"/>
                </a:lnTo>
                <a:lnTo>
                  <a:pt x="1846579" y="102032"/>
                </a:lnTo>
                <a:lnTo>
                  <a:pt x="1856231" y="102032"/>
                </a:lnTo>
                <a:lnTo>
                  <a:pt x="1856231" y="69139"/>
                </a:lnTo>
                <a:close/>
              </a:path>
              <a:path w="1894204" h="171450">
                <a:moveTo>
                  <a:pt x="1828800" y="79511"/>
                </a:moveTo>
                <a:lnTo>
                  <a:pt x="1818385" y="85586"/>
                </a:lnTo>
                <a:lnTo>
                  <a:pt x="1828800" y="91660"/>
                </a:lnTo>
                <a:lnTo>
                  <a:pt x="1828800" y="79511"/>
                </a:lnTo>
                <a:close/>
              </a:path>
              <a:path w="1894204" h="171450">
                <a:moveTo>
                  <a:pt x="1828800" y="66472"/>
                </a:moveTo>
                <a:lnTo>
                  <a:pt x="1790700" y="66472"/>
                </a:lnTo>
                <a:lnTo>
                  <a:pt x="1790700" y="69435"/>
                </a:lnTo>
                <a:lnTo>
                  <a:pt x="1818385" y="85586"/>
                </a:lnTo>
                <a:lnTo>
                  <a:pt x="1828800" y="79511"/>
                </a:lnTo>
                <a:lnTo>
                  <a:pt x="1828800" y="66472"/>
                </a:lnTo>
                <a:close/>
              </a:path>
              <a:path w="1894204" h="171450">
                <a:moveTo>
                  <a:pt x="1856231" y="66472"/>
                </a:moveTo>
                <a:lnTo>
                  <a:pt x="1828800" y="66472"/>
                </a:lnTo>
                <a:lnTo>
                  <a:pt x="1828800" y="79511"/>
                </a:lnTo>
                <a:lnTo>
                  <a:pt x="1846579" y="69139"/>
                </a:lnTo>
                <a:lnTo>
                  <a:pt x="1856231" y="69139"/>
                </a:lnTo>
                <a:lnTo>
                  <a:pt x="1856231" y="66472"/>
                </a:lnTo>
                <a:close/>
              </a:path>
              <a:path w="1894204" h="171450">
                <a:moveTo>
                  <a:pt x="1744335" y="0"/>
                </a:moveTo>
                <a:lnTo>
                  <a:pt x="1737058" y="464"/>
                </a:lnTo>
                <a:lnTo>
                  <a:pt x="1730472" y="3643"/>
                </a:lnTo>
                <a:lnTo>
                  <a:pt x="1725422" y="9322"/>
                </a:lnTo>
                <a:lnTo>
                  <a:pt x="1722957" y="16444"/>
                </a:lnTo>
                <a:lnTo>
                  <a:pt x="1723421" y="23721"/>
                </a:lnTo>
                <a:lnTo>
                  <a:pt x="1726600" y="30307"/>
                </a:lnTo>
                <a:lnTo>
                  <a:pt x="1732279" y="35357"/>
                </a:lnTo>
                <a:lnTo>
                  <a:pt x="1790700" y="69435"/>
                </a:lnTo>
                <a:lnTo>
                  <a:pt x="1790700" y="66472"/>
                </a:lnTo>
                <a:lnTo>
                  <a:pt x="1861101" y="66472"/>
                </a:lnTo>
                <a:lnTo>
                  <a:pt x="1751456" y="2464"/>
                </a:lnTo>
                <a:lnTo>
                  <a:pt x="1744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4611" y="3195393"/>
            <a:ext cx="1826260" cy="171450"/>
          </a:xfrm>
          <a:custGeom>
            <a:avLst/>
            <a:gdLst/>
            <a:ahLst/>
            <a:cxnLst/>
            <a:rect l="l" t="t" r="r" b="b"/>
            <a:pathLst>
              <a:path w="1826260" h="171450">
                <a:moveTo>
                  <a:pt x="101" y="62156"/>
                </a:moveTo>
                <a:lnTo>
                  <a:pt x="0" y="100256"/>
                </a:lnTo>
                <a:lnTo>
                  <a:pt x="114300" y="100510"/>
                </a:lnTo>
                <a:lnTo>
                  <a:pt x="114401" y="62410"/>
                </a:lnTo>
                <a:lnTo>
                  <a:pt x="101" y="62156"/>
                </a:lnTo>
                <a:close/>
              </a:path>
              <a:path w="1826260" h="171450">
                <a:moveTo>
                  <a:pt x="152501" y="62537"/>
                </a:moveTo>
                <a:lnTo>
                  <a:pt x="152400" y="100637"/>
                </a:lnTo>
                <a:lnTo>
                  <a:pt x="266700" y="100891"/>
                </a:lnTo>
                <a:lnTo>
                  <a:pt x="266801" y="62791"/>
                </a:lnTo>
                <a:lnTo>
                  <a:pt x="152501" y="62537"/>
                </a:lnTo>
                <a:close/>
              </a:path>
              <a:path w="1826260" h="171450">
                <a:moveTo>
                  <a:pt x="304901" y="62918"/>
                </a:moveTo>
                <a:lnTo>
                  <a:pt x="304800" y="101018"/>
                </a:lnTo>
                <a:lnTo>
                  <a:pt x="419099" y="101399"/>
                </a:lnTo>
                <a:lnTo>
                  <a:pt x="419201" y="63299"/>
                </a:lnTo>
                <a:lnTo>
                  <a:pt x="304901" y="62918"/>
                </a:lnTo>
                <a:close/>
              </a:path>
              <a:path w="1826260" h="171450">
                <a:moveTo>
                  <a:pt x="457301" y="63299"/>
                </a:moveTo>
                <a:lnTo>
                  <a:pt x="457199" y="101399"/>
                </a:lnTo>
                <a:lnTo>
                  <a:pt x="571499" y="101780"/>
                </a:lnTo>
                <a:lnTo>
                  <a:pt x="571601" y="63680"/>
                </a:lnTo>
                <a:lnTo>
                  <a:pt x="457301" y="63299"/>
                </a:lnTo>
                <a:close/>
              </a:path>
              <a:path w="1826260" h="171450">
                <a:moveTo>
                  <a:pt x="609701" y="63807"/>
                </a:moveTo>
                <a:lnTo>
                  <a:pt x="609599" y="101907"/>
                </a:lnTo>
                <a:lnTo>
                  <a:pt x="723899" y="102161"/>
                </a:lnTo>
                <a:lnTo>
                  <a:pt x="724001" y="64061"/>
                </a:lnTo>
                <a:lnTo>
                  <a:pt x="609701" y="63807"/>
                </a:lnTo>
                <a:close/>
              </a:path>
              <a:path w="1826260" h="171450">
                <a:moveTo>
                  <a:pt x="762101" y="64188"/>
                </a:moveTo>
                <a:lnTo>
                  <a:pt x="761999" y="102288"/>
                </a:lnTo>
                <a:lnTo>
                  <a:pt x="876287" y="102542"/>
                </a:lnTo>
                <a:lnTo>
                  <a:pt x="876414" y="64442"/>
                </a:lnTo>
                <a:lnTo>
                  <a:pt x="762101" y="64188"/>
                </a:lnTo>
                <a:close/>
              </a:path>
              <a:path w="1826260" h="171450">
                <a:moveTo>
                  <a:pt x="914514" y="64569"/>
                </a:moveTo>
                <a:lnTo>
                  <a:pt x="914387" y="102669"/>
                </a:lnTo>
                <a:lnTo>
                  <a:pt x="1028687" y="102923"/>
                </a:lnTo>
                <a:lnTo>
                  <a:pt x="1028814" y="64823"/>
                </a:lnTo>
                <a:lnTo>
                  <a:pt x="914514" y="64569"/>
                </a:lnTo>
                <a:close/>
              </a:path>
              <a:path w="1826260" h="171450">
                <a:moveTo>
                  <a:pt x="1066914" y="64950"/>
                </a:moveTo>
                <a:lnTo>
                  <a:pt x="1066787" y="103050"/>
                </a:lnTo>
                <a:lnTo>
                  <a:pt x="1181087" y="103304"/>
                </a:lnTo>
                <a:lnTo>
                  <a:pt x="1181214" y="65204"/>
                </a:lnTo>
                <a:lnTo>
                  <a:pt x="1066914" y="64950"/>
                </a:lnTo>
                <a:close/>
              </a:path>
              <a:path w="1826260" h="171450">
                <a:moveTo>
                  <a:pt x="1219314" y="65331"/>
                </a:moveTo>
                <a:lnTo>
                  <a:pt x="1219187" y="103431"/>
                </a:lnTo>
                <a:lnTo>
                  <a:pt x="1333487" y="103685"/>
                </a:lnTo>
                <a:lnTo>
                  <a:pt x="1333614" y="65585"/>
                </a:lnTo>
                <a:lnTo>
                  <a:pt x="1219314" y="65331"/>
                </a:lnTo>
                <a:close/>
              </a:path>
              <a:path w="1826260" h="171450">
                <a:moveTo>
                  <a:pt x="1371714" y="65712"/>
                </a:moveTo>
                <a:lnTo>
                  <a:pt x="1371587" y="103812"/>
                </a:lnTo>
                <a:lnTo>
                  <a:pt x="1485887" y="104193"/>
                </a:lnTo>
                <a:lnTo>
                  <a:pt x="1486014" y="66093"/>
                </a:lnTo>
                <a:lnTo>
                  <a:pt x="1371714" y="65712"/>
                </a:lnTo>
                <a:close/>
              </a:path>
              <a:path w="1826260" h="171450">
                <a:moveTo>
                  <a:pt x="1524114" y="66093"/>
                </a:moveTo>
                <a:lnTo>
                  <a:pt x="1523987" y="104193"/>
                </a:lnTo>
                <a:lnTo>
                  <a:pt x="1638287" y="104574"/>
                </a:lnTo>
                <a:lnTo>
                  <a:pt x="1638414" y="66474"/>
                </a:lnTo>
                <a:lnTo>
                  <a:pt x="1524114" y="66093"/>
                </a:lnTo>
                <a:close/>
              </a:path>
              <a:path w="1826260" h="171450">
                <a:moveTo>
                  <a:pt x="1717521" y="104715"/>
                </a:moveTo>
                <a:lnTo>
                  <a:pt x="1663941" y="135816"/>
                </a:lnTo>
                <a:lnTo>
                  <a:pt x="1658260" y="140795"/>
                </a:lnTo>
                <a:lnTo>
                  <a:pt x="1655067" y="147357"/>
                </a:lnTo>
                <a:lnTo>
                  <a:pt x="1654565" y="154658"/>
                </a:lnTo>
                <a:lnTo>
                  <a:pt x="1656956" y="161851"/>
                </a:lnTo>
                <a:lnTo>
                  <a:pt x="1662006" y="167477"/>
                </a:lnTo>
                <a:lnTo>
                  <a:pt x="1668592" y="170662"/>
                </a:lnTo>
                <a:lnTo>
                  <a:pt x="1675869" y="171156"/>
                </a:lnTo>
                <a:lnTo>
                  <a:pt x="1682991" y="168709"/>
                </a:lnTo>
                <a:lnTo>
                  <a:pt x="1792898" y="104955"/>
                </a:lnTo>
                <a:lnTo>
                  <a:pt x="1787893" y="104955"/>
                </a:lnTo>
                <a:lnTo>
                  <a:pt x="1717521" y="104715"/>
                </a:lnTo>
                <a:close/>
              </a:path>
              <a:path w="1826260" h="171450">
                <a:moveTo>
                  <a:pt x="1750174" y="85761"/>
                </a:moveTo>
                <a:lnTo>
                  <a:pt x="1717521" y="104715"/>
                </a:lnTo>
                <a:lnTo>
                  <a:pt x="1787893" y="104955"/>
                </a:lnTo>
                <a:lnTo>
                  <a:pt x="1787902" y="102288"/>
                </a:lnTo>
                <a:lnTo>
                  <a:pt x="1778368" y="102288"/>
                </a:lnTo>
                <a:lnTo>
                  <a:pt x="1750174" y="85761"/>
                </a:lnTo>
                <a:close/>
              </a:path>
              <a:path w="1826260" h="171450">
                <a:moveTo>
                  <a:pt x="1676305" y="0"/>
                </a:moveTo>
                <a:lnTo>
                  <a:pt x="1669005" y="450"/>
                </a:lnTo>
                <a:lnTo>
                  <a:pt x="1662443" y="3591"/>
                </a:lnTo>
                <a:lnTo>
                  <a:pt x="1657464" y="9197"/>
                </a:lnTo>
                <a:lnTo>
                  <a:pt x="1654997" y="16392"/>
                </a:lnTo>
                <a:lnTo>
                  <a:pt x="1655448" y="23707"/>
                </a:lnTo>
                <a:lnTo>
                  <a:pt x="1658589" y="30307"/>
                </a:lnTo>
                <a:lnTo>
                  <a:pt x="1664195" y="35359"/>
                </a:lnTo>
                <a:lnTo>
                  <a:pt x="1717512" y="66614"/>
                </a:lnTo>
                <a:lnTo>
                  <a:pt x="1788020" y="66855"/>
                </a:lnTo>
                <a:lnTo>
                  <a:pt x="1787893" y="104955"/>
                </a:lnTo>
                <a:lnTo>
                  <a:pt x="1792898" y="104955"/>
                </a:lnTo>
                <a:lnTo>
                  <a:pt x="1825739" y="85905"/>
                </a:lnTo>
                <a:lnTo>
                  <a:pt x="1683499" y="2466"/>
                </a:lnTo>
                <a:lnTo>
                  <a:pt x="1676305" y="0"/>
                </a:lnTo>
                <a:close/>
              </a:path>
              <a:path w="1826260" h="171450">
                <a:moveTo>
                  <a:pt x="1676514" y="66474"/>
                </a:moveTo>
                <a:lnTo>
                  <a:pt x="1676387" y="104574"/>
                </a:lnTo>
                <a:lnTo>
                  <a:pt x="1717521" y="104715"/>
                </a:lnTo>
                <a:lnTo>
                  <a:pt x="1750174" y="85761"/>
                </a:lnTo>
                <a:lnTo>
                  <a:pt x="1717512" y="66614"/>
                </a:lnTo>
                <a:lnTo>
                  <a:pt x="1676514" y="66474"/>
                </a:lnTo>
                <a:close/>
              </a:path>
              <a:path w="1826260" h="171450">
                <a:moveTo>
                  <a:pt x="1778368" y="69395"/>
                </a:moveTo>
                <a:lnTo>
                  <a:pt x="1750174" y="85761"/>
                </a:lnTo>
                <a:lnTo>
                  <a:pt x="1778368" y="102288"/>
                </a:lnTo>
                <a:lnTo>
                  <a:pt x="1778368" y="69395"/>
                </a:lnTo>
                <a:close/>
              </a:path>
              <a:path w="1826260" h="171450">
                <a:moveTo>
                  <a:pt x="1788011" y="69395"/>
                </a:moveTo>
                <a:lnTo>
                  <a:pt x="1778368" y="69395"/>
                </a:lnTo>
                <a:lnTo>
                  <a:pt x="1778368" y="102288"/>
                </a:lnTo>
                <a:lnTo>
                  <a:pt x="1787902" y="102288"/>
                </a:lnTo>
                <a:lnTo>
                  <a:pt x="1788011" y="69395"/>
                </a:lnTo>
                <a:close/>
              </a:path>
              <a:path w="1826260" h="171450">
                <a:moveTo>
                  <a:pt x="1717512" y="66614"/>
                </a:moveTo>
                <a:lnTo>
                  <a:pt x="1750174" y="85761"/>
                </a:lnTo>
                <a:lnTo>
                  <a:pt x="1778368" y="69395"/>
                </a:lnTo>
                <a:lnTo>
                  <a:pt x="1788011" y="69395"/>
                </a:lnTo>
                <a:lnTo>
                  <a:pt x="1788020" y="66855"/>
                </a:lnTo>
                <a:lnTo>
                  <a:pt x="1717512" y="66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47796" y="3911026"/>
            <a:ext cx="1840230" cy="171450"/>
          </a:xfrm>
          <a:custGeom>
            <a:avLst/>
            <a:gdLst/>
            <a:ahLst/>
            <a:cxnLst/>
            <a:rect l="l" t="t" r="r" b="b"/>
            <a:pathLst>
              <a:path w="1840229" h="171450">
                <a:moveTo>
                  <a:pt x="114173" y="92394"/>
                </a:moveTo>
                <a:lnTo>
                  <a:pt x="0" y="94299"/>
                </a:lnTo>
                <a:lnTo>
                  <a:pt x="507" y="132272"/>
                </a:lnTo>
                <a:lnTo>
                  <a:pt x="114807" y="130494"/>
                </a:lnTo>
                <a:lnTo>
                  <a:pt x="114173" y="92394"/>
                </a:lnTo>
                <a:close/>
              </a:path>
              <a:path w="1840229" h="171450">
                <a:moveTo>
                  <a:pt x="266573" y="89854"/>
                </a:moveTo>
                <a:lnTo>
                  <a:pt x="152273" y="91759"/>
                </a:lnTo>
                <a:lnTo>
                  <a:pt x="152907" y="129859"/>
                </a:lnTo>
                <a:lnTo>
                  <a:pt x="267207" y="127954"/>
                </a:lnTo>
                <a:lnTo>
                  <a:pt x="266573" y="89854"/>
                </a:lnTo>
                <a:close/>
              </a:path>
              <a:path w="1840229" h="171450">
                <a:moveTo>
                  <a:pt x="418973" y="87314"/>
                </a:moveTo>
                <a:lnTo>
                  <a:pt x="304673" y="89219"/>
                </a:lnTo>
                <a:lnTo>
                  <a:pt x="305307" y="127319"/>
                </a:lnTo>
                <a:lnTo>
                  <a:pt x="419607" y="125414"/>
                </a:lnTo>
                <a:lnTo>
                  <a:pt x="418973" y="87314"/>
                </a:lnTo>
                <a:close/>
              </a:path>
              <a:path w="1840229" h="171450">
                <a:moveTo>
                  <a:pt x="571373" y="84901"/>
                </a:moveTo>
                <a:lnTo>
                  <a:pt x="457073" y="86806"/>
                </a:lnTo>
                <a:lnTo>
                  <a:pt x="457707" y="124779"/>
                </a:lnTo>
                <a:lnTo>
                  <a:pt x="572007" y="123001"/>
                </a:lnTo>
                <a:lnTo>
                  <a:pt x="571373" y="84901"/>
                </a:lnTo>
                <a:close/>
              </a:path>
              <a:path w="1840229" h="171450">
                <a:moveTo>
                  <a:pt x="723773" y="82361"/>
                </a:moveTo>
                <a:lnTo>
                  <a:pt x="609473" y="84266"/>
                </a:lnTo>
                <a:lnTo>
                  <a:pt x="610107" y="122366"/>
                </a:lnTo>
                <a:lnTo>
                  <a:pt x="724407" y="120461"/>
                </a:lnTo>
                <a:lnTo>
                  <a:pt x="723773" y="82361"/>
                </a:lnTo>
                <a:close/>
              </a:path>
              <a:path w="1840229" h="171450">
                <a:moveTo>
                  <a:pt x="876173" y="79821"/>
                </a:moveTo>
                <a:lnTo>
                  <a:pt x="761873" y="81726"/>
                </a:lnTo>
                <a:lnTo>
                  <a:pt x="762507" y="119826"/>
                </a:lnTo>
                <a:lnTo>
                  <a:pt x="876807" y="117921"/>
                </a:lnTo>
                <a:lnTo>
                  <a:pt x="876173" y="79821"/>
                </a:lnTo>
                <a:close/>
              </a:path>
              <a:path w="1840229" h="171450">
                <a:moveTo>
                  <a:pt x="1028445" y="77408"/>
                </a:moveTo>
                <a:lnTo>
                  <a:pt x="914273" y="79186"/>
                </a:lnTo>
                <a:lnTo>
                  <a:pt x="914780" y="117286"/>
                </a:lnTo>
                <a:lnTo>
                  <a:pt x="1029080" y="115508"/>
                </a:lnTo>
                <a:lnTo>
                  <a:pt x="1028445" y="77408"/>
                </a:lnTo>
                <a:close/>
              </a:path>
              <a:path w="1840229" h="171450">
                <a:moveTo>
                  <a:pt x="1180845" y="74868"/>
                </a:moveTo>
                <a:lnTo>
                  <a:pt x="1066545" y="76773"/>
                </a:lnTo>
                <a:lnTo>
                  <a:pt x="1067180" y="114873"/>
                </a:lnTo>
                <a:lnTo>
                  <a:pt x="1181480" y="112968"/>
                </a:lnTo>
                <a:lnTo>
                  <a:pt x="1180845" y="74868"/>
                </a:lnTo>
                <a:close/>
              </a:path>
              <a:path w="1840229" h="171450">
                <a:moveTo>
                  <a:pt x="1333245" y="72328"/>
                </a:moveTo>
                <a:lnTo>
                  <a:pt x="1218945" y="74233"/>
                </a:lnTo>
                <a:lnTo>
                  <a:pt x="1219580" y="112333"/>
                </a:lnTo>
                <a:lnTo>
                  <a:pt x="1333880" y="110428"/>
                </a:lnTo>
                <a:lnTo>
                  <a:pt x="1333245" y="72328"/>
                </a:lnTo>
                <a:close/>
              </a:path>
              <a:path w="1840229" h="171450">
                <a:moveTo>
                  <a:pt x="1485645" y="69915"/>
                </a:moveTo>
                <a:lnTo>
                  <a:pt x="1371345" y="71693"/>
                </a:lnTo>
                <a:lnTo>
                  <a:pt x="1371980" y="109793"/>
                </a:lnTo>
                <a:lnTo>
                  <a:pt x="1486280" y="108015"/>
                </a:lnTo>
                <a:lnTo>
                  <a:pt x="1485645" y="69915"/>
                </a:lnTo>
                <a:close/>
              </a:path>
              <a:path w="1840229" h="171450">
                <a:moveTo>
                  <a:pt x="1638045" y="67375"/>
                </a:moveTo>
                <a:lnTo>
                  <a:pt x="1523745" y="69280"/>
                </a:lnTo>
                <a:lnTo>
                  <a:pt x="1524380" y="107380"/>
                </a:lnTo>
                <a:lnTo>
                  <a:pt x="1638680" y="105475"/>
                </a:lnTo>
                <a:lnTo>
                  <a:pt x="1638045" y="67375"/>
                </a:lnTo>
                <a:close/>
              </a:path>
              <a:path w="1840229" h="171450">
                <a:moveTo>
                  <a:pt x="1791019" y="99217"/>
                </a:moveTo>
                <a:lnTo>
                  <a:pt x="1791080" y="102935"/>
                </a:lnTo>
                <a:lnTo>
                  <a:pt x="1732415" y="103913"/>
                </a:lnTo>
                <a:lnTo>
                  <a:pt x="1679448" y="135955"/>
                </a:lnTo>
                <a:lnTo>
                  <a:pt x="1673863" y="141079"/>
                </a:lnTo>
                <a:lnTo>
                  <a:pt x="1670780" y="147702"/>
                </a:lnTo>
                <a:lnTo>
                  <a:pt x="1670411" y="154993"/>
                </a:lnTo>
                <a:lnTo>
                  <a:pt x="1672970" y="162117"/>
                </a:lnTo>
                <a:lnTo>
                  <a:pt x="1678094" y="167701"/>
                </a:lnTo>
                <a:lnTo>
                  <a:pt x="1684718" y="170785"/>
                </a:lnTo>
                <a:lnTo>
                  <a:pt x="1692009" y="171154"/>
                </a:lnTo>
                <a:lnTo>
                  <a:pt x="1699132" y="168594"/>
                </a:lnTo>
                <a:lnTo>
                  <a:pt x="1811717" y="100395"/>
                </a:lnTo>
                <a:lnTo>
                  <a:pt x="1793113" y="100395"/>
                </a:lnTo>
                <a:lnTo>
                  <a:pt x="1791019" y="99217"/>
                </a:lnTo>
                <a:close/>
              </a:path>
              <a:path w="1840229" h="171450">
                <a:moveTo>
                  <a:pt x="1731666" y="65815"/>
                </a:moveTo>
                <a:lnTo>
                  <a:pt x="1676145" y="66740"/>
                </a:lnTo>
                <a:lnTo>
                  <a:pt x="1676780" y="104840"/>
                </a:lnTo>
                <a:lnTo>
                  <a:pt x="1732415" y="103913"/>
                </a:lnTo>
                <a:lnTo>
                  <a:pt x="1764681" y="84394"/>
                </a:lnTo>
                <a:lnTo>
                  <a:pt x="1731666" y="65815"/>
                </a:lnTo>
                <a:close/>
              </a:path>
              <a:path w="1840229" h="171450">
                <a:moveTo>
                  <a:pt x="1764681" y="84394"/>
                </a:moveTo>
                <a:lnTo>
                  <a:pt x="1732415" y="103913"/>
                </a:lnTo>
                <a:lnTo>
                  <a:pt x="1791080" y="102935"/>
                </a:lnTo>
                <a:lnTo>
                  <a:pt x="1791019" y="99217"/>
                </a:lnTo>
                <a:lnTo>
                  <a:pt x="1764681" y="84394"/>
                </a:lnTo>
                <a:close/>
              </a:path>
              <a:path w="1840229" h="171450">
                <a:moveTo>
                  <a:pt x="1792604" y="67502"/>
                </a:moveTo>
                <a:lnTo>
                  <a:pt x="1790511" y="68768"/>
                </a:lnTo>
                <a:lnTo>
                  <a:pt x="1791019" y="99217"/>
                </a:lnTo>
                <a:lnTo>
                  <a:pt x="1793113" y="100395"/>
                </a:lnTo>
                <a:lnTo>
                  <a:pt x="1792604" y="67502"/>
                </a:lnTo>
                <a:close/>
              </a:path>
              <a:path w="1840229" h="171450">
                <a:moveTo>
                  <a:pt x="1812402" y="67502"/>
                </a:moveTo>
                <a:lnTo>
                  <a:pt x="1792604" y="67502"/>
                </a:lnTo>
                <a:lnTo>
                  <a:pt x="1793113" y="100395"/>
                </a:lnTo>
                <a:lnTo>
                  <a:pt x="1811717" y="100395"/>
                </a:lnTo>
                <a:lnTo>
                  <a:pt x="1840229" y="83123"/>
                </a:lnTo>
                <a:lnTo>
                  <a:pt x="1812402" y="67502"/>
                </a:lnTo>
                <a:close/>
              </a:path>
              <a:path w="1840229" h="171450">
                <a:moveTo>
                  <a:pt x="1790511" y="68768"/>
                </a:moveTo>
                <a:lnTo>
                  <a:pt x="1764681" y="84394"/>
                </a:lnTo>
                <a:lnTo>
                  <a:pt x="1791019" y="99217"/>
                </a:lnTo>
                <a:lnTo>
                  <a:pt x="1790511" y="68768"/>
                </a:lnTo>
                <a:close/>
              </a:path>
              <a:path w="1840229" h="171450">
                <a:moveTo>
                  <a:pt x="1790445" y="64835"/>
                </a:moveTo>
                <a:lnTo>
                  <a:pt x="1731666" y="65815"/>
                </a:lnTo>
                <a:lnTo>
                  <a:pt x="1764681" y="84394"/>
                </a:lnTo>
                <a:lnTo>
                  <a:pt x="1790511" y="68768"/>
                </a:lnTo>
                <a:lnTo>
                  <a:pt x="1790445" y="64835"/>
                </a:lnTo>
                <a:close/>
              </a:path>
              <a:path w="1840229" h="171450">
                <a:moveTo>
                  <a:pt x="1807650" y="64835"/>
                </a:moveTo>
                <a:lnTo>
                  <a:pt x="1790445" y="64835"/>
                </a:lnTo>
                <a:lnTo>
                  <a:pt x="1790511" y="68768"/>
                </a:lnTo>
                <a:lnTo>
                  <a:pt x="1792604" y="67502"/>
                </a:lnTo>
                <a:lnTo>
                  <a:pt x="1812402" y="67502"/>
                </a:lnTo>
                <a:lnTo>
                  <a:pt x="1807650" y="64835"/>
                </a:lnTo>
                <a:close/>
              </a:path>
              <a:path w="1840229" h="171450">
                <a:moveTo>
                  <a:pt x="1689165" y="0"/>
                </a:moveTo>
                <a:lnTo>
                  <a:pt x="1681908" y="589"/>
                </a:lnTo>
                <a:lnTo>
                  <a:pt x="1675389" y="3869"/>
                </a:lnTo>
                <a:lnTo>
                  <a:pt x="1670430" y="9590"/>
                </a:lnTo>
                <a:lnTo>
                  <a:pt x="1668135" y="16781"/>
                </a:lnTo>
                <a:lnTo>
                  <a:pt x="1668732" y="24068"/>
                </a:lnTo>
                <a:lnTo>
                  <a:pt x="1672020" y="30593"/>
                </a:lnTo>
                <a:lnTo>
                  <a:pt x="1677796" y="35498"/>
                </a:lnTo>
                <a:lnTo>
                  <a:pt x="1731666" y="65815"/>
                </a:lnTo>
                <a:lnTo>
                  <a:pt x="1790445" y="64835"/>
                </a:lnTo>
                <a:lnTo>
                  <a:pt x="1807650" y="64835"/>
                </a:lnTo>
                <a:lnTo>
                  <a:pt x="1696339" y="2351"/>
                </a:lnTo>
                <a:lnTo>
                  <a:pt x="1689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710" y="174580"/>
            <a:ext cx="80496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0" marR="5080" indent="-336613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Assessing </a:t>
            </a:r>
            <a:r>
              <a:rPr sz="3600" dirty="0"/>
              <a:t>Patients </a:t>
            </a:r>
            <a:r>
              <a:rPr sz="3600" spc="-5" dirty="0"/>
              <a:t>With Prediabetes  (Con’t)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936"/>
            <a:ext cx="8249920" cy="4141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Evaluate the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spectrum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of predisposing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20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endParaRPr sz="2000">
              <a:latin typeface="Verdana"/>
              <a:cs typeface="Verdana"/>
            </a:endParaRPr>
          </a:p>
          <a:p>
            <a:pPr marL="579755">
              <a:lnSpc>
                <a:spcPct val="100000"/>
              </a:lnSpc>
              <a:spcBef>
                <a:spcPts val="600"/>
              </a:spcBef>
              <a:tabLst>
                <a:tab pos="927100" algn="l"/>
              </a:tabLst>
            </a:pPr>
            <a:r>
              <a:rPr sz="1600" spc="-5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Existence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of one may mean others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might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sz="20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exist</a:t>
            </a:r>
            <a:endParaRPr sz="20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  <a:tab pos="441198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Talk with the</a:t>
            </a:r>
            <a:r>
              <a:rPr sz="20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 about	their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endParaRPr sz="2000">
              <a:latin typeface="Verdana"/>
              <a:cs typeface="Verdana"/>
            </a:endParaRPr>
          </a:p>
          <a:p>
            <a:pPr marL="353695" marR="39433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Involve them in developing a management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strategy,  especially changes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lifestyle</a:t>
            </a:r>
            <a:endParaRPr sz="20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Verdana"/>
              <a:buChar char="–"/>
              <a:tabLst>
                <a:tab pos="1156335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Weight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endParaRPr sz="20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605"/>
              </a:spcBef>
              <a:buClr>
                <a:srgbClr val="FFFF00"/>
              </a:buClr>
              <a:buSzPct val="80000"/>
              <a:buFont typeface="Verdana"/>
              <a:buChar char="–"/>
              <a:tabLst>
                <a:tab pos="1156335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Increase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activity</a:t>
            </a:r>
            <a:endParaRPr sz="20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Verdana"/>
              <a:buChar char="–"/>
              <a:tabLst>
                <a:tab pos="1156335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Healthy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eating</a:t>
            </a:r>
            <a:endParaRPr sz="20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Refer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2000">
              <a:latin typeface="Verdana"/>
              <a:cs typeface="Verdana"/>
            </a:endParaRPr>
          </a:p>
          <a:p>
            <a:pPr marL="927100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Other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members of the healthcare</a:t>
            </a:r>
            <a:r>
              <a:rPr sz="20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endParaRPr sz="2000">
              <a:latin typeface="Verdana"/>
              <a:cs typeface="Verdana"/>
            </a:endParaRPr>
          </a:p>
          <a:p>
            <a:pPr marL="927100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80000"/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Tools and other sources of educational</a:t>
            </a:r>
            <a:r>
              <a:rPr sz="2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202" y="5091760"/>
            <a:ext cx="7072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Verdana"/>
                <a:cs typeface="Verdana"/>
              </a:rPr>
              <a:t>MANAGEMENT</a:t>
            </a:r>
            <a:r>
              <a:rPr sz="3600" b="1" i="1" spc="-40" dirty="0">
                <a:latin typeface="Verdana"/>
                <a:cs typeface="Verdana"/>
              </a:rPr>
              <a:t> </a:t>
            </a:r>
            <a:r>
              <a:rPr sz="3600" b="1" i="1" spc="-5" dirty="0">
                <a:latin typeface="Verdana"/>
                <a:cs typeface="Verdana"/>
              </a:rPr>
              <a:t>STRATEGIES</a:t>
            </a:r>
            <a:endParaRPr sz="3600" dirty="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2587" y="177461"/>
            <a:ext cx="83788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1130" algn="l"/>
              </a:tabLst>
            </a:pPr>
            <a:r>
              <a:rPr sz="3600" dirty="0">
                <a:solidFill>
                  <a:schemeClr val="bg1"/>
                </a:solidFill>
              </a:rPr>
              <a:t>Steps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for </a:t>
            </a:r>
            <a:r>
              <a:rPr sz="3600" dirty="0">
                <a:solidFill>
                  <a:schemeClr val="bg1"/>
                </a:solidFill>
              </a:rPr>
              <a:t>Achieving Treatment</a:t>
            </a:r>
            <a:r>
              <a:rPr sz="3600" spc="-65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Goals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84346" y="1936146"/>
            <a:ext cx="3495040" cy="2921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Verdana"/>
              <a:buChar char="●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ssess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Verdana"/>
              <a:buChar char="●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enerate</a:t>
            </a:r>
            <a:r>
              <a:rPr sz="28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goals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Verdana"/>
              <a:buChar char="●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ecord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Font typeface="Verdana"/>
              <a:buChar char="●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valuate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Verdana"/>
              <a:buChar char="●"/>
              <a:tabLst>
                <a:tab pos="469265" algn="l"/>
                <a:tab pos="469900" algn="l"/>
              </a:tabLst>
            </a:pPr>
            <a:r>
              <a:rPr sz="2800" b="1" spc="-5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mpower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3154" y="2840507"/>
            <a:ext cx="366395" cy="146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Re-assess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06445" y="2167508"/>
            <a:ext cx="1417955" cy="1388745"/>
          </a:xfrm>
          <a:custGeom>
            <a:avLst/>
            <a:gdLst/>
            <a:ahLst/>
            <a:cxnLst/>
            <a:rect l="l" t="t" r="r" b="b"/>
            <a:pathLst>
              <a:path w="1417955" h="1388745">
                <a:moveTo>
                  <a:pt x="1063297" y="0"/>
                </a:moveTo>
                <a:lnTo>
                  <a:pt x="1063297" y="177164"/>
                </a:lnTo>
                <a:lnTo>
                  <a:pt x="1009018" y="188581"/>
                </a:lnTo>
                <a:lnTo>
                  <a:pt x="955792" y="201488"/>
                </a:lnTo>
                <a:lnTo>
                  <a:pt x="903653" y="215850"/>
                </a:lnTo>
                <a:lnTo>
                  <a:pt x="852632" y="231630"/>
                </a:lnTo>
                <a:lnTo>
                  <a:pt x="802760" y="248789"/>
                </a:lnTo>
                <a:lnTo>
                  <a:pt x="754071" y="267291"/>
                </a:lnTo>
                <a:lnTo>
                  <a:pt x="706595" y="287098"/>
                </a:lnTo>
                <a:lnTo>
                  <a:pt x="660366" y="308175"/>
                </a:lnTo>
                <a:lnTo>
                  <a:pt x="615414" y="330483"/>
                </a:lnTo>
                <a:lnTo>
                  <a:pt x="571772" y="353985"/>
                </a:lnTo>
                <a:lnTo>
                  <a:pt x="529472" y="378644"/>
                </a:lnTo>
                <a:lnTo>
                  <a:pt x="488546" y="404424"/>
                </a:lnTo>
                <a:lnTo>
                  <a:pt x="449026" y="431287"/>
                </a:lnTo>
                <a:lnTo>
                  <a:pt x="410944" y="459195"/>
                </a:lnTo>
                <a:lnTo>
                  <a:pt x="374331" y="488113"/>
                </a:lnTo>
                <a:lnTo>
                  <a:pt x="339220" y="518002"/>
                </a:lnTo>
                <a:lnTo>
                  <a:pt x="305643" y="548825"/>
                </a:lnTo>
                <a:lnTo>
                  <a:pt x="273632" y="580546"/>
                </a:lnTo>
                <a:lnTo>
                  <a:pt x="243219" y="613127"/>
                </a:lnTo>
                <a:lnTo>
                  <a:pt x="214435" y="646532"/>
                </a:lnTo>
                <a:lnTo>
                  <a:pt x="187313" y="680722"/>
                </a:lnTo>
                <a:lnTo>
                  <a:pt x="161885" y="715661"/>
                </a:lnTo>
                <a:lnTo>
                  <a:pt x="138182" y="751312"/>
                </a:lnTo>
                <a:lnTo>
                  <a:pt x="116237" y="787638"/>
                </a:lnTo>
                <a:lnTo>
                  <a:pt x="96082" y="824601"/>
                </a:lnTo>
                <a:lnTo>
                  <a:pt x="77749" y="862165"/>
                </a:lnTo>
                <a:lnTo>
                  <a:pt x="61269" y="900292"/>
                </a:lnTo>
                <a:lnTo>
                  <a:pt x="46675" y="938945"/>
                </a:lnTo>
                <a:lnTo>
                  <a:pt x="33998" y="978087"/>
                </a:lnTo>
                <a:lnTo>
                  <a:pt x="23271" y="1017681"/>
                </a:lnTo>
                <a:lnTo>
                  <a:pt x="14526" y="1057690"/>
                </a:lnTo>
                <a:lnTo>
                  <a:pt x="7794" y="1098076"/>
                </a:lnTo>
                <a:lnTo>
                  <a:pt x="3107" y="1138803"/>
                </a:lnTo>
                <a:lnTo>
                  <a:pt x="499" y="1179833"/>
                </a:lnTo>
                <a:lnTo>
                  <a:pt x="0" y="1221130"/>
                </a:lnTo>
                <a:lnTo>
                  <a:pt x="1642" y="1262656"/>
                </a:lnTo>
                <a:lnTo>
                  <a:pt x="5458" y="1304373"/>
                </a:lnTo>
                <a:lnTo>
                  <a:pt x="11479" y="1346246"/>
                </a:lnTo>
                <a:lnTo>
                  <a:pt x="19738" y="1388237"/>
                </a:lnTo>
                <a:lnTo>
                  <a:pt x="30080" y="1346942"/>
                </a:lnTo>
                <a:lnTo>
                  <a:pt x="42488" y="1306215"/>
                </a:lnTo>
                <a:lnTo>
                  <a:pt x="56920" y="1266089"/>
                </a:lnTo>
                <a:lnTo>
                  <a:pt x="73335" y="1226598"/>
                </a:lnTo>
                <a:lnTo>
                  <a:pt x="91694" y="1187773"/>
                </a:lnTo>
                <a:lnTo>
                  <a:pt x="111955" y="1149650"/>
                </a:lnTo>
                <a:lnTo>
                  <a:pt x="134078" y="1112261"/>
                </a:lnTo>
                <a:lnTo>
                  <a:pt x="158022" y="1075640"/>
                </a:lnTo>
                <a:lnTo>
                  <a:pt x="183747" y="1039819"/>
                </a:lnTo>
                <a:lnTo>
                  <a:pt x="211212" y="1004833"/>
                </a:lnTo>
                <a:lnTo>
                  <a:pt x="240375" y="970714"/>
                </a:lnTo>
                <a:lnTo>
                  <a:pt x="271198" y="937496"/>
                </a:lnTo>
                <a:lnTo>
                  <a:pt x="303638" y="905213"/>
                </a:lnTo>
                <a:lnTo>
                  <a:pt x="337656" y="873896"/>
                </a:lnTo>
                <a:lnTo>
                  <a:pt x="373211" y="843581"/>
                </a:lnTo>
                <a:lnTo>
                  <a:pt x="410261" y="814300"/>
                </a:lnTo>
                <a:lnTo>
                  <a:pt x="448767" y="786087"/>
                </a:lnTo>
                <a:lnTo>
                  <a:pt x="488688" y="758974"/>
                </a:lnTo>
                <a:lnTo>
                  <a:pt x="529983" y="732995"/>
                </a:lnTo>
                <a:lnTo>
                  <a:pt x="572611" y="708184"/>
                </a:lnTo>
                <a:lnTo>
                  <a:pt x="616532" y="684574"/>
                </a:lnTo>
                <a:lnTo>
                  <a:pt x="661706" y="662198"/>
                </a:lnTo>
                <a:lnTo>
                  <a:pt x="708091" y="641090"/>
                </a:lnTo>
                <a:lnTo>
                  <a:pt x="755647" y="621282"/>
                </a:lnTo>
                <a:lnTo>
                  <a:pt x="804333" y="602809"/>
                </a:lnTo>
                <a:lnTo>
                  <a:pt x="854109" y="585703"/>
                </a:lnTo>
                <a:lnTo>
                  <a:pt x="904934" y="569998"/>
                </a:lnTo>
                <a:lnTo>
                  <a:pt x="956768" y="555727"/>
                </a:lnTo>
                <a:lnTo>
                  <a:pt x="1009569" y="542924"/>
                </a:lnTo>
                <a:lnTo>
                  <a:pt x="1063297" y="531621"/>
                </a:lnTo>
                <a:lnTo>
                  <a:pt x="1225109" y="531621"/>
                </a:lnTo>
                <a:lnTo>
                  <a:pt x="1417754" y="320548"/>
                </a:lnTo>
                <a:lnTo>
                  <a:pt x="1063297" y="0"/>
                </a:lnTo>
                <a:close/>
              </a:path>
              <a:path w="1417955" h="1388745">
                <a:moveTo>
                  <a:pt x="1225109" y="531621"/>
                </a:moveTo>
                <a:lnTo>
                  <a:pt x="1063297" y="531621"/>
                </a:lnTo>
                <a:lnTo>
                  <a:pt x="1063297" y="708913"/>
                </a:lnTo>
                <a:lnTo>
                  <a:pt x="1225109" y="53162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6626" y="3378453"/>
            <a:ext cx="1417955" cy="1422400"/>
          </a:xfrm>
          <a:custGeom>
            <a:avLst/>
            <a:gdLst/>
            <a:ahLst/>
            <a:cxnLst/>
            <a:rect l="l" t="t" r="r" b="b"/>
            <a:pathLst>
              <a:path w="1417955" h="1422400">
                <a:moveTo>
                  <a:pt x="0" y="0"/>
                </a:moveTo>
                <a:lnTo>
                  <a:pt x="0" y="354457"/>
                </a:lnTo>
                <a:lnTo>
                  <a:pt x="1023" y="395410"/>
                </a:lnTo>
                <a:lnTo>
                  <a:pt x="4069" y="435973"/>
                </a:lnTo>
                <a:lnTo>
                  <a:pt x="9101" y="476119"/>
                </a:lnTo>
                <a:lnTo>
                  <a:pt x="16083" y="515820"/>
                </a:lnTo>
                <a:lnTo>
                  <a:pt x="24977" y="555048"/>
                </a:lnTo>
                <a:lnTo>
                  <a:pt x="35746" y="593775"/>
                </a:lnTo>
                <a:lnTo>
                  <a:pt x="48355" y="631975"/>
                </a:lnTo>
                <a:lnTo>
                  <a:pt x="62767" y="669618"/>
                </a:lnTo>
                <a:lnTo>
                  <a:pt x="78944" y="706678"/>
                </a:lnTo>
                <a:lnTo>
                  <a:pt x="96850" y="743127"/>
                </a:lnTo>
                <a:lnTo>
                  <a:pt x="116449" y="778937"/>
                </a:lnTo>
                <a:lnTo>
                  <a:pt x="137703" y="814081"/>
                </a:lnTo>
                <a:lnTo>
                  <a:pt x="160576" y="848531"/>
                </a:lnTo>
                <a:lnTo>
                  <a:pt x="185032" y="882259"/>
                </a:lnTo>
                <a:lnTo>
                  <a:pt x="211033" y="915237"/>
                </a:lnTo>
                <a:lnTo>
                  <a:pt x="238543" y="947439"/>
                </a:lnTo>
                <a:lnTo>
                  <a:pt x="267525" y="978836"/>
                </a:lnTo>
                <a:lnTo>
                  <a:pt x="297942" y="1009401"/>
                </a:lnTo>
                <a:lnTo>
                  <a:pt x="329759" y="1039106"/>
                </a:lnTo>
                <a:lnTo>
                  <a:pt x="362937" y="1067923"/>
                </a:lnTo>
                <a:lnTo>
                  <a:pt x="397441" y="1095825"/>
                </a:lnTo>
                <a:lnTo>
                  <a:pt x="433233" y="1122784"/>
                </a:lnTo>
                <a:lnTo>
                  <a:pt x="470278" y="1148772"/>
                </a:lnTo>
                <a:lnTo>
                  <a:pt x="508538" y="1173763"/>
                </a:lnTo>
                <a:lnTo>
                  <a:pt x="547976" y="1197727"/>
                </a:lnTo>
                <a:lnTo>
                  <a:pt x="588557" y="1220638"/>
                </a:lnTo>
                <a:lnTo>
                  <a:pt x="630242" y="1242468"/>
                </a:lnTo>
                <a:lnTo>
                  <a:pt x="672996" y="1263189"/>
                </a:lnTo>
                <a:lnTo>
                  <a:pt x="716782" y="1282773"/>
                </a:lnTo>
                <a:lnTo>
                  <a:pt x="761563" y="1301194"/>
                </a:lnTo>
                <a:lnTo>
                  <a:pt x="807302" y="1318422"/>
                </a:lnTo>
                <a:lnTo>
                  <a:pt x="853963" y="1334432"/>
                </a:lnTo>
                <a:lnTo>
                  <a:pt x="901510" y="1349194"/>
                </a:lnTo>
                <a:lnTo>
                  <a:pt x="949904" y="1362681"/>
                </a:lnTo>
                <a:lnTo>
                  <a:pt x="999110" y="1374867"/>
                </a:lnTo>
                <a:lnTo>
                  <a:pt x="1049091" y="1385722"/>
                </a:lnTo>
                <a:lnTo>
                  <a:pt x="1099810" y="1395219"/>
                </a:lnTo>
                <a:lnTo>
                  <a:pt x="1151231" y="1403332"/>
                </a:lnTo>
                <a:lnTo>
                  <a:pt x="1203317" y="1410031"/>
                </a:lnTo>
                <a:lnTo>
                  <a:pt x="1256030" y="1415290"/>
                </a:lnTo>
                <a:lnTo>
                  <a:pt x="1309336" y="1419080"/>
                </a:lnTo>
                <a:lnTo>
                  <a:pt x="1363196" y="1421375"/>
                </a:lnTo>
                <a:lnTo>
                  <a:pt x="1417574" y="1422146"/>
                </a:lnTo>
                <a:lnTo>
                  <a:pt x="1417574" y="1067689"/>
                </a:lnTo>
                <a:lnTo>
                  <a:pt x="1363196" y="1066918"/>
                </a:lnTo>
                <a:lnTo>
                  <a:pt x="1309336" y="1064623"/>
                </a:lnTo>
                <a:lnTo>
                  <a:pt x="1256030" y="1060833"/>
                </a:lnTo>
                <a:lnTo>
                  <a:pt x="1203317" y="1055574"/>
                </a:lnTo>
                <a:lnTo>
                  <a:pt x="1151231" y="1048875"/>
                </a:lnTo>
                <a:lnTo>
                  <a:pt x="1099810" y="1040762"/>
                </a:lnTo>
                <a:lnTo>
                  <a:pt x="1049091" y="1031265"/>
                </a:lnTo>
                <a:lnTo>
                  <a:pt x="999110" y="1020410"/>
                </a:lnTo>
                <a:lnTo>
                  <a:pt x="949904" y="1008224"/>
                </a:lnTo>
                <a:lnTo>
                  <a:pt x="901510" y="994737"/>
                </a:lnTo>
                <a:lnTo>
                  <a:pt x="853963" y="979975"/>
                </a:lnTo>
                <a:lnTo>
                  <a:pt x="807302" y="963965"/>
                </a:lnTo>
                <a:lnTo>
                  <a:pt x="761563" y="946737"/>
                </a:lnTo>
                <a:lnTo>
                  <a:pt x="716782" y="928316"/>
                </a:lnTo>
                <a:lnTo>
                  <a:pt x="672996" y="908732"/>
                </a:lnTo>
                <a:lnTo>
                  <a:pt x="630242" y="888011"/>
                </a:lnTo>
                <a:lnTo>
                  <a:pt x="588557" y="866181"/>
                </a:lnTo>
                <a:lnTo>
                  <a:pt x="547976" y="843270"/>
                </a:lnTo>
                <a:lnTo>
                  <a:pt x="508538" y="819306"/>
                </a:lnTo>
                <a:lnTo>
                  <a:pt x="470278" y="794315"/>
                </a:lnTo>
                <a:lnTo>
                  <a:pt x="433233" y="768327"/>
                </a:lnTo>
                <a:lnTo>
                  <a:pt x="397441" y="741368"/>
                </a:lnTo>
                <a:lnTo>
                  <a:pt x="362937" y="713466"/>
                </a:lnTo>
                <a:lnTo>
                  <a:pt x="329759" y="684649"/>
                </a:lnTo>
                <a:lnTo>
                  <a:pt x="297942" y="654944"/>
                </a:lnTo>
                <a:lnTo>
                  <a:pt x="267525" y="624379"/>
                </a:lnTo>
                <a:lnTo>
                  <a:pt x="238543" y="592982"/>
                </a:lnTo>
                <a:lnTo>
                  <a:pt x="211033" y="560780"/>
                </a:lnTo>
                <a:lnTo>
                  <a:pt x="185032" y="527802"/>
                </a:lnTo>
                <a:lnTo>
                  <a:pt x="160576" y="494074"/>
                </a:lnTo>
                <a:lnTo>
                  <a:pt x="137703" y="459624"/>
                </a:lnTo>
                <a:lnTo>
                  <a:pt x="116449" y="424480"/>
                </a:lnTo>
                <a:lnTo>
                  <a:pt x="96850" y="388670"/>
                </a:lnTo>
                <a:lnTo>
                  <a:pt x="78944" y="352221"/>
                </a:lnTo>
                <a:lnTo>
                  <a:pt x="62767" y="315161"/>
                </a:lnTo>
                <a:lnTo>
                  <a:pt x="48355" y="277518"/>
                </a:lnTo>
                <a:lnTo>
                  <a:pt x="35746" y="239318"/>
                </a:lnTo>
                <a:lnTo>
                  <a:pt x="24977" y="200591"/>
                </a:lnTo>
                <a:lnTo>
                  <a:pt x="16083" y="161363"/>
                </a:lnTo>
                <a:lnTo>
                  <a:pt x="9101" y="121662"/>
                </a:lnTo>
                <a:lnTo>
                  <a:pt x="4069" y="81516"/>
                </a:lnTo>
                <a:lnTo>
                  <a:pt x="1023" y="40953"/>
                </a:lnTo>
                <a:lnTo>
                  <a:pt x="0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6626" y="2167508"/>
            <a:ext cx="1417955" cy="2633345"/>
          </a:xfrm>
          <a:custGeom>
            <a:avLst/>
            <a:gdLst/>
            <a:ahLst/>
            <a:cxnLst/>
            <a:rect l="l" t="t" r="r" b="b"/>
            <a:pathLst>
              <a:path w="1417955" h="2633345">
                <a:moveTo>
                  <a:pt x="0" y="1210944"/>
                </a:moveTo>
                <a:lnTo>
                  <a:pt x="1023" y="1251898"/>
                </a:lnTo>
                <a:lnTo>
                  <a:pt x="4069" y="1292461"/>
                </a:lnTo>
                <a:lnTo>
                  <a:pt x="9101" y="1332607"/>
                </a:lnTo>
                <a:lnTo>
                  <a:pt x="16083" y="1372308"/>
                </a:lnTo>
                <a:lnTo>
                  <a:pt x="24977" y="1411536"/>
                </a:lnTo>
                <a:lnTo>
                  <a:pt x="35746" y="1450263"/>
                </a:lnTo>
                <a:lnTo>
                  <a:pt x="48355" y="1488463"/>
                </a:lnTo>
                <a:lnTo>
                  <a:pt x="62767" y="1526106"/>
                </a:lnTo>
                <a:lnTo>
                  <a:pt x="78944" y="1563166"/>
                </a:lnTo>
                <a:lnTo>
                  <a:pt x="96850" y="1599615"/>
                </a:lnTo>
                <a:lnTo>
                  <a:pt x="116449" y="1635425"/>
                </a:lnTo>
                <a:lnTo>
                  <a:pt x="137703" y="1670569"/>
                </a:lnTo>
                <a:lnTo>
                  <a:pt x="160576" y="1705019"/>
                </a:lnTo>
                <a:lnTo>
                  <a:pt x="185032" y="1738747"/>
                </a:lnTo>
                <a:lnTo>
                  <a:pt x="211033" y="1771725"/>
                </a:lnTo>
                <a:lnTo>
                  <a:pt x="238543" y="1803927"/>
                </a:lnTo>
                <a:lnTo>
                  <a:pt x="267525" y="1835324"/>
                </a:lnTo>
                <a:lnTo>
                  <a:pt x="297942" y="1865889"/>
                </a:lnTo>
                <a:lnTo>
                  <a:pt x="329759" y="1895594"/>
                </a:lnTo>
                <a:lnTo>
                  <a:pt x="362937" y="1924411"/>
                </a:lnTo>
                <a:lnTo>
                  <a:pt x="397441" y="1952313"/>
                </a:lnTo>
                <a:lnTo>
                  <a:pt x="433233" y="1979272"/>
                </a:lnTo>
                <a:lnTo>
                  <a:pt x="470278" y="2005260"/>
                </a:lnTo>
                <a:lnTo>
                  <a:pt x="508538" y="2030251"/>
                </a:lnTo>
                <a:lnTo>
                  <a:pt x="547976" y="2054215"/>
                </a:lnTo>
                <a:lnTo>
                  <a:pt x="588557" y="2077126"/>
                </a:lnTo>
                <a:lnTo>
                  <a:pt x="630242" y="2098956"/>
                </a:lnTo>
                <a:lnTo>
                  <a:pt x="672996" y="2119677"/>
                </a:lnTo>
                <a:lnTo>
                  <a:pt x="716782" y="2139261"/>
                </a:lnTo>
                <a:lnTo>
                  <a:pt x="761563" y="2157682"/>
                </a:lnTo>
                <a:lnTo>
                  <a:pt x="807302" y="2174910"/>
                </a:lnTo>
                <a:lnTo>
                  <a:pt x="853963" y="2190920"/>
                </a:lnTo>
                <a:lnTo>
                  <a:pt x="901510" y="2205682"/>
                </a:lnTo>
                <a:lnTo>
                  <a:pt x="949904" y="2219169"/>
                </a:lnTo>
                <a:lnTo>
                  <a:pt x="999110" y="2231355"/>
                </a:lnTo>
                <a:lnTo>
                  <a:pt x="1049091" y="2242210"/>
                </a:lnTo>
                <a:lnTo>
                  <a:pt x="1099810" y="2251707"/>
                </a:lnTo>
                <a:lnTo>
                  <a:pt x="1151231" y="2259820"/>
                </a:lnTo>
                <a:lnTo>
                  <a:pt x="1203317" y="2266519"/>
                </a:lnTo>
                <a:lnTo>
                  <a:pt x="1256030" y="2271778"/>
                </a:lnTo>
                <a:lnTo>
                  <a:pt x="1309336" y="2275568"/>
                </a:lnTo>
                <a:lnTo>
                  <a:pt x="1363196" y="2277863"/>
                </a:lnTo>
                <a:lnTo>
                  <a:pt x="1417574" y="2278634"/>
                </a:lnTo>
                <a:lnTo>
                  <a:pt x="1417574" y="2633091"/>
                </a:lnTo>
                <a:lnTo>
                  <a:pt x="1363196" y="2632320"/>
                </a:lnTo>
                <a:lnTo>
                  <a:pt x="1309336" y="2630025"/>
                </a:lnTo>
                <a:lnTo>
                  <a:pt x="1256030" y="2626235"/>
                </a:lnTo>
                <a:lnTo>
                  <a:pt x="1203317" y="2620976"/>
                </a:lnTo>
                <a:lnTo>
                  <a:pt x="1151231" y="2614277"/>
                </a:lnTo>
                <a:lnTo>
                  <a:pt x="1099810" y="2606164"/>
                </a:lnTo>
                <a:lnTo>
                  <a:pt x="1049091" y="2596667"/>
                </a:lnTo>
                <a:lnTo>
                  <a:pt x="999110" y="2585812"/>
                </a:lnTo>
                <a:lnTo>
                  <a:pt x="949904" y="2573626"/>
                </a:lnTo>
                <a:lnTo>
                  <a:pt x="901510" y="2560139"/>
                </a:lnTo>
                <a:lnTo>
                  <a:pt x="853963" y="2545377"/>
                </a:lnTo>
                <a:lnTo>
                  <a:pt x="807302" y="2529367"/>
                </a:lnTo>
                <a:lnTo>
                  <a:pt x="761563" y="2512139"/>
                </a:lnTo>
                <a:lnTo>
                  <a:pt x="716782" y="2493718"/>
                </a:lnTo>
                <a:lnTo>
                  <a:pt x="672996" y="2474134"/>
                </a:lnTo>
                <a:lnTo>
                  <a:pt x="630242" y="2453413"/>
                </a:lnTo>
                <a:lnTo>
                  <a:pt x="588557" y="2431583"/>
                </a:lnTo>
                <a:lnTo>
                  <a:pt x="547976" y="2408672"/>
                </a:lnTo>
                <a:lnTo>
                  <a:pt x="508538" y="2384708"/>
                </a:lnTo>
                <a:lnTo>
                  <a:pt x="470278" y="2359717"/>
                </a:lnTo>
                <a:lnTo>
                  <a:pt x="433233" y="2333729"/>
                </a:lnTo>
                <a:lnTo>
                  <a:pt x="397441" y="2306770"/>
                </a:lnTo>
                <a:lnTo>
                  <a:pt x="362937" y="2278868"/>
                </a:lnTo>
                <a:lnTo>
                  <a:pt x="329759" y="2250051"/>
                </a:lnTo>
                <a:lnTo>
                  <a:pt x="297942" y="2220346"/>
                </a:lnTo>
                <a:lnTo>
                  <a:pt x="267525" y="2189781"/>
                </a:lnTo>
                <a:lnTo>
                  <a:pt x="238543" y="2158384"/>
                </a:lnTo>
                <a:lnTo>
                  <a:pt x="211033" y="2126182"/>
                </a:lnTo>
                <a:lnTo>
                  <a:pt x="185032" y="2093204"/>
                </a:lnTo>
                <a:lnTo>
                  <a:pt x="160576" y="2059476"/>
                </a:lnTo>
                <a:lnTo>
                  <a:pt x="137703" y="2025026"/>
                </a:lnTo>
                <a:lnTo>
                  <a:pt x="116449" y="1989882"/>
                </a:lnTo>
                <a:lnTo>
                  <a:pt x="96850" y="1954072"/>
                </a:lnTo>
                <a:lnTo>
                  <a:pt x="78944" y="1917623"/>
                </a:lnTo>
                <a:lnTo>
                  <a:pt x="62767" y="1880563"/>
                </a:lnTo>
                <a:lnTo>
                  <a:pt x="48355" y="1842920"/>
                </a:lnTo>
                <a:lnTo>
                  <a:pt x="35746" y="1804720"/>
                </a:lnTo>
                <a:lnTo>
                  <a:pt x="24977" y="1765993"/>
                </a:lnTo>
                <a:lnTo>
                  <a:pt x="16083" y="1726765"/>
                </a:lnTo>
                <a:lnTo>
                  <a:pt x="9101" y="1687064"/>
                </a:lnTo>
                <a:lnTo>
                  <a:pt x="4069" y="1646918"/>
                </a:lnTo>
                <a:lnTo>
                  <a:pt x="1023" y="1606355"/>
                </a:lnTo>
                <a:lnTo>
                  <a:pt x="0" y="1565402"/>
                </a:lnTo>
                <a:lnTo>
                  <a:pt x="0" y="1210944"/>
                </a:lnTo>
                <a:lnTo>
                  <a:pt x="1128" y="1168147"/>
                </a:lnTo>
                <a:lnTo>
                  <a:pt x="4488" y="1125708"/>
                </a:lnTo>
                <a:lnTo>
                  <a:pt x="10042" y="1083662"/>
                </a:lnTo>
                <a:lnTo>
                  <a:pt x="17751" y="1042048"/>
                </a:lnTo>
                <a:lnTo>
                  <a:pt x="27578" y="1000901"/>
                </a:lnTo>
                <a:lnTo>
                  <a:pt x="39484" y="960260"/>
                </a:lnTo>
                <a:lnTo>
                  <a:pt x="53433" y="920160"/>
                </a:lnTo>
                <a:lnTo>
                  <a:pt x="69385" y="880639"/>
                </a:lnTo>
                <a:lnTo>
                  <a:pt x="87303" y="841734"/>
                </a:lnTo>
                <a:lnTo>
                  <a:pt x="107149" y="803481"/>
                </a:lnTo>
                <a:lnTo>
                  <a:pt x="128885" y="765918"/>
                </a:lnTo>
                <a:lnTo>
                  <a:pt x="152472" y="729081"/>
                </a:lnTo>
                <a:lnTo>
                  <a:pt x="177874" y="693008"/>
                </a:lnTo>
                <a:lnTo>
                  <a:pt x="205052" y="657734"/>
                </a:lnTo>
                <a:lnTo>
                  <a:pt x="233968" y="623298"/>
                </a:lnTo>
                <a:lnTo>
                  <a:pt x="264584" y="589736"/>
                </a:lnTo>
                <a:lnTo>
                  <a:pt x="296862" y="557085"/>
                </a:lnTo>
                <a:lnTo>
                  <a:pt x="330764" y="525382"/>
                </a:lnTo>
                <a:lnTo>
                  <a:pt x="366253" y="494663"/>
                </a:lnTo>
                <a:lnTo>
                  <a:pt x="403290" y="464967"/>
                </a:lnTo>
                <a:lnTo>
                  <a:pt x="441837" y="436329"/>
                </a:lnTo>
                <a:lnTo>
                  <a:pt x="481856" y="408786"/>
                </a:lnTo>
                <a:lnTo>
                  <a:pt x="523310" y="382376"/>
                </a:lnTo>
                <a:lnTo>
                  <a:pt x="566161" y="357135"/>
                </a:lnTo>
                <a:lnTo>
                  <a:pt x="610370" y="333101"/>
                </a:lnTo>
                <a:lnTo>
                  <a:pt x="655899" y="310310"/>
                </a:lnTo>
                <a:lnTo>
                  <a:pt x="702711" y="288799"/>
                </a:lnTo>
                <a:lnTo>
                  <a:pt x="750767" y="268604"/>
                </a:lnTo>
                <a:lnTo>
                  <a:pt x="800030" y="249764"/>
                </a:lnTo>
                <a:lnTo>
                  <a:pt x="850462" y="232315"/>
                </a:lnTo>
                <a:lnTo>
                  <a:pt x="902024" y="216293"/>
                </a:lnTo>
                <a:lnTo>
                  <a:pt x="954680" y="201737"/>
                </a:lnTo>
                <a:lnTo>
                  <a:pt x="1008390" y="188681"/>
                </a:lnTo>
                <a:lnTo>
                  <a:pt x="1063117" y="177164"/>
                </a:lnTo>
                <a:lnTo>
                  <a:pt x="1063117" y="0"/>
                </a:lnTo>
                <a:lnTo>
                  <a:pt x="1417574" y="320548"/>
                </a:lnTo>
                <a:lnTo>
                  <a:pt x="1063117" y="708913"/>
                </a:lnTo>
                <a:lnTo>
                  <a:pt x="1063117" y="531621"/>
                </a:lnTo>
                <a:lnTo>
                  <a:pt x="1009388" y="542924"/>
                </a:lnTo>
                <a:lnTo>
                  <a:pt x="956587" y="555727"/>
                </a:lnTo>
                <a:lnTo>
                  <a:pt x="904754" y="569998"/>
                </a:lnTo>
                <a:lnTo>
                  <a:pt x="853929" y="585703"/>
                </a:lnTo>
                <a:lnTo>
                  <a:pt x="804153" y="602809"/>
                </a:lnTo>
                <a:lnTo>
                  <a:pt x="755467" y="621282"/>
                </a:lnTo>
                <a:lnTo>
                  <a:pt x="707911" y="641090"/>
                </a:lnTo>
                <a:lnTo>
                  <a:pt x="661526" y="662198"/>
                </a:lnTo>
                <a:lnTo>
                  <a:pt x="616352" y="684574"/>
                </a:lnTo>
                <a:lnTo>
                  <a:pt x="572431" y="708184"/>
                </a:lnTo>
                <a:lnTo>
                  <a:pt x="529802" y="732995"/>
                </a:lnTo>
                <a:lnTo>
                  <a:pt x="488508" y="758974"/>
                </a:lnTo>
                <a:lnTo>
                  <a:pt x="448587" y="786087"/>
                </a:lnTo>
                <a:lnTo>
                  <a:pt x="410081" y="814300"/>
                </a:lnTo>
                <a:lnTo>
                  <a:pt x="373030" y="843581"/>
                </a:lnTo>
                <a:lnTo>
                  <a:pt x="337476" y="873896"/>
                </a:lnTo>
                <a:lnTo>
                  <a:pt x="303458" y="905213"/>
                </a:lnTo>
                <a:lnTo>
                  <a:pt x="271017" y="937496"/>
                </a:lnTo>
                <a:lnTo>
                  <a:pt x="240195" y="970714"/>
                </a:lnTo>
                <a:lnTo>
                  <a:pt x="211031" y="1004833"/>
                </a:lnTo>
                <a:lnTo>
                  <a:pt x="183567" y="1039819"/>
                </a:lnTo>
                <a:lnTo>
                  <a:pt x="157842" y="1075640"/>
                </a:lnTo>
                <a:lnTo>
                  <a:pt x="133898" y="1112261"/>
                </a:lnTo>
                <a:lnTo>
                  <a:pt x="111775" y="1149650"/>
                </a:lnTo>
                <a:lnTo>
                  <a:pt x="91514" y="1187773"/>
                </a:lnTo>
                <a:lnTo>
                  <a:pt x="73155" y="1226598"/>
                </a:lnTo>
                <a:lnTo>
                  <a:pt x="56739" y="1266089"/>
                </a:lnTo>
                <a:lnTo>
                  <a:pt x="42307" y="1306215"/>
                </a:lnTo>
                <a:lnTo>
                  <a:pt x="29900" y="1346942"/>
                </a:lnTo>
                <a:lnTo>
                  <a:pt x="19557" y="1388237"/>
                </a:lnTo>
              </a:path>
            </a:pathLst>
          </a:custGeom>
          <a:ln w="254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449197"/>
            <a:ext cx="7123430" cy="36537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FFFF00"/>
              </a:buClr>
              <a:buFont typeface="Verdana"/>
              <a:buChar char="●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Focus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developing specific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objectives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FFFF00"/>
              </a:buClr>
              <a:buFont typeface="Verdana"/>
              <a:buChar char="●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Let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patient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take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lead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Font typeface="Verdana"/>
              <a:buChar char="●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Keep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goals/objectives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FIRM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ew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ndividualized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ealistic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easurable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(frequency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b="1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duration)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2625" y="37541"/>
            <a:ext cx="8378825" cy="93314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76295" marR="5080" indent="-3364229">
              <a:lnSpc>
                <a:spcPts val="3200"/>
              </a:lnSpc>
              <a:spcBef>
                <a:spcPts val="745"/>
              </a:spcBef>
              <a:tabLst>
                <a:tab pos="1421130" algn="l"/>
              </a:tabLst>
            </a:pPr>
            <a:r>
              <a:rPr sz="3600" dirty="0">
                <a:solidFill>
                  <a:schemeClr val="bg1"/>
                </a:solidFill>
              </a:rPr>
              <a:t>Steps	</a:t>
            </a:r>
            <a:r>
              <a:rPr sz="3600" spc="-5" dirty="0">
                <a:solidFill>
                  <a:schemeClr val="bg1"/>
                </a:solidFill>
              </a:rPr>
              <a:t>for </a:t>
            </a:r>
            <a:r>
              <a:rPr sz="3600" dirty="0">
                <a:solidFill>
                  <a:schemeClr val="bg1"/>
                </a:solidFill>
              </a:rPr>
              <a:t>Achieving Treatment</a:t>
            </a:r>
            <a:r>
              <a:rPr sz="3600" spc="-7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Goals  (Con’t)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25722" y="6538366"/>
            <a:ext cx="5287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Saunders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JT,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Pastors JG.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Curr Diabetes Rep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5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2008;8;353-360.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965" y="82042"/>
            <a:ext cx="80130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1661160">
              <a:lnSpc>
                <a:spcPct val="100000"/>
              </a:lnSpc>
              <a:spcBef>
                <a:spcPts val="95"/>
              </a:spcBef>
              <a:tabLst>
                <a:tab pos="5578475" algn="l"/>
              </a:tabLst>
            </a:pPr>
            <a:r>
              <a:rPr sz="2800" spc="-10" dirty="0"/>
              <a:t>Risk</a:t>
            </a:r>
            <a:r>
              <a:rPr sz="2800" spc="40" dirty="0"/>
              <a:t> </a:t>
            </a:r>
            <a:r>
              <a:rPr sz="2800" spc="-5" dirty="0"/>
              <a:t>Stratification</a:t>
            </a:r>
            <a:r>
              <a:rPr sz="2775" spc="-7" baseline="25525" dirty="0"/>
              <a:t>1	</a:t>
            </a:r>
            <a:r>
              <a:rPr sz="2800" spc="-5" dirty="0"/>
              <a:t>and  Management Strategies </a:t>
            </a:r>
            <a:r>
              <a:rPr sz="2800" spc="-10" dirty="0"/>
              <a:t>for</a:t>
            </a:r>
            <a:r>
              <a:rPr sz="2800" spc="35" dirty="0"/>
              <a:t> </a:t>
            </a:r>
            <a:r>
              <a:rPr sz="2800" spc="-5" dirty="0"/>
              <a:t>Prediabetes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2937"/>
              </p:ext>
            </p:extLst>
          </p:nvPr>
        </p:nvGraphicFramePr>
        <p:xfrm>
          <a:off x="123825" y="1382712"/>
          <a:ext cx="8839834" cy="3343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Risks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treatments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Low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Medium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High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Hemoglobin A1C,</a:t>
                      </a:r>
                      <a:r>
                        <a:rPr sz="1600" b="1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%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5.7–5.8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5.9–6.1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6.2–6.49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Risk</a:t>
                      </a:r>
                      <a:r>
                        <a:rPr sz="1600" b="1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stratification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A1C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target:</a:t>
                      </a:r>
                      <a:r>
                        <a:rPr sz="1600" b="1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&lt;5.7%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Lifestyle modification,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16-week</a:t>
                      </a:r>
                      <a:r>
                        <a:rPr sz="1600" b="1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course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Lose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7% of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body weight if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BMI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≥25</a:t>
                      </a:r>
                      <a:r>
                        <a:rPr sz="1600" b="1" spc="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5" dirty="0">
                          <a:latin typeface="Verdana"/>
                          <a:cs typeface="Verdana"/>
                        </a:rPr>
                        <a:t>kg/m</a:t>
                      </a:r>
                      <a:r>
                        <a:rPr sz="1575" b="1" spc="7" baseline="26455" dirty="0">
                          <a:latin typeface="Verdana"/>
                          <a:cs typeface="Verdana"/>
                        </a:rPr>
                        <a:t>2</a:t>
                      </a:r>
                      <a:endParaRPr sz="1575" baseline="26455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Physical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activity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≥150</a:t>
                      </a:r>
                      <a:r>
                        <a:rPr sz="1600" b="1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minutes/week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Pharmacologic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therapy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(e.g.,</a:t>
                      </a:r>
                      <a:r>
                        <a:rPr sz="1600" b="1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metformin)*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Gastric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bypass</a:t>
                      </a:r>
                      <a:r>
                        <a:rPr sz="16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surgery†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√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72567" y="4832984"/>
            <a:ext cx="854837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1012190" indent="-178435">
              <a:lnSpc>
                <a:spcPct val="100000"/>
              </a:lnSpc>
              <a:spcBef>
                <a:spcPts val="100"/>
              </a:spcBef>
              <a:buChar char="*"/>
              <a:tabLst>
                <a:tab pos="229235" algn="l"/>
              </a:tabLst>
            </a:pP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Consider in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low and medium risk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if no weight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loss after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16-week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lifestyle  modification</a:t>
            </a:r>
            <a:r>
              <a:rPr sz="1400" b="1" spc="-3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course</a:t>
            </a:r>
            <a:endParaRPr sz="1400">
              <a:latin typeface="Verdana"/>
              <a:cs typeface="Verdana"/>
            </a:endParaRPr>
          </a:p>
          <a:p>
            <a:pPr marL="228600" marR="669925" indent="-17843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† BMI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≥40 </a:t>
            </a:r>
            <a:r>
              <a:rPr sz="1400" b="1" spc="5" dirty="0">
                <a:solidFill>
                  <a:srgbClr val="FFFF99"/>
                </a:solidFill>
                <a:latin typeface="Verdana"/>
                <a:cs typeface="Verdana"/>
              </a:rPr>
              <a:t>kg/m</a:t>
            </a:r>
            <a:r>
              <a:rPr sz="1350" b="1" spc="7" baseline="24691" dirty="0">
                <a:solidFill>
                  <a:srgbClr val="FFFF99"/>
                </a:solidFill>
                <a:latin typeface="Verdana"/>
                <a:cs typeface="Verdana"/>
              </a:rPr>
              <a:t>2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with no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risk factors or ≥35 </a:t>
            </a:r>
            <a:r>
              <a:rPr sz="1400" b="1" spc="5" dirty="0">
                <a:solidFill>
                  <a:srgbClr val="FFFF99"/>
                </a:solidFill>
                <a:latin typeface="Verdana"/>
                <a:cs typeface="Verdana"/>
              </a:rPr>
              <a:t>kg/m</a:t>
            </a:r>
            <a:r>
              <a:rPr sz="1350" b="1" spc="7" baseline="24691" dirty="0">
                <a:solidFill>
                  <a:srgbClr val="FFFF99"/>
                </a:solidFill>
                <a:latin typeface="Verdana"/>
                <a:cs typeface="Verdana"/>
              </a:rPr>
              <a:t>2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1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or more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severe obesity- 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related co-morbidities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and/or if no weight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loss after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lifestyle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modification  </a:t>
            </a:r>
            <a:r>
              <a:rPr sz="1400" b="1" dirty="0">
                <a:solidFill>
                  <a:srgbClr val="FFFF99"/>
                </a:solidFill>
                <a:latin typeface="Verdana"/>
                <a:cs typeface="Verdana"/>
              </a:rPr>
              <a:t>and/or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metformin</a:t>
            </a:r>
            <a:r>
              <a:rPr sz="1400" b="1" spc="-3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99"/>
                </a:solidFill>
                <a:latin typeface="Verdana"/>
                <a:cs typeface="Verdana"/>
              </a:rPr>
              <a:t>therapy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R="18415" algn="r">
              <a:lnSpc>
                <a:spcPct val="100000"/>
              </a:lnSpc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</a:t>
            </a:r>
            <a:endParaRPr sz="1200">
              <a:latin typeface="Verdana"/>
              <a:cs typeface="Verdana"/>
            </a:endParaRPr>
          </a:p>
          <a:p>
            <a:pPr marL="268605" marR="17780" lvl="1" indent="-268605" algn="r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8605" algn="l"/>
              </a:tabLst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Tuso P.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Perm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</a:t>
            </a:r>
            <a:r>
              <a:rPr sz="1200" b="1" spc="-2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Summer;18:88–93.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16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50">
            <a:solidFill>
              <a:srgbClr val="F8C2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700" y="5865569"/>
            <a:ext cx="9169400" cy="695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56870" algn="l"/>
                <a:tab pos="9156065" algn="l"/>
              </a:tabLst>
            </a:pPr>
            <a:r>
              <a:rPr sz="1100" b="1" u="sng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	</a:t>
            </a:r>
            <a:r>
              <a:rPr sz="1100" b="1" u="sng" spc="-5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Clinical Guidelines </a:t>
            </a:r>
            <a:r>
              <a:rPr sz="1100" b="1" u="sng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on the </a:t>
            </a:r>
            <a:r>
              <a:rPr sz="1100" b="1" u="sng" spc="-5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Identification, Evaluation, </a:t>
            </a:r>
            <a:r>
              <a:rPr sz="1100" b="1" u="sng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and Treatment of Overweight and </a:t>
            </a:r>
            <a:r>
              <a:rPr sz="1100" b="1" u="sng" spc="-5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Obesity in Adults:</a:t>
            </a:r>
            <a:r>
              <a:rPr sz="1100" b="1" u="sng" spc="-45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The	</a:t>
            </a:r>
            <a:endParaRPr sz="1100">
              <a:latin typeface="Verdana"/>
              <a:cs typeface="Verdana"/>
            </a:endParaRPr>
          </a:p>
          <a:p>
            <a:pPr marL="2865755" marR="248285" indent="-1242695">
              <a:lnSpc>
                <a:spcPct val="100000"/>
              </a:lnSpc>
              <a:spcBef>
                <a:spcPts val="600"/>
              </a:spcBef>
            </a:pP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Evidence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Report. NIH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Publication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#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98-4083, September 1998, National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Institutes of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Health.  American Diabetes Association. </a:t>
            </a:r>
            <a:r>
              <a:rPr sz="11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</a:t>
            </a:r>
            <a:r>
              <a:rPr sz="1100" b="1" i="1" dirty="0">
                <a:solidFill>
                  <a:srgbClr val="FFFF99"/>
                </a:solidFill>
                <a:latin typeface="Verdana"/>
                <a:cs typeface="Verdana"/>
              </a:rPr>
              <a:t>Care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2014;37(suppl</a:t>
            </a:r>
            <a:r>
              <a:rPr sz="1200" b="1" spc="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1):S14-S80.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2000" y="-87387"/>
            <a:ext cx="70553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chemeClr val="bg1"/>
                </a:solidFill>
              </a:rPr>
              <a:t>Lifestyle</a:t>
            </a:r>
            <a:r>
              <a:rPr sz="3600" spc="-15" dirty="0">
                <a:solidFill>
                  <a:schemeClr val="bg1"/>
                </a:solidFill>
              </a:rPr>
              <a:t> </a:t>
            </a:r>
            <a:r>
              <a:rPr sz="3600" dirty="0">
                <a:solidFill>
                  <a:schemeClr val="bg1"/>
                </a:solidFill>
              </a:rPr>
              <a:t>Modification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5" dirty="0">
                <a:solidFill>
                  <a:schemeClr val="bg1"/>
                </a:solidFill>
                <a:latin typeface="Verdana"/>
                <a:cs typeface="Verdana"/>
              </a:rPr>
              <a:t>Facilitating Weight Loss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403426"/>
            <a:ext cx="8094345" cy="2616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47345" marR="375920" indent="-347345" algn="r">
              <a:lnSpc>
                <a:spcPct val="100000"/>
              </a:lnSpc>
              <a:spcBef>
                <a:spcPts val="1300"/>
              </a:spcBef>
              <a:buClr>
                <a:srgbClr val="FFFF00"/>
              </a:buClr>
              <a:buSzPct val="79166"/>
              <a:buFont typeface="Verdana"/>
              <a:buChar char="●"/>
              <a:tabLst>
                <a:tab pos="347345" algn="l"/>
                <a:tab pos="34798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Initial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target: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1-2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pound/week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weight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endParaRPr sz="2400">
              <a:latin typeface="Verdana"/>
              <a:cs typeface="Verdana"/>
            </a:endParaRPr>
          </a:p>
          <a:p>
            <a:pPr marL="229235" marR="422909" lvl="1" indent="-229235" algn="r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Verdana"/>
              <a:buChar char="●"/>
              <a:tabLst>
                <a:tab pos="2292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Long-range goal: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7% loss of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body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weight</a:t>
            </a:r>
            <a:endParaRPr sz="2400">
              <a:latin typeface="Verdana"/>
              <a:cs typeface="Verdana"/>
            </a:endParaRPr>
          </a:p>
          <a:p>
            <a:pPr marL="360045" indent="-347980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Verdana"/>
              <a:buChar char="●"/>
              <a:tabLst>
                <a:tab pos="360045" algn="l"/>
                <a:tab pos="36068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Increase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physical activity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≥150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min/week</a:t>
            </a:r>
            <a:endParaRPr sz="2400">
              <a:latin typeface="Verdana"/>
              <a:cs typeface="Verdana"/>
            </a:endParaRPr>
          </a:p>
          <a:p>
            <a:pPr marL="360045" indent="-347980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SzPct val="79166"/>
              <a:buFont typeface="Verdana"/>
              <a:buChar char="●"/>
              <a:tabLst>
                <a:tab pos="360045" algn="l"/>
                <a:tab pos="36068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Individualized medical nutrition</a:t>
            </a:r>
            <a:r>
              <a:rPr sz="2400" b="1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therapy</a:t>
            </a:r>
            <a:endParaRPr sz="2400">
              <a:latin typeface="Verdana"/>
              <a:cs typeface="Verdana"/>
            </a:endParaRPr>
          </a:p>
          <a:p>
            <a:pPr marL="588645" lvl="1" indent="-229235">
              <a:lnSpc>
                <a:spcPct val="100000"/>
              </a:lnSpc>
              <a:spcBef>
                <a:spcPts val="1205"/>
              </a:spcBef>
              <a:buClr>
                <a:srgbClr val="FFFF00"/>
              </a:buClr>
              <a:buSzPct val="79166"/>
              <a:buFont typeface="Verdana"/>
              <a:buChar char="●"/>
              <a:tabLst>
                <a:tab pos="58928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Provided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registered dietitian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0863" y="6265265"/>
            <a:ext cx="60725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NIH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Publication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#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98-4083, September 1998, National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Institutes of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Health.  American Diabetes Association. </a:t>
            </a:r>
            <a:r>
              <a:rPr sz="11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</a:t>
            </a:r>
            <a:r>
              <a:rPr sz="1100" b="1" i="1" dirty="0">
                <a:solidFill>
                  <a:srgbClr val="FFFF99"/>
                </a:solidFill>
                <a:latin typeface="Verdana"/>
                <a:cs typeface="Verdana"/>
              </a:rPr>
              <a:t>Care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2014;37(suppl</a:t>
            </a:r>
            <a:r>
              <a:rPr sz="1200" b="1" spc="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1):S14-S80.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482" y="216815"/>
            <a:ext cx="70553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Lifestyle</a:t>
            </a:r>
            <a:r>
              <a:rPr sz="3600" spc="-15" dirty="0"/>
              <a:t> </a:t>
            </a:r>
            <a:r>
              <a:rPr sz="3600" dirty="0"/>
              <a:t>Modification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5" dirty="0">
                <a:latin typeface="Verdana"/>
                <a:cs typeface="Verdana"/>
              </a:rPr>
              <a:t>Facilitating Weight Loss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25651"/>
            <a:ext cx="795274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9166"/>
              <a:buFont typeface="Verdana"/>
              <a:buChar char="●"/>
              <a:tabLst>
                <a:tab pos="360045" algn="l"/>
                <a:tab pos="36068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Reduce caloric intake by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500-1000 kcal/day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(depending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starting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weight)</a:t>
            </a:r>
            <a:endParaRPr sz="2400">
              <a:latin typeface="Verdana"/>
              <a:cs typeface="Verdana"/>
            </a:endParaRPr>
          </a:p>
          <a:p>
            <a:pPr marL="360045" indent="-347980">
              <a:lnSpc>
                <a:spcPct val="100000"/>
              </a:lnSpc>
              <a:spcBef>
                <a:spcPts val="1175"/>
              </a:spcBef>
              <a:buClr>
                <a:srgbClr val="FFFF00"/>
              </a:buClr>
              <a:buSzPct val="79166"/>
              <a:buFont typeface="Verdana"/>
              <a:buChar char="●"/>
              <a:tabLst>
                <a:tab pos="360045" algn="l"/>
                <a:tab pos="36068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Reduce dietary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fat</a:t>
            </a:r>
            <a:endParaRPr sz="2400">
              <a:latin typeface="Verdana"/>
              <a:cs typeface="Verdana"/>
            </a:endParaRPr>
          </a:p>
          <a:p>
            <a:pPr marL="360045" indent="-347980">
              <a:lnSpc>
                <a:spcPct val="100000"/>
              </a:lnSpc>
              <a:spcBef>
                <a:spcPts val="1180"/>
              </a:spcBef>
              <a:buClr>
                <a:srgbClr val="FFFF00"/>
              </a:buClr>
              <a:buSzPct val="79166"/>
              <a:buFont typeface="Verdana"/>
              <a:buChar char="●"/>
              <a:tabLst>
                <a:tab pos="360045" algn="l"/>
                <a:tab pos="360680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Limit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intake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sugar-sweetened</a:t>
            </a:r>
            <a:r>
              <a:rPr sz="24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beverages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1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Dietary fiber intake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14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grams/1000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kcal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Whole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grains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are 50% of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grain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intake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5-7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servings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fruits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vegetables a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day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660" y="0"/>
            <a:ext cx="82397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Achieving Healthy Eating</a:t>
            </a:r>
            <a:r>
              <a:rPr sz="3600" spc="-140" dirty="0"/>
              <a:t> </a:t>
            </a:r>
            <a:r>
              <a:rPr sz="3600" spc="-5" dirty="0"/>
              <a:t>Habits</a:t>
            </a:r>
            <a:endParaRPr sz="3600"/>
          </a:p>
          <a:p>
            <a:pPr marL="5080" algn="ctr">
              <a:lnSpc>
                <a:spcPct val="100000"/>
              </a:lnSpc>
            </a:pPr>
            <a:r>
              <a:rPr sz="3600" i="1" dirty="0">
                <a:latin typeface="Verdana"/>
                <a:cs typeface="Verdana"/>
              </a:rPr>
              <a:t>Plate</a:t>
            </a:r>
            <a:r>
              <a:rPr sz="3600" i="1" spc="-40" dirty="0">
                <a:latin typeface="Verdana"/>
                <a:cs typeface="Verdana"/>
              </a:rPr>
              <a:t> </a:t>
            </a:r>
            <a:r>
              <a:rPr sz="3600" i="1" dirty="0">
                <a:latin typeface="Verdana"/>
                <a:cs typeface="Verdana"/>
              </a:rPr>
              <a:t>Method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3925" y="1279461"/>
            <a:ext cx="4760976" cy="4700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447800"/>
            <a:ext cx="0" cy="4380230"/>
          </a:xfrm>
          <a:custGeom>
            <a:avLst/>
            <a:gdLst/>
            <a:ahLst/>
            <a:cxnLst/>
            <a:rect l="l" t="t" r="r" b="b"/>
            <a:pathLst>
              <a:path h="4380230">
                <a:moveTo>
                  <a:pt x="0" y="0"/>
                </a:moveTo>
                <a:lnTo>
                  <a:pt x="0" y="437991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646551"/>
            <a:ext cx="2193925" cy="0"/>
          </a:xfrm>
          <a:custGeom>
            <a:avLst/>
            <a:gdLst/>
            <a:ahLst/>
            <a:cxnLst/>
            <a:rect l="l" t="t" r="r" b="b"/>
            <a:pathLst>
              <a:path w="2193925">
                <a:moveTo>
                  <a:pt x="0" y="0"/>
                </a:moveTo>
                <a:lnTo>
                  <a:pt x="219392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58872" y="2795777"/>
            <a:ext cx="171132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Non-starchy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vegetables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Spinach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Carrots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Lettuce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Greens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Cabbage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Green</a:t>
            </a:r>
            <a:r>
              <a:rPr sz="1000" b="1" spc="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beans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Broccoli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Cauliflower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Tomatoes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628" y="2700654"/>
            <a:ext cx="17926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Grains and starchy</a:t>
            </a:r>
            <a:r>
              <a:rPr sz="10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foods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Whole grain</a:t>
            </a:r>
            <a:r>
              <a:rPr sz="1000" b="1" spc="-3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breads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whole wheat 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or</a:t>
            </a:r>
            <a:r>
              <a:rPr sz="1000" b="1" spc="-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rye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Whole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grain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High-fiber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628" y="3767709"/>
            <a:ext cx="197866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Protein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29209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Chicken 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or turkey without  the</a:t>
            </a:r>
            <a:r>
              <a:rPr sz="1000" b="1" spc="-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skin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Fish such 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as tuna,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salmon,  cod 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or</a:t>
            </a:r>
            <a:r>
              <a:rPr sz="1000" b="1" spc="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catfish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89535" indent="-77470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</a:tabLst>
            </a:pP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Tofu,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eggs, low-fat</a:t>
            </a:r>
            <a:r>
              <a:rPr sz="10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cheese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102235">
              <a:lnSpc>
                <a:spcPct val="100000"/>
              </a:lnSpc>
              <a:buClr>
                <a:srgbClr val="C00000"/>
              </a:buClr>
              <a:buSzPct val="90000"/>
              <a:buFont typeface="Verdana"/>
              <a:buChar char="●"/>
              <a:tabLst>
                <a:tab pos="90170" algn="l"/>
                <a:tab pos="1605280" algn="l"/>
              </a:tabLst>
            </a:pP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Le</a:t>
            </a:r>
            <a:r>
              <a:rPr sz="1000" b="1" spc="-15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sz="10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cu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ts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of</a:t>
            </a:r>
            <a:r>
              <a:rPr sz="1000" b="1" spc="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bee</a:t>
            </a:r>
            <a:r>
              <a:rPr sz="1000" b="1" spc="-5" dirty="0">
                <a:solidFill>
                  <a:schemeClr val="bg1"/>
                </a:solidFill>
                <a:latin typeface="Verdana"/>
                <a:cs typeface="Verdana"/>
              </a:rPr>
              <a:t>f</a:t>
            </a:r>
            <a:r>
              <a:rPr lang="en-US" sz="1000" b="1" dirty="0">
                <a:solidFill>
                  <a:schemeClr val="bg1"/>
                </a:solidFill>
                <a:latin typeface="Verdana"/>
                <a:cs typeface="Verdana"/>
              </a:rPr>
              <a:t>\</a:t>
            </a:r>
            <a:r>
              <a:rPr sz="1000" b="1" spc="-10" dirty="0">
                <a:solidFill>
                  <a:schemeClr val="bg1"/>
                </a:solidFill>
                <a:latin typeface="Verdana"/>
                <a:cs typeface="Verdana"/>
              </a:rPr>
              <a:t> pork</a:t>
            </a:r>
            <a:endParaRPr sz="1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2901" y="1579499"/>
            <a:ext cx="12192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3041586"/>
            <a:ext cx="1666875" cy="1201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4692650"/>
            <a:ext cx="1666875" cy="1250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34510" y="6196990"/>
            <a:ext cx="50787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23029" algn="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100" b="1" spc="-5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from: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 Create 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your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plate.  Available</a:t>
            </a:r>
            <a:r>
              <a:rPr sz="1100" b="1" spc="1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at:</a:t>
            </a:r>
            <a:endParaRPr sz="11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d</a:t>
            </a:r>
            <a:r>
              <a:rPr sz="1100" b="1" spc="-10" dirty="0">
                <a:solidFill>
                  <a:srgbClr val="FFFF99"/>
                </a:solidFill>
                <a:latin typeface="Verdana"/>
                <a:cs typeface="Verdana"/>
              </a:rPr>
              <a:t>ia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bete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s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100" b="1" spc="-10" dirty="0">
                <a:solidFill>
                  <a:srgbClr val="FFFF99"/>
                </a:solidFill>
                <a:latin typeface="Verdana"/>
                <a:cs typeface="Verdana"/>
              </a:rPr>
              <a:t>o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rg</a:t>
            </a:r>
            <a:r>
              <a:rPr sz="1100" b="1" spc="-10" dirty="0">
                <a:solidFill>
                  <a:srgbClr val="FFFF99"/>
                </a:solidFill>
                <a:latin typeface="Verdana"/>
                <a:cs typeface="Verdana"/>
              </a:rPr>
              <a:t>/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crea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teyou</a:t>
            </a:r>
            <a:r>
              <a:rPr sz="1100" b="1" spc="-5" dirty="0">
                <a:solidFill>
                  <a:srgbClr val="FFFF99"/>
                </a:solidFill>
                <a:latin typeface="Verdana"/>
                <a:cs typeface="Verdana"/>
              </a:rPr>
              <a:t>rp</a:t>
            </a:r>
            <a:r>
              <a:rPr sz="1100" b="1" spc="-10" dirty="0">
                <a:solidFill>
                  <a:srgbClr val="FFFF99"/>
                </a:solidFill>
                <a:latin typeface="Verdana"/>
                <a:cs typeface="Verdana"/>
              </a:rPr>
              <a:t>la</a:t>
            </a:r>
            <a:r>
              <a:rPr sz="1100" b="1" dirty="0">
                <a:solidFill>
                  <a:srgbClr val="FFFF99"/>
                </a:solidFill>
                <a:latin typeface="Verdana"/>
                <a:cs typeface="Verdana"/>
              </a:rPr>
              <a:t>te/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3783" y="6538366"/>
            <a:ext cx="5569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2014:37,</a:t>
            </a:r>
            <a:r>
              <a:rPr sz="1200" b="1" spc="1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S14-80.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710" y="0"/>
            <a:ext cx="70553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Lifestyle</a:t>
            </a:r>
            <a:r>
              <a:rPr sz="3200" spc="-50" dirty="0"/>
              <a:t> </a:t>
            </a:r>
            <a:r>
              <a:rPr sz="3200" dirty="0"/>
              <a:t>Modification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i="1" dirty="0">
                <a:latin typeface="Verdana"/>
                <a:cs typeface="Verdana"/>
              </a:rPr>
              <a:t>Physical</a:t>
            </a:r>
            <a:r>
              <a:rPr sz="3200" i="1" spc="-10" dirty="0">
                <a:latin typeface="Verdana"/>
                <a:cs typeface="Verdana"/>
              </a:rPr>
              <a:t> </a:t>
            </a:r>
            <a:r>
              <a:rPr sz="3200" i="1" spc="-5" dirty="0">
                <a:latin typeface="Verdana"/>
                <a:cs typeface="Verdana"/>
              </a:rPr>
              <a:t>Activity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32710"/>
              </p:ext>
            </p:extLst>
          </p:nvPr>
        </p:nvGraphicFramePr>
        <p:xfrm>
          <a:off x="214312" y="1128712"/>
          <a:ext cx="86868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Adults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with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prediabetes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825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3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Exercise program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should</a:t>
                      </a:r>
                      <a:r>
                        <a:rPr sz="1600" b="1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include: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90805" marR="361315">
                        <a:lnSpc>
                          <a:spcPct val="100000"/>
                        </a:lnSpc>
                        <a:buSzPct val="93750"/>
                        <a:buFont typeface="Verdana"/>
                        <a:buChar char="●"/>
                        <a:tabLst>
                          <a:tab pos="214629" algn="l"/>
                        </a:tabLst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≥150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minutes/week of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moderate-intensity aerobic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activity (50%-70% 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maximum heart</a:t>
                      </a:r>
                      <a:r>
                        <a:rPr sz="16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rate)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835025" lvl="1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835660" algn="l"/>
                        </a:tabLst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Spread over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3 or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more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days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every</a:t>
                      </a:r>
                      <a:r>
                        <a:rPr sz="1600" b="1" spc="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week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835025" lvl="1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835660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No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more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than 2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consecutive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days without</a:t>
                      </a:r>
                      <a:r>
                        <a:rPr sz="1600" b="1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exercise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213995" indent="-123825">
                        <a:lnSpc>
                          <a:spcPct val="100000"/>
                        </a:lnSpc>
                        <a:buSzPct val="93750"/>
                        <a:buFont typeface="Verdana"/>
                        <a:buChar char="●"/>
                        <a:tabLst>
                          <a:tab pos="214629" algn="l"/>
                        </a:tabLst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Resistance training ≥2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times/week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(in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absence of</a:t>
                      </a:r>
                      <a:r>
                        <a:rPr sz="1600" b="1" spc="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contraindications)*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1320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90805" marR="9690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Evaluate patients for contraindications prohibiting certain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types of 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exercise before recommending exercise</a:t>
                      </a:r>
                      <a:r>
                        <a:rPr sz="1600" b="1" spc="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program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Consider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age and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previous level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physical</a:t>
                      </a:r>
                      <a:r>
                        <a:rPr sz="1600" b="1" spc="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activity†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79351"/>
              </p:ext>
            </p:extLst>
          </p:nvPr>
        </p:nvGraphicFramePr>
        <p:xfrm>
          <a:off x="214312" y="4446587"/>
          <a:ext cx="8686800" cy="950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Children with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prediabetes,</a:t>
                      </a:r>
                      <a:r>
                        <a:rPr sz="1600" b="1" spc="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diabetes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Exercise program should</a:t>
                      </a:r>
                      <a:r>
                        <a:rPr sz="1600" b="1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include: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  <a:p>
                      <a:pPr marL="272415" indent="-182245">
                        <a:lnSpc>
                          <a:spcPct val="100000"/>
                        </a:lnSpc>
                        <a:buSzPct val="93750"/>
                        <a:buFont typeface="Wingdings"/>
                        <a:buChar char=""/>
                        <a:tabLst>
                          <a:tab pos="273050" algn="l"/>
                        </a:tabLst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≥60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minutes of 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physical</a:t>
                      </a:r>
                      <a:r>
                        <a:rPr sz="16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activity/day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31140" y="5519115"/>
            <a:ext cx="8046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*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For adults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with type 2</a:t>
            </a:r>
            <a:r>
              <a:rPr sz="1200" b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1200">
              <a:latin typeface="Verdana"/>
              <a:cs typeface="Verdana"/>
            </a:endParaRPr>
          </a:p>
          <a:p>
            <a:pPr marL="190500" marR="5080" indent="-17843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†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e.g., uncontrolled hypertension, severe autonomic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peripheral neuropathy, history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foot  lesions, unstable proliferative retinopathy, peripheral artery</a:t>
            </a:r>
            <a:r>
              <a:rPr sz="1200" b="1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434" y="281432"/>
            <a:ext cx="71729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Benefits of Physical</a:t>
            </a:r>
            <a:r>
              <a:rPr sz="3600" spc="-170" dirty="0"/>
              <a:t> </a:t>
            </a:r>
            <a:r>
              <a:rPr sz="3600" dirty="0"/>
              <a:t>Activity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8140" y="1386839"/>
            <a:ext cx="6763511" cy="4017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23254"/>
            <a:ext cx="6272530" cy="3888104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32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Increased insulin</a:t>
            </a:r>
            <a:r>
              <a:rPr sz="26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sensitivity</a:t>
            </a:r>
            <a:endParaRPr sz="26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23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Improved lipid</a:t>
            </a:r>
            <a:r>
              <a:rPr sz="2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levels</a:t>
            </a:r>
            <a:endParaRPr sz="26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22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Lower blood</a:t>
            </a:r>
            <a:r>
              <a:rPr sz="26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pressure</a:t>
            </a:r>
            <a:endParaRPr sz="26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22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Weight</a:t>
            </a:r>
            <a:r>
              <a:rPr sz="26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endParaRPr sz="26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22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Improved blood </a:t>
            </a: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glucose</a:t>
            </a:r>
            <a:r>
              <a:rPr sz="260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endParaRPr sz="26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22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Reduced risk </a:t>
            </a: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6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CVD</a:t>
            </a:r>
            <a:endParaRPr sz="26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22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Prevent/delay </a:t>
            </a: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type 2</a:t>
            </a:r>
            <a:r>
              <a:rPr sz="26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1027" y="6538366"/>
            <a:ext cx="5521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</a:t>
            </a:r>
            <a:r>
              <a:rPr lang="en-US" sz="1200" b="1" spc="-5" dirty="0">
                <a:solidFill>
                  <a:srgbClr val="FFFF99"/>
                </a:solidFill>
                <a:latin typeface="Verdana"/>
                <a:cs typeface="Verdana"/>
              </a:rPr>
              <a:t>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</a:t>
            </a:r>
            <a:r>
              <a:rPr sz="1200" b="1" i="1" spc="9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2014:37:S14-80.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1998" y="232994"/>
            <a:ext cx="3080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Prediabet</a:t>
            </a:r>
            <a:r>
              <a:rPr sz="3600" spc="-15" dirty="0"/>
              <a:t>e</a:t>
            </a:r>
            <a:r>
              <a:rPr sz="3600" dirty="0"/>
              <a:t>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44651"/>
            <a:ext cx="7799705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An important risk factor for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future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 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CV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Risk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prediabetes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is a</a:t>
            </a:r>
            <a:r>
              <a:rPr sz="2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continuum</a:t>
            </a:r>
            <a:endParaRPr sz="2400">
              <a:latin typeface="Verdana"/>
              <a:cs typeface="Verdana"/>
            </a:endParaRPr>
          </a:p>
          <a:p>
            <a:pPr marL="353695" marR="1055370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Important to identify early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begin  intervention</a:t>
            </a:r>
            <a:r>
              <a:rPr sz="2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immediately</a:t>
            </a:r>
            <a:endParaRPr sz="2400">
              <a:latin typeface="Verdana"/>
              <a:cs typeface="Verdana"/>
            </a:endParaRPr>
          </a:p>
          <a:p>
            <a:pPr marL="353695" marR="120840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Interventions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reduce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rate of  progression from prediabetes</a:t>
            </a:r>
            <a:endParaRPr sz="2400">
              <a:latin typeface="Verdana"/>
              <a:cs typeface="Verdana"/>
            </a:endParaRP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Courier New"/>
              <a:buChar char="o"/>
              <a:tabLst>
                <a:tab pos="354330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Healthy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diet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Courier New"/>
              <a:buChar char="o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activity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Courier New"/>
              <a:buChar char="o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Weight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7376" y="3657600"/>
            <a:ext cx="1792224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97226" y="6357315"/>
            <a:ext cx="6216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 Suppl</a:t>
            </a:r>
            <a:r>
              <a:rPr sz="1200" b="1" spc="10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1:S81-90.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40360" marR="5080" indent="-11176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Association Between </a:t>
            </a:r>
            <a:r>
              <a:rPr sz="2800" spc="-5" dirty="0"/>
              <a:t>Insulin </a:t>
            </a:r>
            <a:r>
              <a:rPr sz="2800" spc="-10" dirty="0"/>
              <a:t>Sensitivity  </a:t>
            </a:r>
            <a:r>
              <a:rPr sz="2800" spc="-5" dirty="0"/>
              <a:t>and Physical </a:t>
            </a:r>
            <a:r>
              <a:rPr sz="2800" spc="-10" dirty="0"/>
              <a:t>Exercise: </a:t>
            </a:r>
            <a:r>
              <a:rPr sz="2800" spc="-5" dirty="0"/>
              <a:t>The IRAS</a:t>
            </a:r>
            <a:r>
              <a:rPr sz="2800" spc="130" dirty="0"/>
              <a:t> </a:t>
            </a:r>
            <a:r>
              <a:rPr sz="2800" spc="-5" dirty="0"/>
              <a:t>Study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95869" y="1295400"/>
            <a:ext cx="4445000" cy="497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4493" y="1353235"/>
            <a:ext cx="4445000" cy="497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39972" y="6023610"/>
            <a:ext cx="8682355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IRAS=Insulin Resistance Atherosclerosis</a:t>
            </a:r>
            <a:r>
              <a:rPr sz="12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Study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Verdana"/>
              <a:cs typeface="Verdana"/>
            </a:endParaRPr>
          </a:p>
          <a:p>
            <a:pPr marL="4536440" marR="5080" indent="2900045">
              <a:lnSpc>
                <a:spcPct val="100000"/>
              </a:lnSpc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6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Mayer-Davis EJ,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JAMA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1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1998;279:669-674.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477" y="23247"/>
            <a:ext cx="70553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600" i="1" spc="-5" dirty="0">
                <a:latin typeface="Verdana"/>
                <a:cs typeface="Verdana"/>
              </a:rPr>
              <a:t>Lifestyle</a:t>
            </a:r>
            <a:r>
              <a:rPr lang="en-US" sz="3600" i="1" spc="-40" dirty="0">
                <a:latin typeface="Verdana"/>
                <a:cs typeface="Verdana"/>
              </a:rPr>
              <a:t> </a:t>
            </a:r>
            <a:r>
              <a:rPr lang="en-US" sz="3600" i="1" dirty="0">
                <a:latin typeface="Verdana"/>
                <a:cs typeface="Verdana"/>
              </a:rPr>
              <a:t>Interventions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3600" spc="-5" dirty="0"/>
              <a:t>Look </a:t>
            </a:r>
            <a:r>
              <a:rPr lang="en-US" sz="3600" dirty="0"/>
              <a:t>AHEAD:</a:t>
            </a:r>
            <a:r>
              <a:rPr lang="en-US" sz="3600" spc="-40" dirty="0"/>
              <a:t> </a:t>
            </a:r>
            <a:r>
              <a:rPr lang="en-US" sz="3600" spc="-5" dirty="0"/>
              <a:t>Results</a:t>
            </a:r>
          </a:p>
        </p:txBody>
      </p:sp>
      <p:sp>
        <p:nvSpPr>
          <p:cNvPr id="3" name="object 3"/>
          <p:cNvSpPr/>
          <p:nvPr/>
        </p:nvSpPr>
        <p:spPr>
          <a:xfrm>
            <a:off x="406400" y="1519300"/>
            <a:ext cx="8331200" cy="462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02148" y="6357315"/>
            <a:ext cx="391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536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Gregg EW,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JAMA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2012;308:2489-2496.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2427" y="1131823"/>
            <a:ext cx="625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Any Remission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Diabetes (Partial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Complete)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5652" y="2117852"/>
            <a:ext cx="748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&lt;</a:t>
            </a:r>
            <a:r>
              <a:rPr sz="12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.001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4576" y="2362200"/>
            <a:ext cx="765175" cy="1990725"/>
          </a:xfrm>
          <a:custGeom>
            <a:avLst/>
            <a:gdLst/>
            <a:ahLst/>
            <a:cxnLst/>
            <a:rect l="l" t="t" r="r" b="b"/>
            <a:pathLst>
              <a:path w="765175" h="1990725">
                <a:moveTo>
                  <a:pt x="0" y="173609"/>
                </a:moveTo>
                <a:lnTo>
                  <a:pt x="0" y="0"/>
                </a:lnTo>
                <a:lnTo>
                  <a:pt x="765175" y="0"/>
                </a:lnTo>
                <a:lnTo>
                  <a:pt x="765175" y="1990725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3784" y="2270252"/>
            <a:ext cx="748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&lt;</a:t>
            </a:r>
            <a:r>
              <a:rPr sz="12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.001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32200" y="2514600"/>
            <a:ext cx="765175" cy="1838325"/>
          </a:xfrm>
          <a:custGeom>
            <a:avLst/>
            <a:gdLst/>
            <a:ahLst/>
            <a:cxnLst/>
            <a:rect l="l" t="t" r="r" b="b"/>
            <a:pathLst>
              <a:path w="765175" h="1838325">
                <a:moveTo>
                  <a:pt x="0" y="160274"/>
                </a:moveTo>
                <a:lnTo>
                  <a:pt x="0" y="0"/>
                </a:lnTo>
                <a:lnTo>
                  <a:pt x="765175" y="0"/>
                </a:lnTo>
                <a:lnTo>
                  <a:pt x="765175" y="1838325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42965" y="2546730"/>
            <a:ext cx="748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&lt;</a:t>
            </a:r>
            <a:r>
              <a:rPr sz="12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.001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34076" y="2819400"/>
            <a:ext cx="763905" cy="1533525"/>
          </a:xfrm>
          <a:custGeom>
            <a:avLst/>
            <a:gdLst/>
            <a:ahLst/>
            <a:cxnLst/>
            <a:rect l="l" t="t" r="r" b="b"/>
            <a:pathLst>
              <a:path w="763904" h="1533525">
                <a:moveTo>
                  <a:pt x="0" y="133730"/>
                </a:moveTo>
                <a:lnTo>
                  <a:pt x="0" y="0"/>
                </a:lnTo>
                <a:lnTo>
                  <a:pt x="763524" y="0"/>
                </a:lnTo>
                <a:lnTo>
                  <a:pt x="763524" y="1533525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44842" y="2803905"/>
            <a:ext cx="748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&lt;</a:t>
            </a:r>
            <a:r>
              <a:rPr sz="12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.001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62876" y="3048000"/>
            <a:ext cx="763905" cy="1362075"/>
          </a:xfrm>
          <a:custGeom>
            <a:avLst/>
            <a:gdLst/>
            <a:ahLst/>
            <a:cxnLst/>
            <a:rect l="l" t="t" r="r" b="b"/>
            <a:pathLst>
              <a:path w="763904" h="1362075">
                <a:moveTo>
                  <a:pt x="0" y="118745"/>
                </a:moveTo>
                <a:lnTo>
                  <a:pt x="0" y="0"/>
                </a:lnTo>
                <a:lnTo>
                  <a:pt x="763524" y="0"/>
                </a:lnTo>
                <a:lnTo>
                  <a:pt x="763524" y="1362075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325626"/>
            <a:ext cx="74803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Font typeface="Verdana"/>
              <a:buChar char="●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Lifestyle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intervention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continues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 have an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effect,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even after 20</a:t>
            </a:r>
            <a:r>
              <a:rPr sz="2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2386" y="27558"/>
            <a:ext cx="7938770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algn="ctr">
              <a:lnSpc>
                <a:spcPts val="3520"/>
              </a:lnSpc>
              <a:spcBef>
                <a:spcPts val="100"/>
              </a:spcBef>
            </a:pPr>
            <a:r>
              <a:rPr sz="3200" dirty="0">
                <a:solidFill>
                  <a:schemeClr val="bg1"/>
                </a:solidFill>
              </a:rPr>
              <a:t>Overview of Trials in</a:t>
            </a:r>
            <a:r>
              <a:rPr sz="3200" spc="-40" dirty="0">
                <a:solidFill>
                  <a:schemeClr val="bg1"/>
                </a:solidFill>
              </a:rPr>
              <a:t> </a:t>
            </a:r>
            <a:r>
              <a:rPr sz="3200" spc="-5" dirty="0">
                <a:solidFill>
                  <a:schemeClr val="bg1"/>
                </a:solidFill>
              </a:rPr>
              <a:t>Prediabetes</a:t>
            </a:r>
          </a:p>
          <a:p>
            <a:pPr marL="12700" algn="ctr">
              <a:lnSpc>
                <a:spcPts val="3520"/>
              </a:lnSpc>
            </a:pPr>
            <a:r>
              <a:rPr sz="3200" i="1" spc="-5" dirty="0">
                <a:solidFill>
                  <a:schemeClr val="bg1"/>
                </a:solidFill>
                <a:latin typeface="Verdana"/>
                <a:cs typeface="Verdana"/>
              </a:rPr>
              <a:t>Lifestyle </a:t>
            </a:r>
            <a:r>
              <a:rPr sz="3200" i="1" dirty="0">
                <a:solidFill>
                  <a:schemeClr val="bg1"/>
                </a:solidFill>
                <a:latin typeface="Verdana"/>
                <a:cs typeface="Verdana"/>
              </a:rPr>
              <a:t>Modification</a:t>
            </a:r>
            <a:r>
              <a:rPr sz="3200" i="1" spc="-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200" i="1" dirty="0">
                <a:solidFill>
                  <a:schemeClr val="bg1"/>
                </a:solidFill>
                <a:latin typeface="Verdana"/>
                <a:cs typeface="Verdana"/>
              </a:rPr>
              <a:t>Intervention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04825" y="2386012"/>
          <a:ext cx="8103865" cy="2934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Study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847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Intervention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Treatment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207010" marR="198120" indent="289560">
                        <a:lnSpc>
                          <a:spcPts val="1510"/>
                        </a:lnSpc>
                        <a:spcBef>
                          <a:spcPts val="890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Risk  R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400" b="1" spc="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uc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Qing</a:t>
                      </a:r>
                      <a:r>
                        <a:rPr sz="1350" b="1" spc="7" baseline="2469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1,2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IGT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577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Lifestyle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34% -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69%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0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Finnish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DPS</a:t>
                      </a:r>
                      <a:r>
                        <a:rPr sz="1350" b="1" spc="7" baseline="2469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3,4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IGT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523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Lifestyle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3+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43053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7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58%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536">
                <a:tc>
                  <a:txBody>
                    <a:bodyPr/>
                    <a:lstStyle/>
                    <a:p>
                      <a:pPr marL="338455" marR="330200" indent="-635" algn="ctr">
                        <a:lnSpc>
                          <a:spcPct val="9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Diabetes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Preven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  Program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(DPP)</a:t>
                      </a:r>
                      <a:r>
                        <a:rPr sz="1350" b="1" spc="7" baseline="2469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5,6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IGT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3324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Lifestyle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58%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34%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511298" y="6170167"/>
            <a:ext cx="6322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1865" algn="l"/>
              </a:tabLst>
            </a:pP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1.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</a:t>
            </a:r>
            <a:r>
              <a:rPr sz="1200" b="1" i="1" spc="6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Care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2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1997;20:537-544.	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2.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Lancet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-4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2008;371:1783-1789.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491865" algn="l"/>
              </a:tabLst>
            </a:pP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3. 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N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Engl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</a:t>
            </a:r>
            <a:r>
              <a:rPr sz="1200" b="1" i="1" spc="3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Med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2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2001;344:1343-1350.	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4.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Lancet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-4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2006;368:1673-1679.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491865" algn="l"/>
              </a:tabLst>
            </a:pP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5. 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N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Engl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</a:t>
            </a:r>
            <a:r>
              <a:rPr sz="1200" b="1" i="1" spc="3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Med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2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2002;346:393-403.	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6.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Lancet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-4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2009;374:1677-1686.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297051"/>
            <a:ext cx="7242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Pharmacologic intervention provides benefit but with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increased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adverse effects with some</a:t>
            </a:r>
            <a:r>
              <a:rPr sz="18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drugs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9696" y="131504"/>
            <a:ext cx="7055380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520"/>
              </a:lnSpc>
              <a:spcBef>
                <a:spcPts val="100"/>
              </a:spcBef>
            </a:pPr>
            <a:r>
              <a:rPr sz="3200" dirty="0">
                <a:solidFill>
                  <a:schemeClr val="bg1"/>
                </a:solidFill>
              </a:rPr>
              <a:t>Overview of Trials in</a:t>
            </a:r>
            <a:r>
              <a:rPr sz="3200" spc="-45" dirty="0">
                <a:solidFill>
                  <a:schemeClr val="bg1"/>
                </a:solidFill>
              </a:rPr>
              <a:t> </a:t>
            </a:r>
            <a:r>
              <a:rPr sz="3200" spc="-5" dirty="0">
                <a:solidFill>
                  <a:schemeClr val="bg1"/>
                </a:solidFill>
              </a:rPr>
              <a:t>Prediabetes</a:t>
            </a:r>
          </a:p>
          <a:p>
            <a:pPr marL="1270" algn="ctr">
              <a:lnSpc>
                <a:spcPts val="3520"/>
              </a:lnSpc>
            </a:pPr>
            <a:r>
              <a:rPr sz="3200" i="1" dirty="0">
                <a:solidFill>
                  <a:schemeClr val="bg1"/>
                </a:solidFill>
                <a:latin typeface="Verdana"/>
                <a:cs typeface="Verdana"/>
              </a:rPr>
              <a:t>Pharmacologic</a:t>
            </a:r>
            <a:r>
              <a:rPr sz="3200" i="1" spc="-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200" i="1" dirty="0">
                <a:solidFill>
                  <a:schemeClr val="bg1"/>
                </a:solidFill>
                <a:latin typeface="Verdana"/>
                <a:cs typeface="Verdana"/>
              </a:rPr>
              <a:t>Intervention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04825" y="2043112"/>
          <a:ext cx="8101328" cy="3225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Study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Intervention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Treatment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315595" indent="289560">
                        <a:lnSpc>
                          <a:spcPts val="1510"/>
                        </a:lnSpc>
                        <a:spcBef>
                          <a:spcPts val="1155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Risk  R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400" b="1" spc="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uc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349">
                <a:tc>
                  <a:txBody>
                    <a:bodyPr/>
                    <a:lstStyle/>
                    <a:p>
                      <a:pPr marL="300355" marR="291465" indent="-1270" algn="ctr">
                        <a:lnSpc>
                          <a:spcPct val="90000"/>
                        </a:lnSpc>
                        <a:spcBef>
                          <a:spcPts val="96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Diabetes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Preve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  Program 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(DPP)</a:t>
                      </a:r>
                      <a:r>
                        <a:rPr sz="1350" b="1" spc="7" baseline="2469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1,2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225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IGT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3324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Metformin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43204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31%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18%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DREAM</a:t>
                      </a:r>
                      <a:r>
                        <a:rPr sz="1350" b="1" spc="7" baseline="2469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IGT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5269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Rosiglitazone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25">
                <a:tc>
                  <a:txBody>
                    <a:bodyPr/>
                    <a:lstStyle/>
                    <a:p>
                      <a:pPr marL="382905" marR="375285" indent="153670">
                        <a:lnSpc>
                          <a:spcPts val="1510"/>
                        </a:lnSpc>
                        <a:spcBef>
                          <a:spcPts val="5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STOP-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NIDD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350" b="1" spc="-15" baseline="2469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350" b="1" spc="-7" baseline="2469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,5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IGT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1429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Acarbose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21%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9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ACT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NOW</a:t>
                      </a:r>
                      <a:r>
                        <a:rPr sz="1350" b="1" spc="7" baseline="2469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IFG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~600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Pioglitazone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years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81%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060194" y="6181140"/>
            <a:ext cx="6849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0" algn="l"/>
              </a:tabLst>
            </a:pP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1.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</a:t>
            </a:r>
            <a:r>
              <a:rPr sz="1200" b="1" i="1" spc="5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Care.</a:t>
            </a:r>
            <a:r>
              <a:rPr sz="1200" b="1" i="1" spc="2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2003;6:977–980.	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2.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Lancet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-5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2009;374:1677-1686.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492500" algn="l"/>
              </a:tabLst>
            </a:pP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3.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</a:t>
            </a:r>
            <a:r>
              <a:rPr sz="1200" b="1" i="1" spc="5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Care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2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2011;34:1265-1269.	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4. 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Lancet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-5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2002;359:2072-2077.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492500" algn="l"/>
              </a:tabLst>
            </a:pP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5. </a:t>
            </a:r>
            <a:r>
              <a:rPr sz="1200" b="1" spc="2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JAMA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2003;290:486-494.	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6.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N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Engl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 Med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-3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2011;364:1104-1115.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048" y="5160061"/>
            <a:ext cx="4537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Verdana"/>
                <a:cs typeface="Verdana"/>
              </a:rPr>
              <a:t>REIMBURSEMENT</a:t>
            </a:r>
            <a:endParaRPr sz="3600" dirty="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33" y="295478"/>
            <a:ext cx="8931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DSME </a:t>
            </a:r>
            <a:r>
              <a:rPr sz="2800" spc="-10" dirty="0"/>
              <a:t>Reimbursement </a:t>
            </a:r>
            <a:r>
              <a:rPr sz="2800" spc="-5" dirty="0"/>
              <a:t>for Cognitive</a:t>
            </a:r>
            <a:r>
              <a:rPr sz="2800" spc="130" dirty="0"/>
              <a:t> </a:t>
            </a:r>
            <a:r>
              <a:rPr sz="2800" spc="-10" dirty="0"/>
              <a:t>Services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89992" y="1327150"/>
            <a:ext cx="5407660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Part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Medicare program  from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CMS</a:t>
            </a:r>
            <a:endParaRPr sz="240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1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Program meets</a:t>
            </a:r>
            <a:r>
              <a:rPr sz="24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endParaRPr sz="24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standards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DSME</a:t>
            </a:r>
            <a:endParaRPr sz="2400">
              <a:latin typeface="Verdana"/>
              <a:cs typeface="Verdana"/>
            </a:endParaRPr>
          </a:p>
          <a:p>
            <a:pPr marL="927100" marR="33655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1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Recognized by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ADA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or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other approval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bodies</a:t>
            </a:r>
            <a:endParaRPr sz="2400">
              <a:latin typeface="Verdana"/>
              <a:cs typeface="Verdana"/>
            </a:endParaRPr>
          </a:p>
          <a:p>
            <a:pPr marL="353695" marR="986790" indent="-34163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Covered by most</a:t>
            </a:r>
            <a:r>
              <a:rPr sz="24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health  insurance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2450" y="1371536"/>
            <a:ext cx="3401949" cy="4395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8838" y="5666638"/>
            <a:ext cx="7033895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0995" marR="62230" indent="-24384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Toolkit available from CMS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assist 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the reimbursement</a:t>
            </a:r>
            <a:r>
              <a:rPr sz="12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Verdana"/>
              <a:cs typeface="Verdana"/>
            </a:endParaRPr>
          </a:p>
          <a:p>
            <a:pPr marL="12700" marR="5080" indent="3571240">
              <a:lnSpc>
                <a:spcPct val="100000"/>
              </a:lnSpc>
            </a:pPr>
            <a:r>
              <a:rPr sz="1000" b="1" spc="-10" dirty="0">
                <a:solidFill>
                  <a:srgbClr val="FFFF99"/>
                </a:solidFill>
                <a:latin typeface="Verdana"/>
                <a:cs typeface="Verdana"/>
              </a:rPr>
              <a:t>Diabetes Self-management 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</a:rPr>
              <a:t>Toolkit. </a:t>
            </a:r>
            <a:r>
              <a:rPr sz="1000" b="1" spc="-10" dirty="0">
                <a:solidFill>
                  <a:srgbClr val="FFFF99"/>
                </a:solidFill>
                <a:latin typeface="Verdana"/>
                <a:cs typeface="Verdana"/>
              </a:rPr>
              <a:t>Available 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</a:rPr>
              <a:t>at:  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  <a:hlinkClick r:id="rId3"/>
              </a:rPr>
              <a:t>http://www.cmspulse.org/resource-center/health-topics/diabetes/documents/DSME-Toolkit.pdf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865" y="263474"/>
            <a:ext cx="83502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ICD-9 Codes for Prediabetes</a:t>
            </a:r>
            <a:r>
              <a:rPr spc="-65" dirty="0"/>
              <a:t> </a:t>
            </a:r>
            <a:r>
              <a:rPr dirty="0"/>
              <a:t>Testing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13604"/>
              </p:ext>
            </p:extLst>
          </p:nvPr>
        </p:nvGraphicFramePr>
        <p:xfrm>
          <a:off x="214312" y="1128712"/>
          <a:ext cx="8686800" cy="4686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ICD-9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Code*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Procedure/Documentation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790.21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924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434"/>
                        </a:spcBef>
                        <a:buFont typeface="Verdana"/>
                        <a:buChar char="●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Impaired fasting</a:t>
                      </a:r>
                      <a:r>
                        <a:rPr sz="18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glucose/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o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Has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yet to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be diagnosed with</a:t>
                      </a:r>
                      <a:r>
                        <a:rPr sz="1800" b="1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diabetes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790.22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93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439"/>
                        </a:spcBef>
                        <a:buFont typeface="Verdana"/>
                        <a:buChar char="●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Failed glucose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tolerance</a:t>
                      </a:r>
                      <a:r>
                        <a:rPr sz="18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test/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o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Has not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been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diagnosed with</a:t>
                      </a:r>
                      <a:r>
                        <a:rPr sz="1800" b="1" spc="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diabetes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790.29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965200" indent="-287020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Verdana"/>
                        <a:buChar char="●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Evidence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of other impairment of glucose 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metabolism/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35660" lvl="1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ourier New"/>
                        <a:buChar char="o"/>
                        <a:tabLst>
                          <a:tab pos="836294" algn="l"/>
                        </a:tabLst>
                      </a:pPr>
                      <a:r>
                        <a:rPr sz="1800" b="1" spc="-5" dirty="0">
                          <a:latin typeface="Verdana"/>
                          <a:cs typeface="Verdana"/>
                        </a:rPr>
                        <a:t>Has not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been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diagnosed with</a:t>
                      </a:r>
                      <a:r>
                        <a:rPr sz="18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diabetes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35660" marR="616585" lvl="1" indent="-287020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836294" algn="l"/>
                        </a:tabLst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Make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sure abnormal glucose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levels has 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been documented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when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using this</a:t>
                      </a:r>
                      <a:r>
                        <a:rPr sz="18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code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277.7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187325" indent="-28702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Verdana"/>
                        <a:buChar char="●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3 of the 5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components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cardiometabolic  syndrome (e.g.,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obese,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hypertension, elevated  triglycerides)/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835660" marR="283210" indent="-2870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o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Must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report which manifestation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of the 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cardiometabolic syndrome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patient has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07340" y="5928766"/>
            <a:ext cx="8605520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*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Will be replaced by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ICD-10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codes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October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1,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2015</a:t>
            </a:r>
            <a:endParaRPr sz="120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122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ICD-10 Codes.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Available</a:t>
            </a:r>
            <a:r>
              <a:rPr sz="1200" b="1" spc="-6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at: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  <a:hlinkClick r:id="rId2"/>
              </a:rPr>
              <a:t>http://www.icd10data.com/ICD10CM/Codes/R00-R99/R70-R79/R73-/R73.09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1241" y="5160061"/>
            <a:ext cx="2991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Verdana"/>
                <a:cs typeface="Verdana"/>
              </a:rPr>
              <a:t>REFERRALS</a:t>
            </a:r>
            <a:endParaRPr sz="3600" dirty="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322" y="263474"/>
            <a:ext cx="692007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Members of the </a:t>
            </a:r>
            <a:r>
              <a:rPr spc="-5" dirty="0"/>
              <a:t>Healthcare</a:t>
            </a:r>
            <a:r>
              <a:rPr spc="-10" dirty="0"/>
              <a:t> </a:t>
            </a:r>
            <a:r>
              <a:rPr spc="-5"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28800"/>
            <a:ext cx="709104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Healthcare professionals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take a team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approach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assist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patients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2400" dirty="0">
              <a:latin typeface="Verdana"/>
              <a:cs typeface="Verdana"/>
            </a:endParaRPr>
          </a:p>
          <a:p>
            <a:pPr marL="197485" indent="-18542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812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Physician</a:t>
            </a:r>
            <a:endParaRPr sz="2400" dirty="0">
              <a:latin typeface="Verdana"/>
              <a:cs typeface="Verdana"/>
            </a:endParaRPr>
          </a:p>
          <a:p>
            <a:pPr marL="196850" indent="-18478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Nurse practitioner/Physician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assistant</a:t>
            </a:r>
            <a:endParaRPr sz="2400" dirty="0">
              <a:latin typeface="Verdana"/>
              <a:cs typeface="Verdana"/>
            </a:endParaRPr>
          </a:p>
          <a:p>
            <a:pPr marL="196850" indent="-18478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Certified diabetes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educator</a:t>
            </a:r>
            <a:endParaRPr sz="2400" dirty="0">
              <a:latin typeface="Verdana"/>
              <a:cs typeface="Verdana"/>
            </a:endParaRPr>
          </a:p>
          <a:p>
            <a:pPr marL="196850" indent="-18478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Registered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dietitian</a:t>
            </a:r>
            <a:endParaRPr sz="2400" dirty="0">
              <a:latin typeface="Verdana"/>
              <a:cs typeface="Verdana"/>
            </a:endParaRPr>
          </a:p>
          <a:p>
            <a:pPr marL="196850" indent="-184785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Pharmacist</a:t>
            </a:r>
            <a:endParaRPr sz="2400" dirty="0">
              <a:latin typeface="Verdana"/>
              <a:cs typeface="Verdana"/>
            </a:endParaRPr>
          </a:p>
          <a:p>
            <a:pPr marL="196850" indent="-18478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Exercise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physiologist</a:t>
            </a:r>
            <a:endParaRPr sz="2400" dirty="0">
              <a:latin typeface="Verdana"/>
              <a:cs typeface="Verdana"/>
            </a:endParaRPr>
          </a:p>
          <a:p>
            <a:pPr marL="196850" indent="-18478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worker/psychologist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3783" y="6357315"/>
            <a:ext cx="5569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2014:37,</a:t>
            </a:r>
            <a:r>
              <a:rPr sz="1200" b="1" spc="1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S14-80.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364" y="263474"/>
            <a:ext cx="6350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Benefits </a:t>
            </a:r>
            <a:r>
              <a:rPr dirty="0"/>
              <a:t>of DSME and</a:t>
            </a:r>
            <a:r>
              <a:rPr spc="-45" dirty="0"/>
              <a:t> </a:t>
            </a:r>
            <a:r>
              <a:rPr dirty="0"/>
              <a:t>DSMS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4163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94335" algn="l"/>
              </a:tabLst>
            </a:pPr>
            <a:r>
              <a:rPr dirty="0"/>
              <a:t>4-times </a:t>
            </a:r>
            <a:r>
              <a:rPr spc="-10" dirty="0"/>
              <a:t>higher </a:t>
            </a:r>
            <a:r>
              <a:rPr spc="-5" dirty="0"/>
              <a:t>risk </a:t>
            </a:r>
            <a:r>
              <a:rPr dirty="0"/>
              <a:t>of diabetes </a:t>
            </a:r>
            <a:r>
              <a:rPr spc="-5" dirty="0"/>
              <a:t>complications  </a:t>
            </a:r>
            <a:r>
              <a:rPr spc="-10" dirty="0"/>
              <a:t>for </a:t>
            </a:r>
            <a:r>
              <a:rPr spc="-5" dirty="0"/>
              <a:t>those </a:t>
            </a:r>
            <a:r>
              <a:rPr dirty="0"/>
              <a:t>who </a:t>
            </a:r>
            <a:r>
              <a:rPr spc="-5" dirty="0"/>
              <a:t>never received</a:t>
            </a:r>
            <a:r>
              <a:rPr spc="45" dirty="0"/>
              <a:t> </a:t>
            </a:r>
            <a:r>
              <a:rPr spc="-5" dirty="0"/>
              <a:t>DSME</a:t>
            </a:r>
          </a:p>
          <a:p>
            <a:pPr marL="393700" indent="-34163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94335" algn="l"/>
              </a:tabLst>
            </a:pPr>
            <a:r>
              <a:rPr spc="-5" dirty="0"/>
              <a:t>Shown </a:t>
            </a:r>
            <a:r>
              <a:rPr dirty="0"/>
              <a:t>to </a:t>
            </a:r>
            <a:r>
              <a:rPr spc="-5" dirty="0"/>
              <a:t>positively</a:t>
            </a:r>
            <a:r>
              <a:rPr spc="10" dirty="0"/>
              <a:t> </a:t>
            </a:r>
            <a:r>
              <a:rPr dirty="0"/>
              <a:t>impact:</a:t>
            </a:r>
          </a:p>
          <a:p>
            <a:pPr marL="857250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578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knowledge</a:t>
            </a:r>
            <a:endParaRPr sz="2400">
              <a:latin typeface="Verdana"/>
              <a:cs typeface="Verdana"/>
            </a:endParaRPr>
          </a:p>
          <a:p>
            <a:pPr marL="857250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578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Self-care behaviors</a:t>
            </a:r>
            <a:endParaRPr sz="2400">
              <a:latin typeface="Verdana"/>
              <a:cs typeface="Verdana"/>
            </a:endParaRPr>
          </a:p>
          <a:p>
            <a:pPr marL="857250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578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Glycemic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endParaRPr sz="2400">
              <a:latin typeface="Verdana"/>
              <a:cs typeface="Verdana"/>
            </a:endParaRPr>
          </a:p>
          <a:p>
            <a:pPr marL="857250" marR="26034" lvl="1" indent="-34798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578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Reduction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emergency department visits 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hospitalizations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3476" y="6263741"/>
            <a:ext cx="4470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59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Norris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SL,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 2001;24:561-587. 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Norris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SL,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2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2002;25:1159-1171.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1998" y="232994"/>
            <a:ext cx="3080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Prediabet</a:t>
            </a:r>
            <a:r>
              <a:rPr sz="3600" spc="-15" dirty="0"/>
              <a:t>e</a:t>
            </a:r>
            <a:r>
              <a:rPr sz="3600" dirty="0"/>
              <a:t>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10540" y="1144651"/>
            <a:ext cx="7449820" cy="30435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700"/>
              </a:spcBef>
              <a:buClr>
                <a:srgbClr val="FFFF00"/>
              </a:buClr>
              <a:buFont typeface="Verdana"/>
              <a:buChar char="●"/>
              <a:tabLst>
                <a:tab pos="3797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Long-term consequences</a:t>
            </a:r>
            <a:r>
              <a:rPr sz="24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include</a:t>
            </a:r>
            <a:endParaRPr sz="2400">
              <a:latin typeface="Verdana"/>
              <a:cs typeface="Verdana"/>
            </a:endParaRPr>
          </a:p>
          <a:p>
            <a:pPr marL="952500" lvl="1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53135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Hypertension</a:t>
            </a:r>
            <a:r>
              <a:rPr sz="2400" b="1" spc="-15" baseline="2430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2400" baseline="24305">
              <a:latin typeface="Verdana"/>
              <a:cs typeface="Verdana"/>
            </a:endParaRPr>
          </a:p>
          <a:p>
            <a:pPr marL="952500" lvl="1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531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Cancer</a:t>
            </a:r>
            <a:r>
              <a:rPr sz="2400" b="1" spc="-7" baseline="2430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2400" baseline="24305">
              <a:latin typeface="Verdana"/>
              <a:cs typeface="Verdana"/>
            </a:endParaRPr>
          </a:p>
          <a:p>
            <a:pPr marL="1181100" lvl="2" indent="-229235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Verdana"/>
              <a:buChar char="–"/>
              <a:tabLst>
                <a:tab pos="1181735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Risk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increased by</a:t>
            </a:r>
            <a:r>
              <a:rPr sz="24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15%</a:t>
            </a:r>
            <a:endParaRPr sz="2400">
              <a:latin typeface="Verdana"/>
              <a:cs typeface="Verdana"/>
            </a:endParaRPr>
          </a:p>
          <a:p>
            <a:pPr marL="1181100" marR="30480" lvl="2" indent="-22860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Verdana"/>
              <a:buChar char="–"/>
              <a:tabLst>
                <a:tab pos="1181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Stomach/colorectal, liver, pancreas,  breast,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endometrium</a:t>
            </a:r>
            <a:endParaRPr sz="2400">
              <a:latin typeface="Verdana"/>
              <a:cs typeface="Verdana"/>
            </a:endParaRPr>
          </a:p>
          <a:p>
            <a:pPr marL="952500" lvl="1" indent="-347980">
              <a:lnSpc>
                <a:spcPct val="100000"/>
              </a:lnSpc>
              <a:spcBef>
                <a:spcPts val="60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531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Alzheimer’s</a:t>
            </a:r>
            <a:r>
              <a:rPr sz="24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r>
              <a:rPr sz="2400" b="1" spc="-7" baseline="2430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2400" baseline="24305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994" y="6163767"/>
            <a:ext cx="6444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 Suppl</a:t>
            </a:r>
            <a:r>
              <a:rPr sz="1200" b="1" spc="10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1:S81-90.</a:t>
            </a:r>
            <a:endParaRPr sz="12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Baker LD,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Arch Neurol.</a:t>
            </a:r>
            <a:r>
              <a:rPr sz="1200" b="1" i="1" spc="3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2011;68:51-57.</a:t>
            </a:r>
            <a:endParaRPr sz="12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Huang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Y,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Diabetologia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. 2014 Sep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11.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[Epub ahead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of</a:t>
            </a:r>
            <a:r>
              <a:rPr sz="1200" b="1" spc="4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print]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364" y="263474"/>
            <a:ext cx="6350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Benefits </a:t>
            </a:r>
            <a:r>
              <a:rPr dirty="0"/>
              <a:t>of DSME and</a:t>
            </a:r>
            <a:r>
              <a:rPr spc="-45" dirty="0"/>
              <a:t> </a:t>
            </a:r>
            <a:r>
              <a:rPr dirty="0"/>
              <a:t>DSMS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05000"/>
            <a:ext cx="7493634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those with or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at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risk for diabetes,  DSME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800" b="1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DSMS:</a:t>
            </a:r>
            <a:endParaRPr sz="2800" dirty="0">
              <a:latin typeface="Verdana"/>
              <a:cs typeface="Verdana"/>
            </a:endParaRPr>
          </a:p>
          <a:p>
            <a:pPr marL="227329" indent="-21526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96428"/>
              <a:buFont typeface="Verdana"/>
              <a:buChar char="●"/>
              <a:tabLst>
                <a:tab pos="227965" algn="l"/>
              </a:tabLst>
            </a:pP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Encourage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behavior</a:t>
            </a:r>
            <a:r>
              <a:rPr sz="2800" b="1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change</a:t>
            </a:r>
            <a:endParaRPr sz="2800" dirty="0">
              <a:latin typeface="Verdana"/>
              <a:cs typeface="Verdana"/>
            </a:endParaRPr>
          </a:p>
          <a:p>
            <a:pPr marL="12700" marR="58356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96428"/>
              <a:buFont typeface="Verdana"/>
              <a:buChar char="●"/>
              <a:tabLst>
                <a:tab pos="227965" algn="l"/>
              </a:tabLst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Maintenance of healthy diabetes-  related</a:t>
            </a:r>
            <a:r>
              <a:rPr sz="2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behaviors</a:t>
            </a:r>
            <a:endParaRPr sz="2800" dirty="0">
              <a:latin typeface="Verdana"/>
              <a:cs typeface="Verdana"/>
            </a:endParaRPr>
          </a:p>
          <a:p>
            <a:pPr marL="227965" indent="-215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96428"/>
              <a:buFont typeface="Verdana"/>
              <a:buChar char="●"/>
              <a:tabLst>
                <a:tab pos="228600" algn="l"/>
              </a:tabLst>
            </a:pP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Address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psychosocial</a:t>
            </a:r>
            <a:r>
              <a:rPr sz="2800" b="1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concerns</a:t>
            </a:r>
            <a:endParaRPr sz="2800" dirty="0">
              <a:latin typeface="Verdana"/>
              <a:cs typeface="Verdana"/>
            </a:endParaRPr>
          </a:p>
          <a:p>
            <a:pPr marL="227329" indent="-21526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96428"/>
              <a:buFont typeface="Verdana"/>
              <a:buChar char="●"/>
              <a:tabLst>
                <a:tab pos="227965" algn="l"/>
              </a:tabLst>
            </a:pP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on-going</a:t>
            </a:r>
            <a:r>
              <a:rPr sz="28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processes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3783" y="6371640"/>
            <a:ext cx="5569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2014:37,</a:t>
            </a:r>
            <a:r>
              <a:rPr sz="1200" b="1" spc="1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S14-80.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540" y="1250950"/>
            <a:ext cx="751840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236854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810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Adults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BMI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≥24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kg/m</a:t>
            </a:r>
            <a:r>
              <a:rPr sz="2400" b="1" baseline="2430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≥2 diabetes risk  factors, blood glucose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110-199</a:t>
            </a:r>
            <a:r>
              <a:rPr sz="24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mg/dL</a:t>
            </a:r>
            <a:endParaRPr sz="2400">
              <a:latin typeface="Verdana"/>
              <a:cs typeface="Verdana"/>
            </a:endParaRPr>
          </a:p>
          <a:p>
            <a:pPr marL="381000" indent="-34290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810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Randomized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group-based DPP</a:t>
            </a:r>
            <a:r>
              <a:rPr sz="2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lifestyle</a:t>
            </a:r>
            <a:endParaRPr sz="2400">
              <a:latin typeface="Verdana"/>
              <a:cs typeface="Verdana"/>
            </a:endParaRPr>
          </a:p>
          <a:p>
            <a:pPr marL="3810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intervention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brief counseling</a:t>
            </a:r>
            <a:r>
              <a:rPr sz="24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(control)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0540" y="51288"/>
            <a:ext cx="8303921" cy="9156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2101850">
              <a:lnSpc>
                <a:spcPts val="3200"/>
              </a:lnSpc>
              <a:spcBef>
                <a:spcPts val="740"/>
              </a:spcBef>
            </a:pPr>
            <a:r>
              <a:rPr lang="en-US" sz="3200" spc="-5" dirty="0">
                <a:solidFill>
                  <a:schemeClr val="bg1"/>
                </a:solidFill>
              </a:rPr>
              <a:t>DEPLOY </a:t>
            </a:r>
            <a:r>
              <a:rPr lang="en-US" sz="3200" dirty="0">
                <a:solidFill>
                  <a:schemeClr val="bg1"/>
                </a:solidFill>
              </a:rPr>
              <a:t>Pilot Study: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spc="-5" dirty="0">
                <a:solidFill>
                  <a:schemeClr val="bg1"/>
                </a:solidFill>
              </a:rPr>
              <a:t>Diabetes Prevention </a:t>
            </a:r>
            <a:r>
              <a:rPr lang="en-US" sz="3200" dirty="0">
                <a:solidFill>
                  <a:schemeClr val="bg1"/>
                </a:solidFill>
              </a:rPr>
              <a:t>in the</a:t>
            </a:r>
            <a:r>
              <a:rPr lang="en-US" sz="3200" spc="10" dirty="0">
                <a:solidFill>
                  <a:schemeClr val="bg1"/>
                </a:solidFill>
              </a:rPr>
              <a:t> </a:t>
            </a:r>
            <a:r>
              <a:rPr lang="en-US" sz="3200" spc="-5" dirty="0">
                <a:solidFill>
                  <a:schemeClr val="bg1"/>
                </a:solidFill>
              </a:rPr>
              <a:t>Community</a:t>
            </a:r>
            <a:endParaRPr sz="3200" spc="-5" dirty="0">
              <a:solidFill>
                <a:schemeClr val="bg1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4322" y="6357315"/>
            <a:ext cx="505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Ackermann RT,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Am J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Prevent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Med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2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2008;35:357-363.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79450" y="3117850"/>
          <a:ext cx="7772400" cy="280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1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Outcome,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4-6</a:t>
                      </a:r>
                      <a:r>
                        <a:rPr sz="1800" b="1" spc="-4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months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5327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Co</a:t>
                      </a:r>
                      <a:r>
                        <a:rPr sz="1800" b="1" spc="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trol  (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n=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38)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560705" marR="208279" indent="-3429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Inte</a:t>
                      </a:r>
                      <a:r>
                        <a:rPr sz="1800" b="1" spc="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on  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(n=39)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147320" indent="28956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P 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value  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(vs</a:t>
                      </a:r>
                      <a:r>
                        <a:rPr sz="1800" b="1" spc="-7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control)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24">
                <a:tc>
                  <a:txBody>
                    <a:bodyPr/>
                    <a:lstStyle/>
                    <a:p>
                      <a:pPr marL="91440" marR="4699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change  in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weight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−2.0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(−3.3,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−0.6)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−6.0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(−7.3,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−4.7)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&lt;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0.001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1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change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BMI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−2.3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(−3.7,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−0.8)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−5.8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(−7.3,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−4.4)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0.001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24">
                <a:tc>
                  <a:txBody>
                    <a:bodyPr/>
                    <a:lstStyle/>
                    <a:p>
                      <a:pPr marL="91440" marR="1327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Change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cholesterol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+6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mg/dL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(−2.8,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14.8)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−21.6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mg/dL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−29.9,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−13.3)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&lt;0.001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7017" y="45419"/>
            <a:ext cx="7055380" cy="9156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019810" marR="5080" indent="-573405">
              <a:lnSpc>
                <a:spcPts val="3200"/>
              </a:lnSpc>
              <a:spcBef>
                <a:spcPts val="740"/>
              </a:spcBef>
            </a:pPr>
            <a:r>
              <a:rPr sz="3200" dirty="0">
                <a:solidFill>
                  <a:schemeClr val="bg1"/>
                </a:solidFill>
              </a:rPr>
              <a:t>Practice-Based </a:t>
            </a:r>
            <a:r>
              <a:rPr sz="3200" spc="-5" dirty="0">
                <a:solidFill>
                  <a:schemeClr val="bg1"/>
                </a:solidFill>
              </a:rPr>
              <a:t>Opportunities for  Weight Reduction</a:t>
            </a:r>
            <a:r>
              <a:rPr sz="3200" spc="-20" dirty="0">
                <a:solidFill>
                  <a:schemeClr val="bg1"/>
                </a:solidFill>
              </a:rPr>
              <a:t> </a:t>
            </a:r>
            <a:r>
              <a:rPr sz="3200" spc="-5" dirty="0">
                <a:solidFill>
                  <a:schemeClr val="bg1"/>
                </a:solidFill>
              </a:rPr>
              <a:t>(POWER)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15636" y="6357315"/>
            <a:ext cx="419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Appel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LJ,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N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Engl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 Med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 2011;365:1959-68.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79450" y="2309876"/>
          <a:ext cx="7772400" cy="3324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2-Year</a:t>
                      </a:r>
                      <a:r>
                        <a:rPr sz="1800" b="1" spc="-3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Outcome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Control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102870" indent="3505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Remote  Support</a:t>
                      </a:r>
                      <a:r>
                        <a:rPr sz="1800" b="1" spc="-6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Only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403860" marR="261620" indent="-13271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In-Pe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son  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Support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275">
                <a:tc>
                  <a:txBody>
                    <a:bodyPr/>
                    <a:lstStyle/>
                    <a:p>
                      <a:pPr marL="91440" marR="253365">
                        <a:lnSpc>
                          <a:spcPct val="100000"/>
                        </a:lnSpc>
                        <a:spcBef>
                          <a:spcPts val="19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Mean change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  weight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from  baseline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43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−0.8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−4.6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kg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800" baseline="25462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−5.1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kg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800" baseline="25462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11">
                <a:tc>
                  <a:txBody>
                    <a:bodyPr/>
                    <a:lstStyle/>
                    <a:p>
                      <a:pPr marL="91440" marR="430530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patients  losing ≥5%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initial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weight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432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18.8%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38.2%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41.4%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88340" y="5671515"/>
            <a:ext cx="2263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*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&lt;0.001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vs control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arm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340" y="1247597"/>
            <a:ext cx="76968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Obese patients achieve, sustain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significant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weight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loss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behavioral interventions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6297612"/>
            <a:ext cx="1239837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800" y="242667"/>
            <a:ext cx="8608695" cy="50526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469390" marR="5080" indent="-1457325">
              <a:lnSpc>
                <a:spcPts val="3200"/>
              </a:lnSpc>
              <a:spcBef>
                <a:spcPts val="740"/>
              </a:spcBef>
            </a:pPr>
            <a:r>
              <a:rPr sz="2800" spc="-5" dirty="0">
                <a:solidFill>
                  <a:schemeClr val="bg1"/>
                </a:solidFill>
              </a:rPr>
              <a:t>Diabetes TeleHealth Improves Self-Management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79450" y="2965450"/>
          <a:ext cx="7772400" cy="271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marL="91440" marR="95376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Reduction</a:t>
                      </a:r>
                      <a:r>
                        <a:rPr sz="1800" b="1" spc="-4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in  Glycated  Hemoglobin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Baseline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sz="1800" b="1" spc="-3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Months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12</a:t>
                      </a:r>
                      <a:r>
                        <a:rPr sz="1800" b="1" spc="-40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Months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91440" marR="23876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Diabetes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TeleCare  group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683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9.4±0.3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8.3±0.3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800" baseline="25462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8.2±0.4</a:t>
                      </a:r>
                      <a:r>
                        <a:rPr sz="1800" b="1" baseline="25462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†</a:t>
                      </a:r>
                      <a:endParaRPr sz="1800" baseline="25462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Usual care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group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8.8±0.3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8.6±0.3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8.6±0.3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35940" y="1220851"/>
            <a:ext cx="803910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7015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1-year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remote DSME intervention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using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dietitian,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nurse/certified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r>
              <a:rPr sz="24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educator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Font typeface="Verdana"/>
              <a:buChar char="●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Improved metabolic control, reduced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CV</a:t>
            </a:r>
            <a:r>
              <a:rPr sz="24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" y="5747715"/>
            <a:ext cx="822515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*</a:t>
            </a:r>
            <a:r>
              <a:rPr sz="1400" b="1" i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=0.003 vs. baseline; †</a:t>
            </a:r>
            <a:r>
              <a:rPr sz="1400" b="1" i="1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=0.004 vs.</a:t>
            </a:r>
            <a:r>
              <a:rPr sz="1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baseline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3731895">
              <a:lnSpc>
                <a:spcPct val="100000"/>
              </a:lnSpc>
              <a:spcBef>
                <a:spcPts val="105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Davis RM,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</a:t>
            </a:r>
            <a:r>
              <a:rPr sz="1200" b="1" i="1" spc="4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2010;33:1712–1717.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232994"/>
            <a:ext cx="5561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Follow-up</a:t>
            </a:r>
            <a:r>
              <a:rPr sz="3600" spc="-95" dirty="0"/>
              <a:t> </a:t>
            </a:r>
            <a:r>
              <a:rPr sz="3600" dirty="0"/>
              <a:t>Counseling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299845"/>
            <a:ext cx="8479155" cy="37572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Shown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be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important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success</a:t>
            </a:r>
            <a:endParaRPr sz="2400">
              <a:latin typeface="Verdana"/>
              <a:cs typeface="Verdana"/>
            </a:endParaRPr>
          </a:p>
          <a:p>
            <a:pPr marL="353695" marR="5080" indent="-34163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Provide annual screenings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development 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2400">
              <a:latin typeface="Verdana"/>
              <a:cs typeface="Verdana"/>
            </a:endParaRPr>
          </a:p>
          <a:p>
            <a:pPr marL="927100" lvl="1" indent="-34861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Every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12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months for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those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prediabetes</a:t>
            </a:r>
            <a:endParaRPr sz="2400">
              <a:latin typeface="Verdana"/>
              <a:cs typeface="Verdana"/>
            </a:endParaRPr>
          </a:p>
          <a:p>
            <a:pPr marL="927100" lvl="1" indent="-34861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Every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3 years if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screening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negative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regular basis, search EHR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determine</a:t>
            </a:r>
            <a:endParaRPr sz="2400">
              <a:latin typeface="Verdana"/>
              <a:cs typeface="Verdana"/>
            </a:endParaRPr>
          </a:p>
          <a:p>
            <a:pPr marL="35369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who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needs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screened/rescreened</a:t>
            </a:r>
            <a:endParaRPr sz="2400">
              <a:latin typeface="Verdana"/>
              <a:cs typeface="Verdana"/>
            </a:endParaRPr>
          </a:p>
          <a:p>
            <a:pPr marL="353695" marR="396875" indent="-34163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Continually screen for modifiable risk factors 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each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interaction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3783" y="6357315"/>
            <a:ext cx="5569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2014:37,</a:t>
            </a:r>
            <a:r>
              <a:rPr sz="1200" b="1" spc="1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S14-80.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30" y="232994"/>
            <a:ext cx="75412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Follow-up </a:t>
            </a:r>
            <a:r>
              <a:rPr sz="3600" dirty="0"/>
              <a:t>Counseling</a:t>
            </a:r>
            <a:r>
              <a:rPr sz="3600" spc="-125" dirty="0"/>
              <a:t> </a:t>
            </a:r>
            <a:r>
              <a:rPr sz="3600" spc="-5" dirty="0"/>
              <a:t>(Con’t)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10540" y="1025398"/>
            <a:ext cx="7896225" cy="50742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Font typeface="Verdana"/>
              <a:buChar char="●"/>
              <a:tabLst>
                <a:tab pos="3797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Emphasize long-term goals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treatment</a:t>
            </a:r>
            <a:endParaRPr sz="2400">
              <a:latin typeface="Verdana"/>
              <a:cs typeface="Verdana"/>
            </a:endParaRPr>
          </a:p>
          <a:p>
            <a:pPr marL="774065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747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Monitor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weight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r>
              <a:rPr sz="24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progress</a:t>
            </a:r>
            <a:endParaRPr sz="2400">
              <a:latin typeface="Verdana"/>
              <a:cs typeface="Verdana"/>
            </a:endParaRPr>
          </a:p>
          <a:p>
            <a:pPr marL="774065" lvl="1" indent="-34798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7470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ongoing counseling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400" b="1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lifestyle</a:t>
            </a:r>
            <a:endParaRPr sz="2400">
              <a:latin typeface="Verdana"/>
              <a:cs typeface="Verdana"/>
            </a:endParaRPr>
          </a:p>
          <a:p>
            <a:pPr marL="77406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modification</a:t>
            </a:r>
            <a:endParaRPr sz="2400">
              <a:latin typeface="Verdana"/>
              <a:cs typeface="Verdana"/>
            </a:endParaRPr>
          </a:p>
          <a:p>
            <a:pPr marL="774065" marR="556895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747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Consider pharmacologic therapy (e.g.,  metformin)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appropriate</a:t>
            </a:r>
            <a:endParaRPr sz="2400">
              <a:latin typeface="Verdana"/>
              <a:cs typeface="Verdana"/>
            </a:endParaRPr>
          </a:p>
          <a:p>
            <a:pPr marL="1181100" lvl="2" indent="-229235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79166"/>
              <a:buFont typeface="Verdana"/>
              <a:buChar char="–"/>
              <a:tabLst>
                <a:tab pos="1181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IGT,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IFG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and/or A1C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5.7-6.49%</a:t>
            </a:r>
            <a:endParaRPr sz="2400">
              <a:latin typeface="Verdana"/>
              <a:cs typeface="Verdana"/>
            </a:endParaRPr>
          </a:p>
          <a:p>
            <a:pPr marL="1181100" lvl="2" indent="-22923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Verdana"/>
              <a:buChar char="–"/>
              <a:tabLst>
                <a:tab pos="1181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Especially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if BMI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&gt;35</a:t>
            </a:r>
            <a:r>
              <a:rPr sz="24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kg/m</a:t>
            </a:r>
            <a:r>
              <a:rPr sz="2400" b="1" baseline="2430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2400" baseline="24305">
              <a:latin typeface="Verdana"/>
              <a:cs typeface="Verdana"/>
            </a:endParaRPr>
          </a:p>
          <a:p>
            <a:pPr marL="1181100" lvl="2" indent="-22923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Verdana"/>
              <a:buChar char="–"/>
              <a:tabLst>
                <a:tab pos="1181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&lt;60</a:t>
            </a:r>
            <a:endParaRPr sz="2400">
              <a:latin typeface="Verdana"/>
              <a:cs typeface="Verdana"/>
            </a:endParaRPr>
          </a:p>
          <a:p>
            <a:pPr marL="1181100" lvl="2" indent="-229235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79166"/>
              <a:buFont typeface="Verdana"/>
              <a:buChar char="–"/>
              <a:tabLst>
                <a:tab pos="1181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Women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prior gestational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2400">
              <a:latin typeface="Verdana"/>
              <a:cs typeface="Verdana"/>
            </a:endParaRPr>
          </a:p>
          <a:p>
            <a:pPr marL="379095" marR="342900" indent="-34163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797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referrals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other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members of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3783" y="6357315"/>
            <a:ext cx="5569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2014:37,</a:t>
            </a:r>
            <a:r>
              <a:rPr sz="1200" b="1" spc="11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S14-80.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2073" y="1433168"/>
          <a:ext cx="5441950" cy="2423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8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Assess </a:t>
                      </a: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200" b="1" spc="-3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Advise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2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7E7E7E"/>
                          </a:solidFill>
                          <a:latin typeface="Verdana"/>
                          <a:cs typeface="Verdana"/>
                        </a:rPr>
                        <a:t>Follow-up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05">
                <a:tc>
                  <a:txBody>
                    <a:bodyPr/>
                    <a:lstStyle/>
                    <a:p>
                      <a:pPr marL="14668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Verdana"/>
                          <a:cs typeface="Verdana"/>
                        </a:rPr>
                        <a:t>E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3775"/>
                        </a:lnSpc>
                        <a:spcBef>
                          <a:spcPts val="60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Evaluate</a:t>
                      </a:r>
                      <a:r>
                        <a:rPr sz="32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progress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76835" marB="0">
                    <a:solidFill>
                      <a:srgbClr val="013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7000"/>
            <a:ext cx="70553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Evaluating </a:t>
            </a:r>
            <a:r>
              <a:rPr sz="2800" dirty="0"/>
              <a:t>Progress</a:t>
            </a: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800" i="1" dirty="0">
                <a:latin typeface="Verdana"/>
                <a:cs typeface="Verdana"/>
              </a:rPr>
              <a:t>Practitioner/Patient</a:t>
            </a:r>
            <a:r>
              <a:rPr sz="2800" i="1" spc="-45" dirty="0">
                <a:latin typeface="Verdana"/>
                <a:cs typeface="Verdana"/>
              </a:rPr>
              <a:t> </a:t>
            </a:r>
            <a:r>
              <a:rPr sz="2800" i="1" dirty="0">
                <a:latin typeface="Verdana"/>
                <a:cs typeface="Verdana"/>
              </a:rPr>
              <a:t>Communication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1598"/>
            <a:ext cx="7795895" cy="39033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An integral part of clinical</a:t>
            </a:r>
            <a:r>
              <a:rPr sz="2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practice</a:t>
            </a:r>
            <a:endParaRPr sz="2400">
              <a:latin typeface="Verdana"/>
              <a:cs typeface="Verdana"/>
            </a:endParaRPr>
          </a:p>
          <a:p>
            <a:pPr marL="353695" marR="912494" indent="-34163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“Manner”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is as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important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“what”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communicated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Patients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who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understand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more likely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Acknowledge health</a:t>
            </a:r>
            <a:r>
              <a:rPr sz="24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problems</a:t>
            </a:r>
            <a:endParaRPr sz="240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Understand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their treatment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options</a:t>
            </a:r>
            <a:endParaRPr sz="240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Modify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behaviors</a:t>
            </a:r>
            <a:endParaRPr sz="240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Adhere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medication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schedules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Non-verbal communication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40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important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8978" y="6263741"/>
            <a:ext cx="5144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marR="5080" indent="-9391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Travaline JM,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J Am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Osteopath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Assoc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2005;105:13-18.  Delamater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AM.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Clinical Diabetes.</a:t>
            </a:r>
            <a:r>
              <a:rPr sz="1200" b="1" i="1" spc="5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2006;24:71-77.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189" y="228600"/>
            <a:ext cx="45980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4094" marR="5080" indent="-100203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Evaluating </a:t>
            </a:r>
            <a:r>
              <a:rPr sz="3600" dirty="0"/>
              <a:t>Progress</a:t>
            </a:r>
            <a:r>
              <a:rPr lang="en-US" sz="3600" dirty="0"/>
              <a:t>:</a:t>
            </a:r>
            <a:r>
              <a:rPr sz="3600" dirty="0"/>
              <a:t>  </a:t>
            </a:r>
            <a:r>
              <a:rPr sz="3600" spc="-5" dirty="0"/>
              <a:t>What </a:t>
            </a:r>
            <a:r>
              <a:rPr sz="3600" dirty="0"/>
              <a:t>to</a:t>
            </a:r>
            <a:r>
              <a:rPr sz="3600" spc="-30" dirty="0"/>
              <a:t> </a:t>
            </a:r>
            <a:r>
              <a:rPr sz="3600" spc="5" dirty="0"/>
              <a:t>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5898"/>
            <a:ext cx="8046720" cy="448881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96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Assess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patient's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concerns</a:t>
            </a:r>
            <a:endParaRPr sz="24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86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Reconcile their medications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lifestyle</a:t>
            </a:r>
            <a:endParaRPr sz="24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869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Revise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management plan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needed</a:t>
            </a:r>
            <a:endParaRPr sz="2400" dirty="0">
              <a:latin typeface="Verdana"/>
              <a:cs typeface="Verdana"/>
            </a:endParaRPr>
          </a:p>
          <a:p>
            <a:pPr marL="927100" marR="330835" indent="-347980">
              <a:lnSpc>
                <a:spcPct val="110000"/>
              </a:lnSpc>
              <a:spcBef>
                <a:spcPts val="575"/>
              </a:spcBef>
            </a:pPr>
            <a:r>
              <a:rPr sz="1900" spc="10" dirty="0">
                <a:solidFill>
                  <a:srgbClr val="FFFF00"/>
                </a:solidFill>
                <a:latin typeface="Courier New"/>
                <a:cs typeface="Courier New"/>
              </a:rPr>
              <a:t>o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If it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doesn’t work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in 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patient’s life,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it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doesn’t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work</a:t>
            </a:r>
            <a:endParaRPr sz="24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86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Ask the patient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identify one</a:t>
            </a:r>
            <a:r>
              <a:rPr sz="2400" b="1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strategy/goal</a:t>
            </a:r>
            <a:endParaRPr sz="2400" dirty="0">
              <a:latin typeface="Verdana"/>
              <a:cs typeface="Verdana"/>
            </a:endParaRPr>
          </a:p>
          <a:p>
            <a:pPr marL="353695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they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would like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accomplish</a:t>
            </a:r>
            <a:endParaRPr sz="2400" dirty="0">
              <a:latin typeface="Verdana"/>
              <a:cs typeface="Verdana"/>
            </a:endParaRPr>
          </a:p>
          <a:p>
            <a:pPr marL="353695" marR="487045" indent="-341630">
              <a:lnSpc>
                <a:spcPct val="110000"/>
              </a:lnSpc>
              <a:spcBef>
                <a:spcPts val="57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information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about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materials  available 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achieve goals,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such as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weight  loss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physical activity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log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1969" y="6168338"/>
            <a:ext cx="53505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93845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  Funnell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M.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Role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of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Diabetes Education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in</a:t>
            </a:r>
            <a:r>
              <a:rPr sz="1200" b="1" spc="2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Patient Management.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Therapy for Diabetes Mellitus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and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Related</a:t>
            </a:r>
            <a:r>
              <a:rPr sz="1200" b="1" spc="2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Disorders.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74518" y="381000"/>
            <a:ext cx="86592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885" marR="5080" indent="-21209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Impaired </a:t>
            </a:r>
            <a:r>
              <a:rPr sz="3600" spc="-5" dirty="0"/>
              <a:t>Fasting </a:t>
            </a:r>
            <a:r>
              <a:rPr sz="3600" dirty="0"/>
              <a:t>Glucose and  Impaired </a:t>
            </a:r>
            <a:r>
              <a:rPr sz="3600" spc="-5" dirty="0"/>
              <a:t>Glucose Tolerance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674" y="2050920"/>
            <a:ext cx="8147684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Not clinical entities but rather risk factors for  diabetes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cardiovascular disease</a:t>
            </a:r>
            <a:endParaRPr sz="24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Associated</a:t>
            </a:r>
            <a:r>
              <a:rPr sz="24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with:</a:t>
            </a:r>
            <a:endParaRPr sz="2400" dirty="0">
              <a:latin typeface="Verdana"/>
              <a:cs typeface="Verdana"/>
            </a:endParaRPr>
          </a:p>
          <a:p>
            <a:pPr marL="748665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4930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inactivity</a:t>
            </a:r>
            <a:endParaRPr sz="2400" dirty="0">
              <a:latin typeface="Verdana"/>
              <a:cs typeface="Verdana"/>
            </a:endParaRPr>
          </a:p>
          <a:p>
            <a:pPr marL="748665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493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Obesity (especially abdominal,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visceral)</a:t>
            </a:r>
            <a:endParaRPr sz="2400" dirty="0">
              <a:latin typeface="Verdana"/>
              <a:cs typeface="Verdana"/>
            </a:endParaRPr>
          </a:p>
          <a:p>
            <a:pPr marL="748665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4930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Dyslipidemia</a:t>
            </a:r>
            <a:endParaRPr sz="2400" dirty="0">
              <a:latin typeface="Verdana"/>
              <a:cs typeface="Verdana"/>
            </a:endParaRPr>
          </a:p>
          <a:p>
            <a:pPr marL="1320165" marR="946785" indent="-347980">
              <a:lnSpc>
                <a:spcPct val="100000"/>
              </a:lnSpc>
              <a:spcBef>
                <a:spcPts val="580"/>
              </a:spcBef>
              <a:tabLst>
                <a:tab pos="1320165" algn="l"/>
              </a:tabLst>
            </a:pPr>
            <a:r>
              <a:rPr sz="1900" spc="10" dirty="0">
                <a:solidFill>
                  <a:srgbClr val="FFFF00"/>
                </a:solidFill>
                <a:latin typeface="Verdana"/>
                <a:cs typeface="Verdana"/>
              </a:rPr>
              <a:t>–	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High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triglycerides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and/or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low HDL  cholesterol</a:t>
            </a:r>
            <a:endParaRPr sz="2400" dirty="0">
              <a:latin typeface="Verdana"/>
              <a:cs typeface="Verdana"/>
            </a:endParaRPr>
          </a:p>
          <a:p>
            <a:pPr marL="748665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49300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Hypertension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7226" y="6357315"/>
            <a:ext cx="6216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American Diabetes Association.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2014:37 Suppl</a:t>
            </a:r>
            <a:r>
              <a:rPr sz="1200" b="1" spc="10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1:S81-90.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710" y="152400"/>
            <a:ext cx="70553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Follow-up Assessment</a:t>
            </a:r>
            <a:r>
              <a:rPr sz="3200" spc="-20" dirty="0"/>
              <a:t> </a:t>
            </a:r>
            <a:r>
              <a:rPr sz="3200" dirty="0"/>
              <a:t>Materials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i="1" spc="-5" dirty="0">
                <a:latin typeface="Verdana"/>
                <a:cs typeface="Verdana"/>
              </a:rPr>
              <a:t>Documentation Logs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27150"/>
            <a:ext cx="40525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Use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log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track 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parameters:</a:t>
            </a:r>
            <a:endParaRPr sz="2400">
              <a:latin typeface="Verdana"/>
              <a:cs typeface="Verdana"/>
            </a:endParaRPr>
          </a:p>
          <a:p>
            <a:pPr marL="817244" lvl="1" indent="-34798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788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Weight</a:t>
            </a:r>
            <a:endParaRPr sz="2400">
              <a:latin typeface="Verdana"/>
              <a:cs typeface="Verdana"/>
            </a:endParaRPr>
          </a:p>
          <a:p>
            <a:pPr marL="817244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788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Calorie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intake</a:t>
            </a:r>
            <a:endParaRPr sz="2400">
              <a:latin typeface="Verdana"/>
              <a:cs typeface="Verdana"/>
            </a:endParaRPr>
          </a:p>
          <a:p>
            <a:pPr marL="817244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7880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Hours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sleep</a:t>
            </a:r>
            <a:endParaRPr sz="2400">
              <a:latin typeface="Verdana"/>
              <a:cs typeface="Verdana"/>
            </a:endParaRPr>
          </a:p>
          <a:p>
            <a:pPr marL="817244" lvl="1" indent="-34798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788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Exercise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time</a:t>
            </a:r>
            <a:endParaRPr sz="2400">
              <a:latin typeface="Verdana"/>
              <a:cs typeface="Verdana"/>
            </a:endParaRPr>
          </a:p>
          <a:p>
            <a:pPr marL="817244" marR="314960" lvl="1" indent="-34798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788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Daily fitness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strength</a:t>
            </a:r>
            <a:r>
              <a:rPr sz="24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training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2226" y="1146047"/>
            <a:ext cx="2925699" cy="3779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2510" y="6266789"/>
            <a:ext cx="5840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Printable Weight Loss Chart.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Available</a:t>
            </a:r>
            <a:r>
              <a:rPr sz="1200" b="1" spc="-1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at:</a:t>
            </a:r>
            <a:endParaRPr sz="12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  <a:hlinkClick r:id="rId3"/>
              </a:rPr>
              <a:t>http://www.vertex42.com/ExcelTemplates/weight-loss-chart.html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22975" y="2285936"/>
            <a:ext cx="2913126" cy="376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4813" y="2212924"/>
            <a:ext cx="68853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FF00"/>
                </a:solidFill>
              </a:rPr>
              <a:t>Links </a:t>
            </a:r>
            <a:r>
              <a:rPr dirty="0">
                <a:solidFill>
                  <a:srgbClr val="FFFF00"/>
                </a:solidFill>
              </a:rPr>
              <a:t>to </a:t>
            </a:r>
            <a:r>
              <a:rPr spc="-5" dirty="0">
                <a:solidFill>
                  <a:srgbClr val="FFFF00"/>
                </a:solidFill>
              </a:rPr>
              <a:t>Educational Materials  for </a:t>
            </a:r>
            <a:r>
              <a:rPr dirty="0">
                <a:solidFill>
                  <a:srgbClr val="FFFF00"/>
                </a:solidFill>
              </a:rPr>
              <a:t>Patients and </a:t>
            </a:r>
            <a:r>
              <a:rPr spc="-5" dirty="0">
                <a:solidFill>
                  <a:srgbClr val="FFFF00"/>
                </a:solidFill>
              </a:rPr>
              <a:t>Healthcare  </a:t>
            </a:r>
            <a:r>
              <a:rPr dirty="0">
                <a:solidFill>
                  <a:srgbClr val="FFFF00"/>
                </a:solidFill>
              </a:rPr>
              <a:t>Practitioners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661" y="263474"/>
            <a:ext cx="780288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Prediabetes </a:t>
            </a:r>
            <a:r>
              <a:rPr sz="3600" spc="-5" dirty="0"/>
              <a:t>Materials </a:t>
            </a:r>
            <a:r>
              <a:rPr sz="3600" dirty="0"/>
              <a:t>for</a:t>
            </a:r>
            <a:r>
              <a:rPr sz="3600" spc="-20" dirty="0"/>
              <a:t> </a:t>
            </a:r>
            <a:r>
              <a:rPr sz="3600" dirty="0"/>
              <a:t>Patients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84860"/>
            <a:ext cx="7671434" cy="50266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985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Patient</a:t>
            </a:r>
            <a:r>
              <a:rPr sz="20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Handouts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353695" algn="l"/>
              </a:tabLst>
            </a:pPr>
            <a:r>
              <a:rPr sz="1600" spc="-5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diabetes.org/toolkit</a:t>
            </a:r>
            <a:endParaRPr sz="20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875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Diabetes Risk</a:t>
            </a: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3695" algn="l"/>
              </a:tabLst>
            </a:pPr>
            <a:r>
              <a:rPr sz="1600" spc="-5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diabetes.org/risktest</a:t>
            </a:r>
            <a:endParaRPr sz="20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885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National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Diabetes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Prevention</a:t>
            </a:r>
            <a:r>
              <a:rPr sz="20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3695" algn="l"/>
              </a:tabLst>
            </a:pPr>
            <a:r>
              <a:rPr sz="1600" spc="-5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www.cdc.gov/diabetes/prevention/</a:t>
            </a:r>
            <a:endParaRPr sz="20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875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My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20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Advisor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353695" algn="l"/>
              </a:tabLst>
            </a:pPr>
            <a:r>
              <a:rPr sz="1600" spc="-5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diabetes.org/mha</a:t>
            </a:r>
            <a:endParaRPr sz="20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875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CheckUp</a:t>
            </a:r>
            <a:r>
              <a:rPr sz="20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America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53695" algn="l"/>
              </a:tabLst>
            </a:pPr>
            <a:r>
              <a:rPr sz="1600" spc="-5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checkupamerica.org</a:t>
            </a:r>
            <a:endParaRPr sz="20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890"/>
              </a:spcBef>
              <a:buClr>
                <a:srgbClr val="FFFF00"/>
              </a:buClr>
              <a:buFont typeface="Verdana"/>
              <a:buChar char="●"/>
              <a:tabLst>
                <a:tab pos="353695" algn="l"/>
                <a:tab pos="354330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Internet-based and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cell phone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apps for weight</a:t>
            </a:r>
            <a:r>
              <a:rPr sz="20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53695" algn="l"/>
              </a:tabLst>
            </a:pPr>
            <a:r>
              <a:rPr sz="1600" spc="-5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Various</a:t>
            </a:r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websites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73" y="263474"/>
            <a:ext cx="898271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Prediabetes </a:t>
            </a:r>
            <a:r>
              <a:rPr sz="3600" spc="-5" dirty="0"/>
              <a:t>Materials </a:t>
            </a:r>
            <a:r>
              <a:rPr sz="3600" dirty="0"/>
              <a:t>for</a:t>
            </a:r>
            <a:r>
              <a:rPr sz="3600" spc="10" dirty="0"/>
              <a:t> </a:t>
            </a:r>
            <a:r>
              <a:rPr sz="3600" spc="-5" dirty="0"/>
              <a:t>Professionals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24457"/>
            <a:ext cx="7190105" cy="43338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95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ADA Clinical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Practice</a:t>
            </a:r>
            <a:r>
              <a:rPr sz="24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Recommendations</a:t>
            </a:r>
            <a:endParaRPr sz="2400">
              <a:latin typeface="Verdana"/>
              <a:cs typeface="Verdana"/>
            </a:endParaRPr>
          </a:p>
          <a:p>
            <a:pPr marL="811530" lvl="1" indent="-341630">
              <a:lnSpc>
                <a:spcPct val="100000"/>
              </a:lnSpc>
              <a:spcBef>
                <a:spcPts val="994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15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Professional.diabetes.org/cpr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On-line self-assessment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programs</a:t>
            </a:r>
            <a:endParaRPr sz="2400">
              <a:latin typeface="Verdana"/>
              <a:cs typeface="Verdana"/>
            </a:endParaRPr>
          </a:p>
          <a:p>
            <a:pPr marL="811530" lvl="1" indent="-341630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15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Cardiometabolic Risk</a:t>
            </a:r>
            <a:endParaRPr sz="2400">
              <a:latin typeface="Verdana"/>
              <a:cs typeface="Verdana"/>
            </a:endParaRPr>
          </a:p>
          <a:p>
            <a:pPr marL="810895" marR="17780" lvl="1" indent="-341630">
              <a:lnSpc>
                <a:spcPct val="100000"/>
              </a:lnSpc>
              <a:spcBef>
                <a:spcPts val="994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15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Diagnosing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Prediabetes and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Lifestyle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Modification</a:t>
            </a:r>
            <a:endParaRPr sz="2400">
              <a:latin typeface="Verdana"/>
              <a:cs typeface="Verdana"/>
            </a:endParaRPr>
          </a:p>
          <a:p>
            <a:pPr marL="811530" lvl="1" indent="-341630">
              <a:lnSpc>
                <a:spcPct val="100000"/>
              </a:lnSpc>
              <a:spcBef>
                <a:spcPts val="994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15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professional.diabetes.org/ce</a:t>
            </a:r>
            <a:endParaRPr sz="240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ADA Diabetes is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sz="2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webcasts</a:t>
            </a:r>
            <a:endParaRPr sz="2400">
              <a:latin typeface="Verdana"/>
              <a:cs typeface="Verdana"/>
            </a:endParaRPr>
          </a:p>
          <a:p>
            <a:pPr marL="811530" lvl="1" indent="-34163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8115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Professional.diabetes.org/primary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5867400"/>
          </a:xfrm>
          <a:custGeom>
            <a:avLst/>
            <a:gdLst/>
            <a:ahLst/>
            <a:cxnLst/>
            <a:rect l="l" t="t" r="r" b="b"/>
            <a:pathLst>
              <a:path w="9144000" h="5867400">
                <a:moveTo>
                  <a:pt x="0" y="5867399"/>
                </a:moveTo>
                <a:lnTo>
                  <a:pt x="9144000" y="5867399"/>
                </a:lnTo>
                <a:lnTo>
                  <a:pt x="9144000" y="0"/>
                </a:lnTo>
                <a:lnTo>
                  <a:pt x="0" y="0"/>
                </a:lnTo>
                <a:lnTo>
                  <a:pt x="0" y="5867399"/>
                </a:lnTo>
                <a:close/>
              </a:path>
            </a:pathLst>
          </a:custGeom>
          <a:solidFill>
            <a:srgbClr val="01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372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006475"/>
            <a:ext cx="9144000" cy="19050"/>
          </a:xfrm>
          <a:custGeom>
            <a:avLst/>
            <a:gdLst/>
            <a:ahLst/>
            <a:cxnLst/>
            <a:rect l="l" t="t" r="r" b="b"/>
            <a:pathLst>
              <a:path w="9144000" h="19050">
                <a:moveTo>
                  <a:pt x="0" y="19050"/>
                </a:moveTo>
                <a:lnTo>
                  <a:pt x="9143999" y="19050"/>
                </a:lnTo>
                <a:lnTo>
                  <a:pt x="91439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8C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90700" y="271740"/>
            <a:ext cx="5562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chemeClr val="bg1"/>
                </a:solidFill>
              </a:rPr>
              <a:t>Prediabetes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sz="3600" i="1" spc="-5" dirty="0">
                <a:solidFill>
                  <a:schemeClr val="bg1"/>
                </a:solidFill>
                <a:latin typeface="Verdana"/>
                <a:cs typeface="Verdana"/>
              </a:rPr>
              <a:t>Conclusions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7865" y="1144651"/>
            <a:ext cx="8276590" cy="494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49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member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healthcare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team, </a:t>
            </a:r>
            <a:r>
              <a:rPr sz="2400" b="1" i="1" dirty="0">
                <a:solidFill>
                  <a:srgbClr val="FFFF00"/>
                </a:solidFill>
                <a:latin typeface="Verdana"/>
                <a:cs typeface="Verdana"/>
              </a:rPr>
              <a:t>YOU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can  make a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difference</a:t>
            </a:r>
            <a:endParaRPr sz="2400" dirty="0">
              <a:latin typeface="Verdana"/>
              <a:cs typeface="Verdana"/>
            </a:endParaRPr>
          </a:p>
          <a:p>
            <a:pPr marL="197485" indent="-18542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8120" algn="l"/>
              </a:tabLst>
            </a:pPr>
            <a:r>
              <a:rPr sz="2400" b="1" i="1" spc="-5" dirty="0">
                <a:solidFill>
                  <a:srgbClr val="FFFFFF"/>
                </a:solidFill>
                <a:latin typeface="Verdana"/>
                <a:cs typeface="Verdana"/>
              </a:rPr>
              <a:t>Only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11%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people with prediabetes</a:t>
            </a:r>
            <a:r>
              <a:rPr sz="2400" b="1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aware they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endParaRPr sz="2400" dirty="0">
              <a:latin typeface="Verdana"/>
              <a:cs typeface="Verdana"/>
            </a:endParaRPr>
          </a:p>
          <a:p>
            <a:pPr marL="12700" marR="192405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Identify those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at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risk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developing diabetes:  be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SAFE</a:t>
            </a:r>
            <a:endParaRPr sz="24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Proactively</a:t>
            </a:r>
            <a:r>
              <a:rPr sz="2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creen/rescreen</a:t>
            </a:r>
            <a:endParaRPr sz="24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SzPct val="79166"/>
              <a:buFont typeface="Courier New"/>
              <a:buChar char="o"/>
              <a:tabLst>
                <a:tab pos="756920" algn="l"/>
              </a:tabLst>
            </a:pP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ssess/advise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management</a:t>
            </a:r>
            <a:r>
              <a:rPr sz="24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strategies</a:t>
            </a:r>
            <a:endParaRPr sz="24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Continually </a:t>
            </a:r>
            <a:r>
              <a:rPr sz="2400" b="1" spc="-5" dirty="0">
                <a:solidFill>
                  <a:srgbClr val="FFFF00"/>
                </a:solidFill>
                <a:latin typeface="Verdana"/>
                <a:cs typeface="Verdana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ollow-up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b="1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valuate</a:t>
            </a:r>
            <a:endParaRPr sz="2400" dirty="0">
              <a:latin typeface="Verdana"/>
              <a:cs typeface="Verdana"/>
            </a:endParaRPr>
          </a:p>
          <a:p>
            <a:pPr marL="197485" indent="-18542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8120" algn="l"/>
              </a:tabLst>
            </a:pP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educational tools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4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success</a:t>
            </a:r>
            <a:endParaRPr sz="2400" dirty="0">
              <a:latin typeface="Verdana"/>
              <a:cs typeface="Verdana"/>
            </a:endParaRPr>
          </a:p>
          <a:p>
            <a:pPr marL="12700" marR="141732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95833"/>
              <a:buFont typeface="Verdana"/>
              <a:buChar char="●"/>
              <a:tabLst>
                <a:tab pos="19748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Collaborate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other members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the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24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3D708A-724E-490E-A614-EB8FDA44A2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486" y="-142892"/>
            <a:ext cx="9562741" cy="5141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0FD1-A9D2-44B0-9162-4BA52F2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87" y="4854346"/>
            <a:ext cx="686201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Assessing Conviction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159419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BCD9-7588-4BF1-B551-D6CC40F7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Recommendations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8104-D599-4ABC-B12A-DD593A42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prediabetes should be referred to a structured intensive lifestyle (DPP)</a:t>
            </a:r>
          </a:p>
          <a:p>
            <a:r>
              <a:rPr lang="en-US" dirty="0"/>
              <a:t>Patients with prediabetes who are overweight or obese should be encouraged to lose at least 5% of body weight as long-term goal</a:t>
            </a:r>
          </a:p>
          <a:p>
            <a:r>
              <a:rPr lang="en-US" dirty="0"/>
              <a:t>Patients with prediabetes should be encouraged to engage in 150 minutes per week of moderate-intensity physical activity (brisk walking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967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9BA05F-3E65-4DBB-A335-899659AE4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79" y="0"/>
            <a:ext cx="6565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584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85C9B-3D87-4DBD-9DF4-1AC6CAD9E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469" y="643467"/>
            <a:ext cx="5599061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6845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128" y="623571"/>
            <a:ext cx="7695743" cy="3523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defTabSz="457200"/>
            <a:r>
              <a:rPr lang="en-US" sz="70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en-US" sz="7000" b="0" i="0" kern="1200" spc="-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0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160" y="50038"/>
            <a:ext cx="38854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Prediabetes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7133" y="709193"/>
            <a:ext cx="681386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i="1" spc="-5" dirty="0">
                <a:latin typeface="Verdana"/>
                <a:cs typeface="Verdana"/>
              </a:rPr>
              <a:t>Centers </a:t>
            </a:r>
            <a:r>
              <a:rPr sz="2400" b="1" i="1" spc="-10" dirty="0">
                <a:latin typeface="Verdana"/>
                <a:cs typeface="Verdana"/>
              </a:rPr>
              <a:t>for Disease </a:t>
            </a:r>
            <a:r>
              <a:rPr sz="2400" b="1" i="1" spc="-5" dirty="0">
                <a:latin typeface="Verdana"/>
                <a:cs typeface="Verdana"/>
              </a:rPr>
              <a:t>Control,</a:t>
            </a:r>
            <a:r>
              <a:rPr sz="2400" b="1" i="1" spc="90" dirty="0">
                <a:latin typeface="Verdana"/>
                <a:cs typeface="Verdana"/>
              </a:rPr>
              <a:t> </a:t>
            </a:r>
            <a:r>
              <a:rPr sz="2400" b="1" i="1" spc="-5" dirty="0">
                <a:latin typeface="Verdana"/>
                <a:cs typeface="Verdana"/>
              </a:rPr>
              <a:t>201</a:t>
            </a:r>
            <a:r>
              <a:rPr lang="en-US" sz="2400" b="1" i="1" spc="-5" dirty="0">
                <a:latin typeface="Verdana"/>
                <a:cs typeface="Verdana"/>
              </a:rPr>
              <a:t>7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881" y="1600200"/>
            <a:ext cx="777494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43180" indent="-34163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79095" algn="l"/>
                <a:tab pos="379730" algn="l"/>
              </a:tabLst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lang="en-US" sz="1800" b="1" dirty="0">
                <a:solidFill>
                  <a:srgbClr val="FFFFFF"/>
                </a:solidFill>
                <a:latin typeface="Verdana"/>
                <a:cs typeface="Verdana"/>
              </a:rPr>
              <a:t>3.9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% (8</a:t>
            </a:r>
            <a:r>
              <a:rPr lang="en-US" sz="1800" b="1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million)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U.S.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adults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aged 20 years or older</a:t>
            </a:r>
            <a:r>
              <a:rPr sz="18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have  prediabetes</a:t>
            </a:r>
            <a:r>
              <a:rPr sz="1800" b="1" spc="-7" baseline="25462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1800" baseline="25462" dirty="0">
              <a:latin typeface="Verdana"/>
              <a:cs typeface="Verdana"/>
            </a:endParaRPr>
          </a:p>
          <a:p>
            <a:pPr marL="605155">
              <a:lnSpc>
                <a:spcPct val="100000"/>
              </a:lnSpc>
              <a:spcBef>
                <a:spcPts val="430"/>
              </a:spcBef>
              <a:tabLst>
                <a:tab pos="952500" algn="l"/>
              </a:tabLst>
            </a:pPr>
            <a:r>
              <a:rPr sz="1450" spc="-10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Percentage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was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similar by race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840" y="4512564"/>
            <a:ext cx="8414385" cy="21907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300"/>
              </a:spcBef>
              <a:tabLst>
                <a:tab pos="965200" algn="l"/>
              </a:tabLst>
            </a:pPr>
            <a:r>
              <a:rPr sz="1450" spc="-10" dirty="0">
                <a:solidFill>
                  <a:srgbClr val="FFFF00"/>
                </a:solidFill>
                <a:latin typeface="Courier New"/>
                <a:cs typeface="Courier New"/>
              </a:rPr>
              <a:t>o	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51% aged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≥65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endParaRPr sz="1800" dirty="0">
              <a:latin typeface="Verdana"/>
              <a:cs typeface="Verdana"/>
            </a:endParaRPr>
          </a:p>
          <a:p>
            <a:pPr marL="391795" indent="-341630">
              <a:lnSpc>
                <a:spcPct val="100000"/>
              </a:lnSpc>
              <a:spcBef>
                <a:spcPts val="1205"/>
              </a:spcBef>
              <a:buClr>
                <a:srgbClr val="FFFF00"/>
              </a:buClr>
              <a:buFont typeface="Verdana"/>
              <a:buChar char="●"/>
              <a:tabLst>
                <a:tab pos="391795" algn="l"/>
                <a:tab pos="392430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Only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1.6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% were aware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they had</a:t>
            </a:r>
            <a:r>
              <a:rPr sz="18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800" b="1" spc="7" baseline="25462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800" baseline="25462" dirty="0">
              <a:latin typeface="Verdana"/>
              <a:cs typeface="Verdana"/>
            </a:endParaRPr>
          </a:p>
          <a:p>
            <a:pPr marL="965200" marR="508634" lvl="1" indent="-347980">
              <a:lnSpc>
                <a:spcPct val="100000"/>
              </a:lnSpc>
              <a:spcBef>
                <a:spcPts val="430"/>
              </a:spcBef>
              <a:buClr>
                <a:srgbClr val="FFFF00"/>
              </a:buClr>
              <a:buFont typeface="Verdana"/>
              <a:buChar char="●"/>
              <a:tabLst>
                <a:tab pos="965200" algn="l"/>
                <a:tab pos="965835" algn="l"/>
                <a:tab pos="5722620" algn="l"/>
              </a:tabLst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In adolescents aged 12 to 19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years,	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prevalence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prediabetes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diabetes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increased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9% to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23%</a:t>
            </a:r>
            <a:r>
              <a:rPr sz="1800" b="1" spc="7" baseline="25462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800" baseline="25462" dirty="0">
              <a:latin typeface="Verdana"/>
              <a:cs typeface="Verdana"/>
            </a:endParaRPr>
          </a:p>
          <a:p>
            <a:pPr marL="1753235" lvl="2" indent="-179070">
              <a:lnSpc>
                <a:spcPct val="100000"/>
              </a:lnSpc>
              <a:spcBef>
                <a:spcPts val="1970"/>
              </a:spcBef>
              <a:buAutoNum type="arabicPeriod"/>
              <a:tabLst>
                <a:tab pos="1753870" algn="l"/>
              </a:tabLst>
            </a:pPr>
            <a:r>
              <a:rPr sz="1000" b="1" spc="-10" dirty="0">
                <a:solidFill>
                  <a:srgbClr val="FFFF99"/>
                </a:solidFill>
                <a:latin typeface="Verdana"/>
                <a:cs typeface="Verdana"/>
              </a:rPr>
              <a:t>National Diabetes Statistics 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</a:rPr>
              <a:t>Report</a:t>
            </a:r>
            <a:r>
              <a:rPr sz="1000" b="1" i="1" spc="-5" dirty="0">
                <a:solidFill>
                  <a:srgbClr val="FFFF99"/>
                </a:solidFill>
                <a:latin typeface="Verdana"/>
                <a:cs typeface="Verdana"/>
              </a:rPr>
              <a:t>. </a:t>
            </a:r>
            <a:r>
              <a:rPr sz="1000" b="1" spc="-10" dirty="0">
                <a:solidFill>
                  <a:srgbClr val="FFFF99"/>
                </a:solidFill>
                <a:latin typeface="Verdana"/>
                <a:cs typeface="Verdana"/>
              </a:rPr>
              <a:t>Available 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</a:rPr>
              <a:t>at:</a:t>
            </a:r>
            <a:r>
              <a:rPr sz="1000" b="1" spc="19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FF99"/>
                </a:solidFill>
                <a:latin typeface="Verdana"/>
                <a:cs typeface="Verdana"/>
              </a:rPr>
              <a:t>cdc.gov/diabetes/pubs/statsreport14.htm.</a:t>
            </a:r>
            <a:endParaRPr sz="1000" dirty="0">
              <a:latin typeface="Verdana"/>
              <a:cs typeface="Verdana"/>
            </a:endParaRPr>
          </a:p>
          <a:p>
            <a:pPr marL="1574800" marR="2800985" lvl="2">
              <a:lnSpc>
                <a:spcPct val="100000"/>
              </a:lnSpc>
              <a:buAutoNum type="arabicPeriod"/>
              <a:tabLst>
                <a:tab pos="1753870" algn="l"/>
              </a:tabLst>
            </a:pPr>
            <a:r>
              <a:rPr sz="1000" b="1" i="1" spc="-5" dirty="0">
                <a:solidFill>
                  <a:srgbClr val="FFFF99"/>
                </a:solidFill>
                <a:latin typeface="Verdana"/>
                <a:cs typeface="Verdana"/>
              </a:rPr>
              <a:t>CDC. MMWR Morb Mortal Wkly Rep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</a:rPr>
              <a:t>. 2013;62:209-212.  3. May </a:t>
            </a:r>
            <a:r>
              <a:rPr sz="1000" b="1" spc="-10" dirty="0">
                <a:solidFill>
                  <a:srgbClr val="FFFF99"/>
                </a:solidFill>
                <a:latin typeface="Verdana"/>
                <a:cs typeface="Verdana"/>
              </a:rPr>
              <a:t>AL, 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</a:rPr>
              <a:t>et </a:t>
            </a:r>
            <a:r>
              <a:rPr sz="1000" b="1" spc="-10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000" b="1" i="1" spc="-5" dirty="0">
                <a:solidFill>
                  <a:srgbClr val="FFFF99"/>
                </a:solidFill>
                <a:latin typeface="Verdana"/>
                <a:cs typeface="Verdana"/>
              </a:rPr>
              <a:t>Pediatrics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</a:rPr>
              <a:t>.</a:t>
            </a:r>
            <a:r>
              <a:rPr sz="1000" b="1" spc="3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FF99"/>
                </a:solidFill>
                <a:latin typeface="Verdana"/>
                <a:cs typeface="Verdana"/>
              </a:rPr>
              <a:t>2012;129:1035–1041.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7000" y="2219325"/>
            <a:ext cx="6937375" cy="267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100" y="1092200"/>
            <a:ext cx="8559800" cy="492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08601" y="6266789"/>
            <a:ext cx="4104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Boyle JP,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Popul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Health </a:t>
            </a:r>
            <a:r>
              <a:rPr sz="1200" b="1" i="1" dirty="0">
                <a:solidFill>
                  <a:srgbClr val="FFFF99"/>
                </a:solidFill>
                <a:latin typeface="Verdana"/>
                <a:cs typeface="Verdana"/>
              </a:rPr>
              <a:t>Metr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2010;8:1-12.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041" y="82042"/>
            <a:ext cx="85756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8305" marR="5080" indent="-293624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Projecting the </a:t>
            </a:r>
            <a:r>
              <a:rPr sz="2800" spc="-10" dirty="0"/>
              <a:t>Future </a:t>
            </a:r>
            <a:r>
              <a:rPr sz="2800" spc="-5" dirty="0"/>
              <a:t>Diabetes Population: </a:t>
            </a:r>
            <a:br>
              <a:rPr lang="en-US" sz="2800" spc="-5" dirty="0"/>
            </a:br>
            <a:r>
              <a:rPr sz="2800" spc="-5" dirty="0"/>
              <a:t>It Is </a:t>
            </a:r>
            <a:r>
              <a:rPr sz="2800" spc="-10" dirty="0"/>
              <a:t>Growing</a:t>
            </a:r>
            <a:endParaRPr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0338"/>
            <a:ext cx="7055380" cy="96500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655445" marR="5080" indent="-112649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tx1"/>
                </a:solidFill>
              </a:rPr>
              <a:t>Determinants </a:t>
            </a:r>
            <a:r>
              <a:rPr sz="2800" spc="-5" dirty="0">
                <a:solidFill>
                  <a:schemeClr val="tx1"/>
                </a:solidFill>
              </a:rPr>
              <a:t>of Prediabetes/Type 2  Diabetes: </a:t>
            </a:r>
            <a:r>
              <a:rPr sz="2800" i="1" spc="-5" dirty="0">
                <a:solidFill>
                  <a:schemeClr val="tx1"/>
                </a:solidFill>
                <a:latin typeface="Verdana"/>
                <a:cs typeface="Verdana"/>
              </a:rPr>
              <a:t>A Call to</a:t>
            </a:r>
            <a:r>
              <a:rPr sz="2800" i="1" spc="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800" i="1" spc="-10" dirty="0">
                <a:solidFill>
                  <a:schemeClr val="tx1"/>
                </a:solidFill>
                <a:latin typeface="Verdana"/>
                <a:cs typeface="Verdana"/>
              </a:rPr>
              <a:t>Action</a:t>
            </a:r>
            <a:endParaRPr sz="2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5175" y="6262217"/>
            <a:ext cx="434403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1415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Adapted</a:t>
            </a:r>
            <a:r>
              <a:rPr sz="1200" b="1" spc="-7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from: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ts val="1415"/>
              </a:lnSpc>
            </a:pP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Hill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J.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O. et </a:t>
            </a:r>
            <a:r>
              <a:rPr sz="1200" b="1" dirty="0">
                <a:solidFill>
                  <a:srgbClr val="FFFF99"/>
                </a:solidFill>
                <a:latin typeface="Verdana"/>
                <a:cs typeface="Verdana"/>
              </a:rPr>
              <a:t>al. </a:t>
            </a:r>
            <a:r>
              <a:rPr sz="1200" b="1" i="1" spc="-5" dirty="0">
                <a:solidFill>
                  <a:srgbClr val="FFFF99"/>
                </a:solidFill>
                <a:latin typeface="Verdana"/>
                <a:cs typeface="Verdana"/>
              </a:rPr>
              <a:t>Diabetes Care.</a:t>
            </a:r>
            <a:r>
              <a:rPr sz="1200" b="1" i="1" spc="55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99"/>
                </a:solidFill>
                <a:latin typeface="Verdana"/>
                <a:cs typeface="Verdana"/>
              </a:rPr>
              <a:t>2013;36:2430-2439.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27150"/>
            <a:ext cx="7916545" cy="443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215900" indent="-341630" algn="just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There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is an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association between social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environmental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factors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development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of  obesity and type 2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2400" dirty="0">
              <a:latin typeface="Verdana"/>
              <a:cs typeface="Verdana"/>
            </a:endParaRPr>
          </a:p>
          <a:p>
            <a:pPr marL="353695" indent="-341630" algn="just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Better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understanding</a:t>
            </a:r>
            <a:r>
              <a:rPr sz="24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needed</a:t>
            </a:r>
            <a:endParaRPr sz="2400" dirty="0">
              <a:latin typeface="Verdana"/>
              <a:cs typeface="Verdana"/>
            </a:endParaRPr>
          </a:p>
          <a:p>
            <a:pPr marL="927100" marR="312420" lvl="1" indent="-34798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735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Variables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influence behaviors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that  lead 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obesity, prediabetes,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diabetes</a:t>
            </a:r>
            <a:endParaRPr sz="2400" dirty="0">
              <a:latin typeface="Verdana"/>
              <a:cs typeface="Verdana"/>
            </a:endParaRPr>
          </a:p>
          <a:p>
            <a:pPr marL="927100" lvl="1" indent="-347980">
              <a:lnSpc>
                <a:spcPct val="100000"/>
              </a:lnSpc>
              <a:spcBef>
                <a:spcPts val="605"/>
              </a:spcBef>
              <a:buClr>
                <a:srgbClr val="FFFF00"/>
              </a:buClr>
              <a:buSzPct val="79166"/>
              <a:buFont typeface="Courier New"/>
              <a:buChar char="o"/>
              <a:tabLst>
                <a:tab pos="927735" algn="l"/>
              </a:tabLst>
            </a:pP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How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modify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sz="2400" b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variables</a:t>
            </a:r>
            <a:endParaRPr sz="2400" dirty="0">
              <a:latin typeface="Verdana"/>
              <a:cs typeface="Verdana"/>
            </a:endParaRPr>
          </a:p>
          <a:p>
            <a:pPr marL="353695" marR="5080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Perform research conducted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community- 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24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interventions</a:t>
            </a:r>
            <a:endParaRPr sz="2400" dirty="0">
              <a:latin typeface="Verdana"/>
              <a:cs typeface="Verdan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Font typeface="Verdana"/>
              <a:buChar char="●"/>
              <a:tabLst>
                <a:tab pos="354330" algn="l"/>
              </a:tabLst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Identify individuals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400" b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555c60a-748f-4837-9fbe-ab1fef2c2c12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38B8FD74FEC84F8B83AFB367F77226" ma:contentTypeVersion="11" ma:contentTypeDescription="Create a new document." ma:contentTypeScope="" ma:versionID="22d9f65dbeae655e12bdcf04c1ba54df">
  <xsd:schema xmlns:xsd="http://www.w3.org/2001/XMLSchema" xmlns:xs="http://www.w3.org/2001/XMLSchema" xmlns:p="http://schemas.microsoft.com/office/2006/metadata/properties" xmlns:ns2="b555c60a-748f-4837-9fbe-ab1fef2c2c12" xmlns:ns3="203e2914-9f08-4a9f-bcdf-1e672ce08cac" targetNamespace="http://schemas.microsoft.com/office/2006/metadata/properties" ma:root="true" ma:fieldsID="9308acd64c817f35f64bb6bb13391182" ns2:_="" ns3:_="">
    <xsd:import namespace="b555c60a-748f-4837-9fbe-ab1fef2c2c12"/>
    <xsd:import namespace="203e2914-9f08-4a9f-bcdf-1e672ce08c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5c60a-748f-4837-9fbe-ab1fef2c2c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e2914-9f08-4a9f-bcdf-1e672ce08c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FAE642-2380-4FFA-BF18-E4C944F43C15}">
  <ds:schemaRefs>
    <ds:schemaRef ds:uri="http://schemas.microsoft.com/office/2006/metadata/properties"/>
    <ds:schemaRef ds:uri="http://schemas.microsoft.com/office/infopath/2007/PartnerControls"/>
    <ds:schemaRef ds:uri="b555c60a-748f-4837-9fbe-ab1fef2c2c12"/>
  </ds:schemaRefs>
</ds:datastoreItem>
</file>

<file path=customXml/itemProps2.xml><?xml version="1.0" encoding="utf-8"?>
<ds:datastoreItem xmlns:ds="http://schemas.openxmlformats.org/officeDocument/2006/customXml" ds:itemID="{29C0F9D4-71A0-42C3-8706-7EE6A0334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5c60a-748f-4837-9fbe-ab1fef2c2c12"/>
    <ds:schemaRef ds:uri="203e2914-9f08-4a9f-bcdf-1e672ce08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3145CF-EB19-4DA4-8AF5-314ECA2FAB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4183</Words>
  <Application>Microsoft Office PowerPoint</Application>
  <PresentationFormat>On-screen Show (4:3)</PresentationFormat>
  <Paragraphs>818</Paragraphs>
  <Slides>69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Ion</vt:lpstr>
      <vt:lpstr>PREDIABETES</vt:lpstr>
      <vt:lpstr>Learning Objectives</vt:lpstr>
      <vt:lpstr>What is Prediabetes?</vt:lpstr>
      <vt:lpstr>Prediabetes</vt:lpstr>
      <vt:lpstr>Prediabetes</vt:lpstr>
      <vt:lpstr>Impaired Fasting Glucose and  Impaired Glucose Tolerance</vt:lpstr>
      <vt:lpstr>Prediabetes</vt:lpstr>
      <vt:lpstr>Projecting the Future Diabetes Population:  It Is Growing</vt:lpstr>
      <vt:lpstr>Determinants of Prediabetes/Type 2  Diabetes: A Call to Action</vt:lpstr>
      <vt:lpstr>Prediabetes Process for Diagnosing</vt:lpstr>
      <vt:lpstr>PowerPoint Presentation</vt:lpstr>
      <vt:lpstr>Screening for Diabetes</vt:lpstr>
      <vt:lpstr>Criteria for Screening for Prediabetes/Type 2  Diabetes in Asymptomatic Adult Individuals</vt:lpstr>
      <vt:lpstr>Modifiable Risk Factors of  Diabetes/Prediabetes for CV Disease</vt:lpstr>
      <vt:lpstr>PowerPoint Presentation</vt:lpstr>
      <vt:lpstr>Prevalence of Prediabetes in  Children/Adolescents in the U.S.</vt:lpstr>
      <vt:lpstr>Screening Children for Prediabetes  and Diabetes</vt:lpstr>
      <vt:lpstr>PowerPoint Presentation</vt:lpstr>
      <vt:lpstr>GDM</vt:lpstr>
      <vt:lpstr>Risk of Prediabetes in Adolescent Offspring  of Mothers with GDM</vt:lpstr>
      <vt:lpstr>GDM Screening and Diagnosis</vt:lpstr>
      <vt:lpstr>PowerPoint Presentation</vt:lpstr>
      <vt:lpstr>The Cost of Prediabetes</vt:lpstr>
      <vt:lpstr>Impact of Concomitant Hypertension on  Healthcare Costs* in Persons with Diabetes</vt:lpstr>
      <vt:lpstr>PowerPoint Presentation</vt:lpstr>
      <vt:lpstr>Diabetes Prevention Program  10-Year Cost-Effectiveness</vt:lpstr>
      <vt:lpstr>Impact of ILI on Cost of Healthcare:  Look AHEAD</vt:lpstr>
      <vt:lpstr>PowerPoint Presentation</vt:lpstr>
      <vt:lpstr>Assessing Patients With Prediabetes</vt:lpstr>
      <vt:lpstr>Assessing Patients With Prediabetes  (Con’t)</vt:lpstr>
      <vt:lpstr>PowerPoint Presentation</vt:lpstr>
      <vt:lpstr>Steps for Achieving Treatment Goals</vt:lpstr>
      <vt:lpstr>Steps for Achieving Treatment Goals  (Con’t)</vt:lpstr>
      <vt:lpstr>Risk Stratification1 and  Management Strategies for Prediabetes</vt:lpstr>
      <vt:lpstr>Lifestyle Modification Facilitating Weight Loss</vt:lpstr>
      <vt:lpstr>Lifestyle Modification Facilitating Weight Loss</vt:lpstr>
      <vt:lpstr>Achieving Healthy Eating Habits Plate Method</vt:lpstr>
      <vt:lpstr>Lifestyle Modification Physical Activity</vt:lpstr>
      <vt:lpstr>Benefits of Physical Activity</vt:lpstr>
      <vt:lpstr>Association Between Insulin Sensitivity  and Physical Exercise: The IRAS Study</vt:lpstr>
      <vt:lpstr>Lifestyle Interventions Look AHEAD: Results</vt:lpstr>
      <vt:lpstr>Overview of Trials in Prediabetes Lifestyle Modification Intervention</vt:lpstr>
      <vt:lpstr>Overview of Trials in Prediabetes Pharmacologic Intervention</vt:lpstr>
      <vt:lpstr>PowerPoint Presentation</vt:lpstr>
      <vt:lpstr>DSME Reimbursement for Cognitive Services</vt:lpstr>
      <vt:lpstr>ICD-9 Codes for Prediabetes Testing</vt:lpstr>
      <vt:lpstr>PowerPoint Presentation</vt:lpstr>
      <vt:lpstr>Members of the Healthcare Team</vt:lpstr>
      <vt:lpstr>Benefits of DSME and DSMS</vt:lpstr>
      <vt:lpstr>Benefits of DSME and DSMS</vt:lpstr>
      <vt:lpstr>DEPLOY Pilot Study:  Diabetes Prevention in the Community</vt:lpstr>
      <vt:lpstr>Practice-Based Opportunities for  Weight Reduction (POWER)</vt:lpstr>
      <vt:lpstr>Diabetes TeleHealth Improves Self-Management</vt:lpstr>
      <vt:lpstr>PowerPoint Presentation</vt:lpstr>
      <vt:lpstr>Follow-up Counseling</vt:lpstr>
      <vt:lpstr>Follow-up Counseling (Con’t)</vt:lpstr>
      <vt:lpstr>PowerPoint Presentation</vt:lpstr>
      <vt:lpstr>Evaluating Progress Practitioner/Patient Communication</vt:lpstr>
      <vt:lpstr>Evaluating Progress:  What to Do</vt:lpstr>
      <vt:lpstr>Follow-up Assessment Materials Documentation Logs</vt:lpstr>
      <vt:lpstr>Links to Educational Materials  for Patients and Healthcare  Practitioners</vt:lpstr>
      <vt:lpstr>Prediabetes Materials for Patients</vt:lpstr>
      <vt:lpstr>Prediabetes Materials for Professionals</vt:lpstr>
      <vt:lpstr>Prediabetes Conclusions</vt:lpstr>
      <vt:lpstr>Assessing Conviction and Confidence</vt:lpstr>
      <vt:lpstr>Key Recommendations for Practice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PREDIABETES</dc:title>
  <dc:creator>Jose Leon</dc:creator>
  <cp:lastModifiedBy>Jose Leon</cp:lastModifiedBy>
  <cp:revision>6</cp:revision>
  <dcterms:created xsi:type="dcterms:W3CDTF">2019-12-06T20:20:12Z</dcterms:created>
  <dcterms:modified xsi:type="dcterms:W3CDTF">2019-12-13T18:05:17Z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0x0101003D38B8FD74FEC84F8B83AFB367F77226</vt:lpwstr>
  </property>
  <property fmtid="{D5CDD505-2E9C-101B-9397-08002B2CF9AE}" pid="3" name="Order">
    <vt:r8>993400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