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5"/>
    <p:sldMasterId id="2147483704" r:id="rId6"/>
    <p:sldMasterId id="214748370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Lst>
  <p:sldSz cy="5143500" cx="9144000"/>
  <p:notesSz cx="6858000" cy="9144000"/>
  <p:embeddedFontLst>
    <p:embeddedFont>
      <p:font typeface="Roboto"/>
      <p:regular r:id="rId57"/>
      <p:bold r:id="rId58"/>
      <p:italic r:id="rId59"/>
      <p:boldItalic r:id="rId60"/>
    </p:embeddedFont>
    <p:embeddedFont>
      <p:font typeface="Quattrocento Sans"/>
      <p:regular r:id="rId61"/>
      <p:bold r:id="rId62"/>
      <p:italic r:id="rId63"/>
      <p:boldItalic r:id="rId64"/>
    </p:embeddedFont>
    <p:embeddedFont>
      <p:font typeface="Merriweather"/>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CE9CA9-591A-4EBD-8640-8748930D2F4E}">
  <a:tblStyle styleId="{8ACE9CA9-591A-4EBD-8640-8748930D2F4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F"/>
          </a:solidFill>
        </a:fill>
      </a:tcStyle>
    </a:wholeTbl>
    <a:band1H>
      <a:tcTxStyle/>
      <a:tcStyle>
        <a:fill>
          <a:solidFill>
            <a:srgbClr val="CAD2DD"/>
          </a:solidFill>
        </a:fill>
      </a:tcStyle>
    </a:band1H>
    <a:band2H>
      <a:tcTxStyle/>
    </a:band2H>
    <a:band1V>
      <a:tcTxStyle/>
      <a:tcStyle>
        <a:fill>
          <a:solidFill>
            <a:srgbClr val="CAD2DD"/>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QuattrocentoSans-bold.fntdata"/><Relationship Id="rId61" Type="http://schemas.openxmlformats.org/officeDocument/2006/relationships/font" Target="fonts/QuattrocentoSans-regular.fntdata"/><Relationship Id="rId20" Type="http://schemas.openxmlformats.org/officeDocument/2006/relationships/slide" Target="slides/slide12.xml"/><Relationship Id="rId64" Type="http://schemas.openxmlformats.org/officeDocument/2006/relationships/font" Target="fonts/QuattrocentoSans-boldItalic.fntdata"/><Relationship Id="rId63" Type="http://schemas.openxmlformats.org/officeDocument/2006/relationships/font" Target="fonts/QuattrocentoSans-italic.fntdata"/><Relationship Id="rId22" Type="http://schemas.openxmlformats.org/officeDocument/2006/relationships/slide" Target="slides/slide14.xml"/><Relationship Id="rId66" Type="http://schemas.openxmlformats.org/officeDocument/2006/relationships/font" Target="fonts/Merriweather-bold.fntdata"/><Relationship Id="rId21" Type="http://schemas.openxmlformats.org/officeDocument/2006/relationships/slide" Target="slides/slide13.xml"/><Relationship Id="rId65" Type="http://schemas.openxmlformats.org/officeDocument/2006/relationships/font" Target="fonts/Merriweather-regular.fntdata"/><Relationship Id="rId24" Type="http://schemas.openxmlformats.org/officeDocument/2006/relationships/slide" Target="slides/slide16.xml"/><Relationship Id="rId68" Type="http://schemas.openxmlformats.org/officeDocument/2006/relationships/font" Target="fonts/Merriweather-boldItalic.fntdata"/><Relationship Id="rId23" Type="http://schemas.openxmlformats.org/officeDocument/2006/relationships/slide" Target="slides/slide15.xml"/><Relationship Id="rId67" Type="http://schemas.openxmlformats.org/officeDocument/2006/relationships/font" Target="fonts/Merriweather-italic.fntdata"/><Relationship Id="rId60" Type="http://schemas.openxmlformats.org/officeDocument/2006/relationships/font" Target="fonts/Roboto-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font" Target="fonts/Roboto-regular.fntdata"/><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font" Target="fonts/Roboto-italic.fntdata"/><Relationship Id="rId14" Type="http://schemas.openxmlformats.org/officeDocument/2006/relationships/slide" Target="slides/slide6.xml"/><Relationship Id="rId58" Type="http://schemas.openxmlformats.org/officeDocument/2006/relationships/font" Target="fonts/Roboto-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c6c477a257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c6c477a257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Gladys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c6c477a257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c6c477a257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Gladys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c6c477a257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c6c477a257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Glady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cd058f344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cd058f344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Gladys to segway to BPHC speaker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d456e9dc5a_8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d456e9dc5a_8_3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NGA</a:t>
            </a:r>
            <a:endParaRPr/>
          </a:p>
        </p:txBody>
      </p:sp>
      <p:sp>
        <p:nvSpPr>
          <p:cNvPr id="524" name="Google Shape;524;gd456e9dc5a_8_3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d456e9dc5a_8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gd456e9dc5a_8_3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KRISTEN</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President Biden has laid out a comprehensive National Strategy to tackle this pandemic.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The National Strategy utilizes all of the powers and resources of the federal government, working closely with state, local leaders, Tribal leaders, and those on the frontlines in communities across the country.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Community Health Centers are an important part of our broader strategy to ensure we are reaching everyone with our response. As Dr. Nunez-Smith, chair of the COVID-19 Health Equity Task Force mentioned during the White House press briefing with governors yesterday, equity is our north star….equity is the core to our strategy to put this pandemic behind us.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a:t>One of the goals of this program is to ensure our nation’s underserved communities and those disproportionately affected by COVID-19 are equitably vaccinated against COVID-19 – and that’s where all of you come in.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Arial"/>
              <a:buNone/>
            </a:pPr>
            <a:r>
              <a:rPr lang="en" sz="1200">
                <a:solidFill>
                  <a:schemeClr val="dk1"/>
                </a:solidFill>
                <a:latin typeface="Calibri"/>
                <a:ea typeface="Calibri"/>
                <a:cs typeface="Calibri"/>
                <a:sym typeface="Calibri"/>
              </a:rPr>
              <a:t>Health Centers provide primary care services in underserved communities across the country. There are almost 1400 Health Centers serving close to 30 million people across the country. Two-thirds of the population that these centers serve are living at or below the federal poverty line and 60% are racial and/or ethnic minorities.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reach the most difficult to find populations, HRSA and CDC partnered to directly allocate limited supply of COVID-19 vaccine to HRSA-funded health centers.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the activation of Phase 3, we are inviting all remaining health centers and look-alikes to participate in the program.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a list of centers invited and those who have been ordering through the program, please see the link in the slide. </a:t>
            </a:r>
            <a:endParaRPr/>
          </a:p>
          <a:p>
            <a:pPr indent="0" lvl="0" marL="0" rtl="0" algn="l">
              <a:spcBef>
                <a:spcPts val="0"/>
              </a:spcBef>
              <a:spcAft>
                <a:spcPts val="0"/>
              </a:spcAft>
              <a:buNone/>
            </a:pPr>
            <a:r>
              <a:t/>
            </a:r>
            <a:endParaRPr/>
          </a:p>
        </p:txBody>
      </p:sp>
      <p:sp>
        <p:nvSpPr>
          <p:cNvPr id="531" name="Google Shape;531;gd456e9dc5a_8_3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d456e9dc5a_8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gd456e9dc5a_8_3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a:p>
        </p:txBody>
      </p:sp>
      <p:sp>
        <p:nvSpPr>
          <p:cNvPr id="542" name="Google Shape;542;gd456e9dc5a_8_3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d456e9dc5a_8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gd456e9dc5a_8_3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t>NOTES</a:t>
            </a:r>
            <a:r>
              <a:rPr lang="en"/>
              <a:t>: There were a cumulative total of 1,526,000 COVID-19 vaccine doses that were administered by health centers through the COVID-19 Vaccine Program (February 26, 2021 - April 9, 2021).  Of the 1, 311,089 vaccine doses to patients with known race and/or ethnicity, 919,187 doses were reported as known R/E minority patients (70% of cumulative total of COVID-19 vaccine doses administered by health centers).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As of April 3, 2021, 575 health centers and lookalikes are eligible to participate in the Health Center COVID-19 Vaccine Program.  Of the 575 eligible health centers and lookalikes, 500 have placed an order for vaccines between February 26, 2021 - April 3, 2021 (87% of eligible Health Center COVID-19 Vaccine Program participants that placed an order for vaccines).  There were 469 participating health centers and lookalikes that responded to the April 2, 2021 Health Center COVID-19 Vaccine Program survey Addendum (466 health centers and 3 lookalikes, which is 94% of participating health centers and lookalikes in the Health Center COVID-19 Vaccine program).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b="1" lang="en"/>
              <a:t>SOURCE</a:t>
            </a:r>
            <a:r>
              <a:rPr lang="en"/>
              <a:t>: Health Center COVID-19 Weekly Survey, 2020-2021. ​​</a:t>
            </a:r>
            <a:endParaRPr/>
          </a:p>
        </p:txBody>
      </p:sp>
      <p:sp>
        <p:nvSpPr>
          <p:cNvPr id="551" name="Google Shape;551;gd456e9dc5a_8_3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d456e9dc5a_8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gd456e9dc5a_8_3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gd456e9dc5a_8_3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d456e9dc5a_8_37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d456e9dc5a_8_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c6c477a257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c6c477a257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Individual introductions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d456e9dc5a_8_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gd456e9dc5a_8_3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 sz="1200">
                <a:solidFill>
                  <a:schemeClr val="dk1"/>
                </a:solidFill>
                <a:latin typeface="Calibri"/>
                <a:ea typeface="Calibri"/>
                <a:cs typeface="Calibri"/>
                <a:sym typeface="Calibri"/>
              </a:rPr>
              <a:t>NGA</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583" name="Google Shape;583;gd456e9dc5a_8_3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d456e9dc5a_8_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gd456e9dc5a_8_3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591" name="Google Shape;591;gd456e9dc5a_8_3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d456e9dc5a_8_3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gd456e9dc5a_8_3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599" name="Google Shape;599;gd456e9dc5a_8_3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caa7e32f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caa7e32f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Colleen introduces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d4207aee30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d4207aee30_2_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d4207aee30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d4207aee30_2_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d4207aee30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d4207aee30_2_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d4207aee30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gd4207aee30_2_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d4207aee30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d4207aee30_2_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d4207aee30_2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d4207aee30_2_1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c6c477a257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c6c477a257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Colleen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d4207aee30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gd4207aee30_2_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d4207aee30_2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gd4207aee30_2_1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d4207aee30_2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gd4207aee30_2_1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d4207aee30_2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gd4207aee30_2_1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d4207aee30_2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gd4207aee30_2_1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d4207aee30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gd4207aee30_2_1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d4207aee30_2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gd4207aee30_2_1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d4207aee30_2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gd4207aee30_2_1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d4207aee30_2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gd4207aee30_2_2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c6c477a257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c6c477a257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Colleen introduces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c6c477a25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c6c477a25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Colleen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caa7e32fa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caa7e32fa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discussion begins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c6c477a257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c6c477a257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c6c477a257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c6c477a257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Tag team discussion, </a:t>
            </a:r>
            <a:r>
              <a:rPr lang="en"/>
              <a:t>gauge</a:t>
            </a:r>
            <a:r>
              <a:rPr lang="en"/>
              <a:t> HC responses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c6c477a257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c6c477a25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c6c477a25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c6c477a25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c6c477a257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c6c477a257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c703fe8e3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c703fe8e3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c74141a06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c74141a06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c6c477a257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c6c477a257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c6c477a25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c6c477a25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Colleen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c703fe8e3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c703fe8e3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Colleen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c6c477a257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c6c477a25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Colleen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d33b3c80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d33b3c80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Colleen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c6c477a257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c6c477a257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Gladys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62" name="Google Shape;6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1200"/>
              </a:spcBef>
              <a:spcAft>
                <a:spcPts val="0"/>
              </a:spcAft>
              <a:buClr>
                <a:schemeClr val="dk1"/>
              </a:buClr>
              <a:buSzPts val="1400"/>
              <a:buChar char="○"/>
              <a:defRPr sz="1100"/>
            </a:lvl2pPr>
            <a:lvl3pPr indent="-317500" lvl="2" marL="1371600" algn="l">
              <a:lnSpc>
                <a:spcPct val="90000"/>
              </a:lnSpc>
              <a:spcBef>
                <a:spcPts val="1200"/>
              </a:spcBef>
              <a:spcAft>
                <a:spcPts val="0"/>
              </a:spcAft>
              <a:buClr>
                <a:schemeClr val="dk1"/>
              </a:buClr>
              <a:buSzPts val="1400"/>
              <a:buChar char="■"/>
              <a:defRPr sz="1100"/>
            </a:lvl3pPr>
            <a:lvl4pPr indent="-317500" lvl="3" marL="1828800" algn="l">
              <a:lnSpc>
                <a:spcPct val="90000"/>
              </a:lnSpc>
              <a:spcBef>
                <a:spcPts val="1200"/>
              </a:spcBef>
              <a:spcAft>
                <a:spcPts val="0"/>
              </a:spcAft>
              <a:buClr>
                <a:schemeClr val="dk1"/>
              </a:buClr>
              <a:buSzPts val="1400"/>
              <a:buChar char="●"/>
              <a:defRPr sz="1100"/>
            </a:lvl4pPr>
            <a:lvl5pPr indent="-317500" lvl="4" marL="2286000" algn="l">
              <a:lnSpc>
                <a:spcPct val="90000"/>
              </a:lnSpc>
              <a:spcBef>
                <a:spcPts val="1200"/>
              </a:spcBef>
              <a:spcAft>
                <a:spcPts val="0"/>
              </a:spcAft>
              <a:buClr>
                <a:schemeClr val="dk1"/>
              </a:buClr>
              <a:buSzPts val="1400"/>
              <a:buChar char="○"/>
              <a:defRPr sz="1100"/>
            </a:lvl5pPr>
            <a:lvl6pPr indent="-317500" lvl="5" marL="2743200" algn="l">
              <a:lnSpc>
                <a:spcPct val="90000"/>
              </a:lnSpc>
              <a:spcBef>
                <a:spcPts val="1200"/>
              </a:spcBef>
              <a:spcAft>
                <a:spcPts val="0"/>
              </a:spcAft>
              <a:buClr>
                <a:schemeClr val="dk1"/>
              </a:buClr>
              <a:buSzPts val="1400"/>
              <a:buChar char="■"/>
              <a:defRPr sz="1100"/>
            </a:lvl6pPr>
            <a:lvl7pPr indent="-317500" lvl="6" marL="3200400" algn="l">
              <a:lnSpc>
                <a:spcPct val="90000"/>
              </a:lnSpc>
              <a:spcBef>
                <a:spcPts val="1200"/>
              </a:spcBef>
              <a:spcAft>
                <a:spcPts val="0"/>
              </a:spcAft>
              <a:buClr>
                <a:schemeClr val="dk1"/>
              </a:buClr>
              <a:buSzPts val="1400"/>
              <a:buChar char="●"/>
              <a:defRPr sz="1100"/>
            </a:lvl7pPr>
            <a:lvl8pPr indent="-317500" lvl="7" marL="3657600" algn="l">
              <a:lnSpc>
                <a:spcPct val="90000"/>
              </a:lnSpc>
              <a:spcBef>
                <a:spcPts val="1200"/>
              </a:spcBef>
              <a:spcAft>
                <a:spcPts val="0"/>
              </a:spcAft>
              <a:buClr>
                <a:schemeClr val="dk1"/>
              </a:buClr>
              <a:buSzPts val="1400"/>
              <a:buChar char="○"/>
              <a:defRPr sz="1100"/>
            </a:lvl8pPr>
            <a:lvl9pPr indent="-317500" lvl="8" marL="4114800" algn="l">
              <a:lnSpc>
                <a:spcPct val="90000"/>
              </a:lnSpc>
              <a:spcBef>
                <a:spcPts val="1200"/>
              </a:spcBef>
              <a:spcAft>
                <a:spcPts val="1200"/>
              </a:spcAft>
              <a:buClr>
                <a:schemeClr val="dk1"/>
              </a:buClr>
              <a:buSzPts val="1400"/>
              <a:buChar char="■"/>
              <a:defRPr sz="1100"/>
            </a:lvl9pPr>
          </a:lstStyle>
          <a:p/>
        </p:txBody>
      </p:sp>
      <p:sp>
        <p:nvSpPr>
          <p:cNvPr id="63" name="Google Shape;6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4" name="Google Shape;6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5" name="Google Shape;6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15"/>
          <p:cNvSpPr txBox="1"/>
          <p:nvPr>
            <p:ph type="title"/>
          </p:nvPr>
        </p:nvSpPr>
        <p:spPr>
          <a:xfrm>
            <a:off x="1150810" y="837247"/>
            <a:ext cx="6842379" cy="636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b="1" i="0" sz="4100">
                <a:solidFill>
                  <a:srgbClr val="0A40A4"/>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5"/>
          <p:cNvSpPr txBox="1"/>
          <p:nvPr>
            <p:ph idx="1" type="body"/>
          </p:nvPr>
        </p:nvSpPr>
        <p:spPr>
          <a:xfrm>
            <a:off x="457104" y="1929383"/>
            <a:ext cx="8229790" cy="256174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100"/>
              <a:buNone/>
              <a:defRPr b="1" i="0" sz="1800">
                <a:solidFill>
                  <a:schemeClr val="lt1"/>
                </a:solidFill>
                <a:latin typeface="Calibri"/>
                <a:ea typeface="Calibri"/>
                <a:cs typeface="Calibri"/>
                <a:sym typeface="Calibri"/>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81" name="Google Shape;81;p15"/>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5"/>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5"/>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4" name="Shape 84"/>
        <p:cNvGrpSpPr/>
        <p:nvPr/>
      </p:nvGrpSpPr>
      <p:grpSpPr>
        <a:xfrm>
          <a:off x="0" y="0"/>
          <a:ext cx="0" cy="0"/>
          <a:chOff x="0" y="0"/>
          <a:chExt cx="0" cy="0"/>
        </a:xfrm>
      </p:grpSpPr>
      <p:sp>
        <p:nvSpPr>
          <p:cNvPr id="85" name="Google Shape;85;p16"/>
          <p:cNvSpPr txBox="1"/>
          <p:nvPr>
            <p:ph type="title"/>
          </p:nvPr>
        </p:nvSpPr>
        <p:spPr>
          <a:xfrm>
            <a:off x="1150810" y="837247"/>
            <a:ext cx="6842379" cy="636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b="1" i="0" sz="4100">
                <a:solidFill>
                  <a:srgbClr val="0A40A4"/>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6" name="Google Shape;86;p16"/>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16"/>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6"/>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89" name="Shape 89"/>
        <p:cNvGrpSpPr/>
        <p:nvPr/>
      </p:nvGrpSpPr>
      <p:grpSpPr>
        <a:xfrm>
          <a:off x="0" y="0"/>
          <a:ext cx="0" cy="0"/>
          <a:chOff x="0" y="0"/>
          <a:chExt cx="0" cy="0"/>
        </a:xfrm>
      </p:grpSpPr>
      <p:sp>
        <p:nvSpPr>
          <p:cNvPr id="90" name="Google Shape;90;p17"/>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1" name="Google Shape;91;p17"/>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7"/>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3" name="Shape 93"/>
        <p:cNvGrpSpPr/>
        <p:nvPr/>
      </p:nvGrpSpPr>
      <p:grpSpPr>
        <a:xfrm>
          <a:off x="0" y="0"/>
          <a:ext cx="0" cy="0"/>
          <a:chOff x="0" y="0"/>
          <a:chExt cx="0" cy="0"/>
        </a:xfrm>
      </p:grpSpPr>
      <p:sp>
        <p:nvSpPr>
          <p:cNvPr id="94" name="Google Shape;94;p18"/>
          <p:cNvSpPr txBox="1"/>
          <p:nvPr>
            <p:ph type="ctrTitle"/>
          </p:nvPr>
        </p:nvSpPr>
        <p:spPr>
          <a:xfrm>
            <a:off x="685800" y="1594485"/>
            <a:ext cx="7772400" cy="10801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5" name="Google Shape;95;p18"/>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6" name="Google Shape;96;p18"/>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18"/>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18"/>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9" name="Shape 99"/>
        <p:cNvGrpSpPr/>
        <p:nvPr/>
      </p:nvGrpSpPr>
      <p:grpSpPr>
        <a:xfrm>
          <a:off x="0" y="0"/>
          <a:ext cx="0" cy="0"/>
          <a:chOff x="0" y="0"/>
          <a:chExt cx="0" cy="0"/>
        </a:xfrm>
      </p:grpSpPr>
      <p:sp>
        <p:nvSpPr>
          <p:cNvPr id="100" name="Google Shape;100;p19"/>
          <p:cNvSpPr txBox="1"/>
          <p:nvPr>
            <p:ph type="title"/>
          </p:nvPr>
        </p:nvSpPr>
        <p:spPr>
          <a:xfrm>
            <a:off x="1150810" y="837247"/>
            <a:ext cx="6842379" cy="636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b="1" i="0" sz="4100">
                <a:solidFill>
                  <a:srgbClr val="0A40A4"/>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19"/>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02" name="Google Shape;102;p19"/>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03" name="Google Shape;103;p19"/>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19"/>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19"/>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anner Title" type="title">
  <p:cSld name="TITLE">
    <p:spTree>
      <p:nvGrpSpPr>
        <p:cNvPr id="114" name="Shape 114"/>
        <p:cNvGrpSpPr/>
        <p:nvPr/>
      </p:nvGrpSpPr>
      <p:grpSpPr>
        <a:xfrm>
          <a:off x="0" y="0"/>
          <a:ext cx="0" cy="0"/>
          <a:chOff x="0" y="0"/>
          <a:chExt cx="0" cy="0"/>
        </a:xfrm>
      </p:grpSpPr>
      <p:pic>
        <p:nvPicPr>
          <p:cNvPr descr="Logo: HRSA. Health Resources &amp; Services Administration.&#10;&#10;Vision: Healthy Communities, Healthy People" id="115" name="Google Shape;115;p2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6" name="Google Shape;116;p21"/>
          <p:cNvSpPr txBox="1"/>
          <p:nvPr>
            <p:ph type="ctrTitle"/>
          </p:nvPr>
        </p:nvSpPr>
        <p:spPr>
          <a:xfrm>
            <a:off x="630936" y="1424354"/>
            <a:ext cx="7886700" cy="1920240"/>
          </a:xfrm>
          <a:prstGeom prst="rect">
            <a:avLst/>
          </a:prstGeom>
          <a:noFill/>
          <a:ln>
            <a:noFill/>
          </a:ln>
        </p:spPr>
        <p:txBody>
          <a:bodyPr anchorCtr="0" anchor="b" bIns="34275" lIns="68575" spcFirstLastPara="1" rIns="68575" wrap="square" tIns="34275">
            <a:normAutofit/>
          </a:bodyPr>
          <a:lstStyle>
            <a:lvl1pPr lvl="0" algn="ctr">
              <a:lnSpc>
                <a:spcPct val="100000"/>
              </a:lnSpc>
              <a:spcBef>
                <a:spcPts val="0"/>
              </a:spcBef>
              <a:spcAft>
                <a:spcPts val="0"/>
              </a:spcAft>
              <a:buClr>
                <a:srgbClr val="0F4D7B"/>
              </a:buClr>
              <a:buSzPts val="3000"/>
              <a:buFont typeface="Calibri"/>
              <a:buNone/>
              <a:defRPr sz="3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7" name="Google Shape;117;p21"/>
          <p:cNvSpPr txBox="1"/>
          <p:nvPr>
            <p:ph idx="1" type="subTitle"/>
          </p:nvPr>
        </p:nvSpPr>
        <p:spPr>
          <a:xfrm>
            <a:off x="685800" y="3374136"/>
            <a:ext cx="7886700" cy="6858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400"/>
              </a:spcBef>
              <a:spcAft>
                <a:spcPts val="0"/>
              </a:spcAft>
              <a:buSzPts val="2600"/>
              <a:buNone/>
              <a:defRPr b="1" sz="2100">
                <a:solidFill>
                  <a:srgbClr val="800000"/>
                </a:solidFill>
              </a:defRPr>
            </a:lvl1pPr>
            <a:lvl2pPr lvl="1" algn="ctr">
              <a:lnSpc>
                <a:spcPct val="100000"/>
              </a:lnSpc>
              <a:spcBef>
                <a:spcPts val="400"/>
              </a:spcBef>
              <a:spcAft>
                <a:spcPts val="0"/>
              </a:spcAft>
              <a:buSzPts val="1500"/>
              <a:buNone/>
              <a:defRPr sz="1500"/>
            </a:lvl2pPr>
            <a:lvl3pPr lvl="2" algn="ctr">
              <a:lnSpc>
                <a:spcPct val="100000"/>
              </a:lnSpc>
              <a:spcBef>
                <a:spcPts val="300"/>
              </a:spcBef>
              <a:spcAft>
                <a:spcPts val="0"/>
              </a:spcAft>
              <a:buSzPts val="1400"/>
              <a:buNone/>
              <a:defRPr sz="1400"/>
            </a:lvl3pPr>
            <a:lvl4pPr lvl="3" algn="ctr">
              <a:lnSpc>
                <a:spcPct val="100000"/>
              </a:lnSpc>
              <a:spcBef>
                <a:spcPts val="300"/>
              </a:spcBef>
              <a:spcAft>
                <a:spcPts val="0"/>
              </a:spcAft>
              <a:buSzPts val="1200"/>
              <a:buNone/>
              <a:defRPr sz="1200"/>
            </a:lvl4pPr>
            <a:lvl5pPr lvl="4" algn="ctr">
              <a:lnSpc>
                <a:spcPct val="100000"/>
              </a:lnSpc>
              <a:spcBef>
                <a:spcPts val="3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and Source Content">
  <p:cSld name="One and Source Content">
    <p:spTree>
      <p:nvGrpSpPr>
        <p:cNvPr id="118" name="Shape 118"/>
        <p:cNvGrpSpPr/>
        <p:nvPr/>
      </p:nvGrpSpPr>
      <p:grpSpPr>
        <a:xfrm>
          <a:off x="0" y="0"/>
          <a:ext cx="0" cy="0"/>
          <a:chOff x="0" y="0"/>
          <a:chExt cx="0" cy="0"/>
        </a:xfrm>
      </p:grpSpPr>
      <p:sp>
        <p:nvSpPr>
          <p:cNvPr id="119" name="Google Shape;119;p22"/>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120" name="Google Shape;120;p22"/>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121" name="Google Shape;121;p22"/>
          <p:cNvSpPr txBox="1"/>
          <p:nvPr>
            <p:ph idx="1" type="body"/>
          </p:nvPr>
        </p:nvSpPr>
        <p:spPr>
          <a:xfrm>
            <a:off x="628650" y="1085850"/>
            <a:ext cx="7886700" cy="3263504"/>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2"/>
          <p:cNvSpPr txBox="1"/>
          <p:nvPr>
            <p:ph idx="2" type="body"/>
          </p:nvPr>
        </p:nvSpPr>
        <p:spPr>
          <a:xfrm>
            <a:off x="630936" y="4512564"/>
            <a:ext cx="7146036" cy="41148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300"/>
              <a:buNone/>
              <a:defRPr sz="11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22"/>
          <p:cNvSpPr txBox="1"/>
          <p:nvPr>
            <p:ph idx="12" type="sldNum"/>
          </p:nvPr>
        </p:nvSpPr>
        <p:spPr>
          <a:xfrm>
            <a:off x="6954012" y="4869180"/>
            <a:ext cx="2057400" cy="2857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4" name="Shape 124"/>
        <p:cNvGrpSpPr/>
        <p:nvPr/>
      </p:nvGrpSpPr>
      <p:grpSpPr>
        <a:xfrm>
          <a:off x="0" y="0"/>
          <a:ext cx="0" cy="0"/>
          <a:chOff x="0" y="0"/>
          <a:chExt cx="0" cy="0"/>
        </a:xfrm>
      </p:grpSpPr>
      <p:sp>
        <p:nvSpPr>
          <p:cNvPr id="125" name="Google Shape;125;p23"/>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126" name="Google Shape;126;p23"/>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127" name="Google Shape;127;p23"/>
          <p:cNvSpPr txBox="1"/>
          <p:nvPr>
            <p:ph idx="1" type="body"/>
          </p:nvPr>
        </p:nvSpPr>
        <p:spPr>
          <a:xfrm>
            <a:off x="628650" y="1083564"/>
            <a:ext cx="3886200" cy="3263504"/>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8" name="Google Shape;128;p23"/>
          <p:cNvSpPr txBox="1"/>
          <p:nvPr>
            <p:ph idx="2" type="body"/>
          </p:nvPr>
        </p:nvSpPr>
        <p:spPr>
          <a:xfrm>
            <a:off x="4629150" y="1083564"/>
            <a:ext cx="3886200" cy="3263504"/>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23"/>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0" name="Shape 130"/>
        <p:cNvGrpSpPr/>
        <p:nvPr/>
      </p:nvGrpSpPr>
      <p:grpSpPr>
        <a:xfrm>
          <a:off x="0" y="0"/>
          <a:ext cx="0" cy="0"/>
          <a:chOff x="0" y="0"/>
          <a:chExt cx="0" cy="0"/>
        </a:xfrm>
      </p:grpSpPr>
      <p:sp>
        <p:nvSpPr>
          <p:cNvPr id="131" name="Google Shape;131;p24"/>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132" name="Google Shape;132;p24"/>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133" name="Google Shape;133;p24"/>
          <p:cNvSpPr txBox="1"/>
          <p:nvPr>
            <p:ph idx="1" type="body"/>
          </p:nvPr>
        </p:nvSpPr>
        <p:spPr>
          <a:xfrm>
            <a:off x="628650" y="1085850"/>
            <a:ext cx="7886700" cy="3263504"/>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24"/>
          <p:cNvSpPr txBox="1"/>
          <p:nvPr>
            <p:ph idx="12" type="sldNum"/>
          </p:nvPr>
        </p:nvSpPr>
        <p:spPr>
          <a:xfrm>
            <a:off x="6954012" y="4869180"/>
            <a:ext cx="2057400" cy="2857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5" name="Shape 135"/>
        <p:cNvGrpSpPr/>
        <p:nvPr/>
      </p:nvGrpSpPr>
      <p:grpSpPr>
        <a:xfrm>
          <a:off x="0" y="0"/>
          <a:ext cx="0" cy="0"/>
          <a:chOff x="0" y="0"/>
          <a:chExt cx="0" cy="0"/>
        </a:xfrm>
      </p:grpSpPr>
      <p:sp>
        <p:nvSpPr>
          <p:cNvPr id="136" name="Google Shape;136;p25"/>
          <p:cNvSpPr txBox="1"/>
          <p:nvPr>
            <p:ph type="ctrTitle"/>
          </p:nvPr>
        </p:nvSpPr>
        <p:spPr>
          <a:xfrm>
            <a:off x="630936" y="1200150"/>
            <a:ext cx="7886700" cy="2029968"/>
          </a:xfrm>
          <a:prstGeom prst="rect">
            <a:avLst/>
          </a:prstGeom>
          <a:noFill/>
          <a:ln>
            <a:noFill/>
          </a:ln>
        </p:spPr>
        <p:txBody>
          <a:bodyPr anchorCtr="0" anchor="b" bIns="34275" lIns="68575" spcFirstLastPara="1" rIns="68575" wrap="square" tIns="34275">
            <a:normAutofit/>
          </a:bodyPr>
          <a:lstStyle>
            <a:lvl1pPr lvl="0" algn="ctr">
              <a:lnSpc>
                <a:spcPct val="100000"/>
              </a:lnSpc>
              <a:spcBef>
                <a:spcPts val="0"/>
              </a:spcBef>
              <a:spcAft>
                <a:spcPts val="0"/>
              </a:spcAft>
              <a:buClr>
                <a:srgbClr val="0F4D7B"/>
              </a:buClr>
              <a:buSzPts val="3000"/>
              <a:buFont typeface="Calibri"/>
              <a:buNone/>
              <a:defRPr sz="3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7" name="Google Shape;137;p25"/>
          <p:cNvSpPr txBox="1"/>
          <p:nvPr>
            <p:ph idx="1" type="subTitle"/>
          </p:nvPr>
        </p:nvSpPr>
        <p:spPr>
          <a:xfrm>
            <a:off x="630936" y="3408426"/>
            <a:ext cx="7886700" cy="1049274"/>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400"/>
              </a:spcBef>
              <a:spcAft>
                <a:spcPts val="0"/>
              </a:spcAft>
              <a:buSzPts val="2600"/>
              <a:buNone/>
              <a:defRPr b="1" sz="2100">
                <a:solidFill>
                  <a:srgbClr val="800000"/>
                </a:solidFill>
              </a:defRPr>
            </a:lvl1pPr>
            <a:lvl2pPr lvl="1" algn="ctr">
              <a:lnSpc>
                <a:spcPct val="100000"/>
              </a:lnSpc>
              <a:spcBef>
                <a:spcPts val="400"/>
              </a:spcBef>
              <a:spcAft>
                <a:spcPts val="0"/>
              </a:spcAft>
              <a:buSzPts val="1500"/>
              <a:buNone/>
              <a:defRPr sz="1500"/>
            </a:lvl2pPr>
            <a:lvl3pPr lvl="2" algn="ctr">
              <a:lnSpc>
                <a:spcPct val="100000"/>
              </a:lnSpc>
              <a:spcBef>
                <a:spcPts val="300"/>
              </a:spcBef>
              <a:spcAft>
                <a:spcPts val="0"/>
              </a:spcAft>
              <a:buSzPts val="1400"/>
              <a:buNone/>
              <a:defRPr sz="1400"/>
            </a:lvl3pPr>
            <a:lvl4pPr lvl="3" algn="ctr">
              <a:lnSpc>
                <a:spcPct val="100000"/>
              </a:lnSpc>
              <a:spcBef>
                <a:spcPts val="300"/>
              </a:spcBef>
              <a:spcAft>
                <a:spcPts val="0"/>
              </a:spcAft>
              <a:buSzPts val="1200"/>
              <a:buNone/>
              <a:defRPr sz="1200"/>
            </a:lvl4pPr>
            <a:lvl5pPr lvl="4" algn="ctr">
              <a:lnSpc>
                <a:spcPct val="100000"/>
              </a:lnSpc>
              <a:spcBef>
                <a:spcPts val="3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8" name="Shape 138"/>
        <p:cNvGrpSpPr/>
        <p:nvPr/>
      </p:nvGrpSpPr>
      <p:grpSpPr>
        <a:xfrm>
          <a:off x="0" y="0"/>
          <a:ext cx="0" cy="0"/>
          <a:chOff x="0" y="0"/>
          <a:chExt cx="0" cy="0"/>
        </a:xfrm>
      </p:grpSpPr>
      <p:sp>
        <p:nvSpPr>
          <p:cNvPr id="139" name="Google Shape;139;p26"/>
          <p:cNvSpPr txBox="1"/>
          <p:nvPr>
            <p:ph type="title"/>
          </p:nvPr>
        </p:nvSpPr>
        <p:spPr>
          <a:xfrm>
            <a:off x="630936" y="843534"/>
            <a:ext cx="7886700" cy="1789938"/>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sz="3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0" name="Google Shape;140;p26"/>
          <p:cNvSpPr txBox="1"/>
          <p:nvPr>
            <p:ph idx="1" type="body"/>
          </p:nvPr>
        </p:nvSpPr>
        <p:spPr>
          <a:xfrm>
            <a:off x="630936" y="2702052"/>
            <a:ext cx="7886700" cy="1241298"/>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400"/>
              </a:spcBef>
              <a:spcAft>
                <a:spcPts val="0"/>
              </a:spcAft>
              <a:buSzPts val="2100"/>
              <a:buNone/>
              <a:defRPr sz="1700">
                <a:solidFill>
                  <a:srgbClr val="0F4D7B"/>
                </a:solidFill>
              </a:defRPr>
            </a:lvl1pPr>
            <a:lvl2pPr indent="-228600" lvl="1" marL="914400" algn="l">
              <a:lnSpc>
                <a:spcPct val="100000"/>
              </a:lnSpc>
              <a:spcBef>
                <a:spcPts val="400"/>
              </a:spcBef>
              <a:spcAft>
                <a:spcPts val="0"/>
              </a:spcAft>
              <a:buSzPts val="1500"/>
              <a:buNone/>
              <a:defRPr sz="1500">
                <a:solidFill>
                  <a:srgbClr val="888888"/>
                </a:solidFill>
              </a:defRPr>
            </a:lvl2pPr>
            <a:lvl3pPr indent="-228600" lvl="2" marL="1371600" algn="l">
              <a:lnSpc>
                <a:spcPct val="100000"/>
              </a:lnSpc>
              <a:spcBef>
                <a:spcPts val="300"/>
              </a:spcBef>
              <a:spcAft>
                <a:spcPts val="0"/>
              </a:spcAft>
              <a:buSzPts val="1400"/>
              <a:buNone/>
              <a:defRPr sz="1400">
                <a:solidFill>
                  <a:srgbClr val="888888"/>
                </a:solidFill>
              </a:defRPr>
            </a:lvl3pPr>
            <a:lvl4pPr indent="-228600" lvl="3" marL="1828800" algn="l">
              <a:lnSpc>
                <a:spcPct val="100000"/>
              </a:lnSpc>
              <a:spcBef>
                <a:spcPts val="300"/>
              </a:spcBef>
              <a:spcAft>
                <a:spcPts val="0"/>
              </a:spcAft>
              <a:buSzPts val="1200"/>
              <a:buNone/>
              <a:defRPr sz="1200">
                <a:solidFill>
                  <a:srgbClr val="888888"/>
                </a:solidFill>
              </a:defRPr>
            </a:lvl4pPr>
            <a:lvl5pPr indent="-228600" lvl="4" marL="2286000" algn="l">
              <a:lnSpc>
                <a:spcPct val="100000"/>
              </a:lnSpc>
              <a:spcBef>
                <a:spcPts val="3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41" name="Shape 141"/>
        <p:cNvGrpSpPr/>
        <p:nvPr/>
      </p:nvGrpSpPr>
      <p:grpSpPr>
        <a:xfrm>
          <a:off x="0" y="0"/>
          <a:ext cx="0" cy="0"/>
          <a:chOff x="0" y="0"/>
          <a:chExt cx="0" cy="0"/>
        </a:xfrm>
      </p:grpSpPr>
      <p:sp>
        <p:nvSpPr>
          <p:cNvPr id="142" name="Google Shape;142;p27"/>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143" name="Google Shape;143;p27"/>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144" name="Google Shape;144;p27"/>
          <p:cNvSpPr txBox="1"/>
          <p:nvPr>
            <p:ph idx="1" type="body"/>
          </p:nvPr>
        </p:nvSpPr>
        <p:spPr>
          <a:xfrm rot="-5400000">
            <a:off x="-434340" y="2114549"/>
            <a:ext cx="3154680" cy="1371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400"/>
              </a:spcBef>
              <a:spcAft>
                <a:spcPts val="0"/>
              </a:spcAft>
              <a:buSzPts val="8300"/>
              <a:buNone/>
              <a:defRPr b="1" sz="6600">
                <a:solidFill>
                  <a:srgbClr val="800000"/>
                </a:solidFill>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descr="&quot; &quot;" id="145" name="Google Shape;145;p27"/>
          <p:cNvCxnSpPr/>
          <p:nvPr/>
        </p:nvCxnSpPr>
        <p:spPr>
          <a:xfrm>
            <a:off x="1560635" y="1057274"/>
            <a:ext cx="0" cy="3486150"/>
          </a:xfrm>
          <a:prstGeom prst="straightConnector1">
            <a:avLst/>
          </a:prstGeom>
          <a:noFill/>
          <a:ln cap="flat" cmpd="sng" w="9525">
            <a:solidFill>
              <a:schemeClr val="accent1"/>
            </a:solidFill>
            <a:prstDash val="solid"/>
            <a:miter lim="800000"/>
            <a:headEnd len="sm" w="sm" type="none"/>
            <a:tailEnd len="sm" w="sm" type="none"/>
          </a:ln>
        </p:spPr>
      </p:cxnSp>
      <p:sp>
        <p:nvSpPr>
          <p:cNvPr id="146" name="Google Shape;146;p27"/>
          <p:cNvSpPr txBox="1"/>
          <p:nvPr>
            <p:ph idx="2" type="body"/>
          </p:nvPr>
        </p:nvSpPr>
        <p:spPr>
          <a:xfrm>
            <a:off x="1876806" y="1085850"/>
            <a:ext cx="6515100" cy="377190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7" name="Google Shape;147;p27"/>
          <p:cNvSpPr txBox="1"/>
          <p:nvPr>
            <p:ph idx="12" type="sldNum"/>
          </p:nvPr>
        </p:nvSpPr>
        <p:spPr>
          <a:xfrm>
            <a:off x="6954012" y="4869180"/>
            <a:ext cx="2057400" cy="2857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RSA Goals">
  <p:cSld name="HRSA Goals">
    <p:spTree>
      <p:nvGrpSpPr>
        <p:cNvPr id="148" name="Shape 148"/>
        <p:cNvGrpSpPr/>
        <p:nvPr/>
      </p:nvGrpSpPr>
      <p:grpSpPr>
        <a:xfrm>
          <a:off x="0" y="0"/>
          <a:ext cx="0" cy="0"/>
          <a:chOff x="0" y="0"/>
          <a:chExt cx="0" cy="0"/>
        </a:xfrm>
      </p:grpSpPr>
      <p:sp>
        <p:nvSpPr>
          <p:cNvPr id="149" name="Google Shape;149;p28"/>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150" name="Google Shape;150;p28"/>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descr="&quot; &quot;" id="151" name="Google Shape;151;p28"/>
          <p:cNvSpPr txBox="1"/>
          <p:nvPr/>
        </p:nvSpPr>
        <p:spPr>
          <a:xfrm>
            <a:off x="1018837" y="1103006"/>
            <a:ext cx="7091172" cy="514350"/>
          </a:xfrm>
          <a:prstGeom prst="rect">
            <a:avLst/>
          </a:prstGeom>
          <a:solidFill>
            <a:schemeClr val="accent5"/>
          </a:solidFill>
          <a:ln>
            <a:noFill/>
          </a:ln>
        </p:spPr>
        <p:txBody>
          <a:bodyPr anchorCtr="0" anchor="ctr" bIns="34275" lIns="205725" spcFirstLastPara="1" rIns="68575" wrap="square" tIns="34275">
            <a:spAutoFit/>
          </a:bodyPr>
          <a:lstStyle/>
          <a:p>
            <a:pPr indent="0" lvl="0" marL="0" marR="0" rtl="0" algn="l">
              <a:lnSpc>
                <a:spcPct val="100000"/>
              </a:lnSpc>
              <a:spcBef>
                <a:spcPts val="0"/>
              </a:spcBef>
              <a:spcAft>
                <a:spcPts val="0"/>
              </a:spcAft>
              <a:buClr>
                <a:schemeClr val="lt1"/>
              </a:buClr>
              <a:buSzPts val="1200"/>
              <a:buFont typeface="Calibri"/>
              <a:buNone/>
            </a:pPr>
            <a:r>
              <a:t/>
            </a:r>
            <a:endParaRPr b="1" i="0" sz="1200" u="none" cap="none" strike="noStrike">
              <a:solidFill>
                <a:srgbClr val="000000"/>
              </a:solidFill>
              <a:latin typeface="Calibri"/>
              <a:ea typeface="Calibri"/>
              <a:cs typeface="Calibri"/>
              <a:sym typeface="Calibri"/>
            </a:endParaRPr>
          </a:p>
        </p:txBody>
      </p:sp>
      <p:pic>
        <p:nvPicPr>
          <p:cNvPr descr="&quot; &quot;" id="152" name="Google Shape;152;p28"/>
          <p:cNvPicPr preferRelativeResize="0"/>
          <p:nvPr/>
        </p:nvPicPr>
        <p:blipFill rotWithShape="1">
          <a:blip r:embed="rId2">
            <a:alphaModFix/>
          </a:blip>
          <a:srcRect b="14539" l="4957" r="0" t="0"/>
          <a:stretch/>
        </p:blipFill>
        <p:spPr>
          <a:xfrm>
            <a:off x="1128328" y="1151699"/>
            <a:ext cx="499307" cy="448966"/>
          </a:xfrm>
          <a:prstGeom prst="rect">
            <a:avLst/>
          </a:prstGeom>
          <a:noFill/>
          <a:ln>
            <a:noFill/>
          </a:ln>
        </p:spPr>
      </p:pic>
      <p:sp>
        <p:nvSpPr>
          <p:cNvPr id="153" name="Google Shape;153;p28"/>
          <p:cNvSpPr txBox="1"/>
          <p:nvPr>
            <p:ph idx="1" type="body"/>
          </p:nvPr>
        </p:nvSpPr>
        <p:spPr>
          <a:xfrm>
            <a:off x="1710913" y="1200150"/>
            <a:ext cx="969169" cy="51435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400"/>
              </a:spcBef>
              <a:spcAft>
                <a:spcPts val="0"/>
              </a:spcAft>
              <a:buSzPts val="2300"/>
              <a:buNone/>
              <a:defRPr b="1" sz="18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descr="&quot; &quot;" id="154" name="Google Shape;154;p28"/>
          <p:cNvGrpSpPr/>
          <p:nvPr/>
        </p:nvGrpSpPr>
        <p:grpSpPr>
          <a:xfrm>
            <a:off x="2837241" y="1254319"/>
            <a:ext cx="504155" cy="231988"/>
            <a:chOff x="3782988" y="1672425"/>
            <a:chExt cx="672206" cy="309317"/>
          </a:xfrm>
        </p:grpSpPr>
        <p:sp>
          <p:nvSpPr>
            <p:cNvPr descr="&quot; &quot;" id="155" name="Google Shape;155;p28"/>
            <p:cNvSpPr/>
            <p:nvPr/>
          </p:nvSpPr>
          <p:spPr>
            <a:xfrm>
              <a:off x="3782988" y="1672425"/>
              <a:ext cx="651328" cy="309317"/>
            </a:xfrm>
            <a:prstGeom prst="rightArrow">
              <a:avLst>
                <a:gd fmla="val 50000" name="adj1"/>
                <a:gd fmla="val 50000" name="adj2"/>
              </a:avLst>
            </a:prstGeom>
            <a:solidFill>
              <a:srgbClr val="0F4D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descr="&quot; &quot;" id="156" name="Google Shape;156;p28"/>
            <p:cNvCxnSpPr/>
            <p:nvPr/>
          </p:nvCxnSpPr>
          <p:spPr>
            <a:xfrm>
              <a:off x="3796826" y="1801632"/>
              <a:ext cx="658368" cy="0"/>
            </a:xfrm>
            <a:prstGeom prst="straightConnector1">
              <a:avLst/>
            </a:prstGeom>
            <a:noFill/>
            <a:ln cap="flat" cmpd="sng" w="28575">
              <a:solidFill>
                <a:schemeClr val="accent1"/>
              </a:solidFill>
              <a:prstDash val="solid"/>
              <a:miter lim="800000"/>
              <a:headEnd len="sm" w="sm" type="none"/>
              <a:tailEnd len="med" w="med" type="triangle"/>
            </a:ln>
          </p:spPr>
        </p:cxnSp>
      </p:grpSp>
      <p:sp>
        <p:nvSpPr>
          <p:cNvPr id="157" name="Google Shape;157;p28"/>
          <p:cNvSpPr txBox="1"/>
          <p:nvPr>
            <p:ph idx="2" type="body"/>
          </p:nvPr>
        </p:nvSpPr>
        <p:spPr>
          <a:xfrm>
            <a:off x="3430726" y="1104138"/>
            <a:ext cx="4457700" cy="51435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400"/>
              </a:spcBef>
              <a:spcAft>
                <a:spcPts val="0"/>
              </a:spcAft>
              <a:buSzPts val="1700"/>
              <a:buNone/>
              <a:defRPr b="1" sz="1400">
                <a:solidFill>
                  <a:srgbClr val="0F4D7B"/>
                </a:solidFill>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quot; &quot;" id="158" name="Google Shape;158;p28"/>
          <p:cNvSpPr txBox="1"/>
          <p:nvPr/>
        </p:nvSpPr>
        <p:spPr>
          <a:xfrm>
            <a:off x="1018835" y="1789938"/>
            <a:ext cx="7091172" cy="514350"/>
          </a:xfrm>
          <a:prstGeom prst="rect">
            <a:avLst/>
          </a:prstGeom>
          <a:solidFill>
            <a:schemeClr val="accent5"/>
          </a:solidFill>
          <a:ln>
            <a:noFill/>
          </a:ln>
        </p:spPr>
        <p:txBody>
          <a:bodyPr anchorCtr="0" anchor="ctr" bIns="34275" lIns="205725" spcFirstLastPara="1" rIns="68575" wrap="square" tIns="34275">
            <a:spAutoFit/>
          </a:bodyPr>
          <a:lstStyle/>
          <a:p>
            <a:pPr indent="0" lvl="0" marL="0" marR="0" rtl="0" algn="l">
              <a:lnSpc>
                <a:spcPct val="100000"/>
              </a:lnSpc>
              <a:spcBef>
                <a:spcPts val="0"/>
              </a:spcBef>
              <a:spcAft>
                <a:spcPts val="0"/>
              </a:spcAft>
              <a:buClr>
                <a:schemeClr val="lt1"/>
              </a:buClr>
              <a:buSzPts val="1400"/>
              <a:buFont typeface="Calibri"/>
              <a:buNone/>
            </a:pPr>
            <a:r>
              <a:t/>
            </a:r>
            <a:endParaRPr b="1" i="0" sz="1400" u="none" cap="none" strike="noStrike">
              <a:solidFill>
                <a:srgbClr val="000000"/>
              </a:solidFill>
              <a:latin typeface="Calibri"/>
              <a:ea typeface="Calibri"/>
              <a:cs typeface="Calibri"/>
              <a:sym typeface="Calibri"/>
            </a:endParaRPr>
          </a:p>
        </p:txBody>
      </p:sp>
      <p:pic>
        <p:nvPicPr>
          <p:cNvPr descr="&quot; &quot;" id="159" name="Google Shape;159;p28"/>
          <p:cNvPicPr preferRelativeResize="0"/>
          <p:nvPr/>
        </p:nvPicPr>
        <p:blipFill rotWithShape="1">
          <a:blip r:embed="rId3">
            <a:alphaModFix/>
          </a:blip>
          <a:srcRect b="16215" l="0" r="0" t="5027"/>
          <a:stretch/>
        </p:blipFill>
        <p:spPr>
          <a:xfrm>
            <a:off x="1057726" y="1816045"/>
            <a:ext cx="636526" cy="501315"/>
          </a:xfrm>
          <a:prstGeom prst="rect">
            <a:avLst/>
          </a:prstGeom>
          <a:noFill/>
          <a:ln>
            <a:noFill/>
          </a:ln>
        </p:spPr>
      </p:pic>
      <p:sp>
        <p:nvSpPr>
          <p:cNvPr id="160" name="Google Shape;160;p28"/>
          <p:cNvSpPr txBox="1"/>
          <p:nvPr>
            <p:ph idx="3" type="body"/>
          </p:nvPr>
        </p:nvSpPr>
        <p:spPr>
          <a:xfrm>
            <a:off x="1714500" y="1885950"/>
            <a:ext cx="969169" cy="51435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400"/>
              </a:spcBef>
              <a:spcAft>
                <a:spcPts val="0"/>
              </a:spcAft>
              <a:buSzPts val="2300"/>
              <a:buNone/>
              <a:defRPr b="1" sz="18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descr="&quot; &quot;" id="161" name="Google Shape;161;p28"/>
          <p:cNvGrpSpPr/>
          <p:nvPr/>
        </p:nvGrpSpPr>
        <p:grpSpPr>
          <a:xfrm>
            <a:off x="2836362" y="1935674"/>
            <a:ext cx="501553" cy="231988"/>
            <a:chOff x="3781816" y="2580898"/>
            <a:chExt cx="668737" cy="309317"/>
          </a:xfrm>
        </p:grpSpPr>
        <p:sp>
          <p:nvSpPr>
            <p:cNvPr descr="&quot; &quot;" id="162" name="Google Shape;162;p28"/>
            <p:cNvSpPr/>
            <p:nvPr/>
          </p:nvSpPr>
          <p:spPr>
            <a:xfrm>
              <a:off x="3781816" y="2580898"/>
              <a:ext cx="651328" cy="309317"/>
            </a:xfrm>
            <a:prstGeom prst="rightArrow">
              <a:avLst>
                <a:gd fmla="val 50000" name="adj1"/>
                <a:gd fmla="val 50000" name="adj2"/>
              </a:avLst>
            </a:prstGeom>
            <a:solidFill>
              <a:srgbClr val="0F4D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descr="&quot; &quot;" id="163" name="Google Shape;163;p28"/>
            <p:cNvCxnSpPr/>
            <p:nvPr/>
          </p:nvCxnSpPr>
          <p:spPr>
            <a:xfrm>
              <a:off x="3794760" y="2730619"/>
              <a:ext cx="655793" cy="0"/>
            </a:xfrm>
            <a:prstGeom prst="straightConnector1">
              <a:avLst/>
            </a:prstGeom>
            <a:noFill/>
            <a:ln cap="flat" cmpd="sng" w="28575">
              <a:solidFill>
                <a:schemeClr val="accent1"/>
              </a:solidFill>
              <a:prstDash val="solid"/>
              <a:miter lim="800000"/>
              <a:headEnd len="sm" w="sm" type="none"/>
              <a:tailEnd len="med" w="med" type="triangle"/>
            </a:ln>
          </p:spPr>
        </p:cxnSp>
      </p:grpSp>
      <p:sp>
        <p:nvSpPr>
          <p:cNvPr id="164" name="Google Shape;164;p28"/>
          <p:cNvSpPr txBox="1"/>
          <p:nvPr>
            <p:ph idx="4" type="body"/>
          </p:nvPr>
        </p:nvSpPr>
        <p:spPr>
          <a:xfrm>
            <a:off x="3430726" y="1789938"/>
            <a:ext cx="4457700" cy="51435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400"/>
              </a:spcBef>
              <a:spcAft>
                <a:spcPts val="0"/>
              </a:spcAft>
              <a:buSzPts val="1700"/>
              <a:buNone/>
              <a:defRPr b="1" sz="1400">
                <a:solidFill>
                  <a:srgbClr val="0F4D7B"/>
                </a:solidFill>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quot; &quot;" id="165" name="Google Shape;165;p28"/>
          <p:cNvSpPr txBox="1"/>
          <p:nvPr/>
        </p:nvSpPr>
        <p:spPr>
          <a:xfrm>
            <a:off x="1018837" y="2475738"/>
            <a:ext cx="7088569" cy="514350"/>
          </a:xfrm>
          <a:prstGeom prst="rect">
            <a:avLst/>
          </a:prstGeom>
          <a:solidFill>
            <a:schemeClr val="accent5"/>
          </a:solidFill>
          <a:ln>
            <a:noFill/>
          </a:ln>
        </p:spPr>
        <p:txBody>
          <a:bodyPr anchorCtr="0" anchor="ctr" bIns="34275" lIns="205725" spcFirstLastPara="1" rIns="68575" wrap="square" tIns="34275">
            <a:spAutoFit/>
          </a:bodyPr>
          <a:lstStyle/>
          <a:p>
            <a:pPr indent="0" lvl="0" marL="0" marR="0" rtl="0" algn="l">
              <a:lnSpc>
                <a:spcPct val="100000"/>
              </a:lnSpc>
              <a:spcBef>
                <a:spcPts val="0"/>
              </a:spcBef>
              <a:spcAft>
                <a:spcPts val="0"/>
              </a:spcAft>
              <a:buClr>
                <a:schemeClr val="lt1"/>
              </a:buClr>
              <a:buSzPts val="1400"/>
              <a:buFont typeface="Calibri"/>
              <a:buNone/>
            </a:pPr>
            <a:r>
              <a:t/>
            </a:r>
            <a:endParaRPr b="1" i="0" sz="1400" u="none" cap="none" strike="noStrike">
              <a:solidFill>
                <a:srgbClr val="000000"/>
              </a:solidFill>
              <a:latin typeface="Calibri"/>
              <a:ea typeface="Calibri"/>
              <a:cs typeface="Calibri"/>
              <a:sym typeface="Calibri"/>
            </a:endParaRPr>
          </a:p>
        </p:txBody>
      </p:sp>
      <p:pic>
        <p:nvPicPr>
          <p:cNvPr descr="&quot; &quot;" id="166" name="Google Shape;166;p28"/>
          <p:cNvPicPr preferRelativeResize="0"/>
          <p:nvPr/>
        </p:nvPicPr>
        <p:blipFill rotWithShape="1">
          <a:blip r:embed="rId4">
            <a:alphaModFix/>
          </a:blip>
          <a:srcRect b="24347" l="0" r="0" t="0"/>
          <a:stretch/>
        </p:blipFill>
        <p:spPr>
          <a:xfrm>
            <a:off x="1030389" y="2418201"/>
            <a:ext cx="711545" cy="538304"/>
          </a:xfrm>
          <a:prstGeom prst="rect">
            <a:avLst/>
          </a:prstGeom>
          <a:noFill/>
          <a:ln>
            <a:noFill/>
          </a:ln>
        </p:spPr>
      </p:pic>
      <p:sp>
        <p:nvSpPr>
          <p:cNvPr id="167" name="Google Shape;167;p28"/>
          <p:cNvSpPr txBox="1"/>
          <p:nvPr>
            <p:ph idx="5" type="body"/>
          </p:nvPr>
        </p:nvSpPr>
        <p:spPr>
          <a:xfrm>
            <a:off x="1714500" y="2571750"/>
            <a:ext cx="969169" cy="51435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400"/>
              </a:spcBef>
              <a:spcAft>
                <a:spcPts val="0"/>
              </a:spcAft>
              <a:buSzPts val="2300"/>
              <a:buNone/>
              <a:defRPr b="1" sz="18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descr="&quot; &quot;" id="168" name="Google Shape;168;p28"/>
          <p:cNvGrpSpPr/>
          <p:nvPr/>
        </p:nvGrpSpPr>
        <p:grpSpPr>
          <a:xfrm>
            <a:off x="2837241" y="2610751"/>
            <a:ext cx="504155" cy="231988"/>
            <a:chOff x="3782988" y="3481001"/>
            <a:chExt cx="672206" cy="309317"/>
          </a:xfrm>
        </p:grpSpPr>
        <p:sp>
          <p:nvSpPr>
            <p:cNvPr descr="&quot; &quot;" id="169" name="Google Shape;169;p28"/>
            <p:cNvSpPr/>
            <p:nvPr/>
          </p:nvSpPr>
          <p:spPr>
            <a:xfrm>
              <a:off x="3782988" y="3481001"/>
              <a:ext cx="651328" cy="309317"/>
            </a:xfrm>
            <a:prstGeom prst="rightArrow">
              <a:avLst>
                <a:gd fmla="val 50000" name="adj1"/>
                <a:gd fmla="val 50000" name="adj2"/>
              </a:avLst>
            </a:prstGeom>
            <a:solidFill>
              <a:srgbClr val="0F4D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descr="&quot; &quot;" id="170" name="Google Shape;170;p28"/>
            <p:cNvCxnSpPr/>
            <p:nvPr/>
          </p:nvCxnSpPr>
          <p:spPr>
            <a:xfrm>
              <a:off x="3796826" y="3619035"/>
              <a:ext cx="658368" cy="0"/>
            </a:xfrm>
            <a:prstGeom prst="straightConnector1">
              <a:avLst/>
            </a:prstGeom>
            <a:noFill/>
            <a:ln cap="flat" cmpd="sng" w="28575">
              <a:solidFill>
                <a:schemeClr val="accent1"/>
              </a:solidFill>
              <a:prstDash val="solid"/>
              <a:miter lim="800000"/>
              <a:headEnd len="sm" w="sm" type="none"/>
              <a:tailEnd len="med" w="med" type="triangle"/>
            </a:ln>
          </p:spPr>
        </p:cxnSp>
      </p:grpSp>
      <p:sp>
        <p:nvSpPr>
          <p:cNvPr id="171" name="Google Shape;171;p28"/>
          <p:cNvSpPr txBox="1"/>
          <p:nvPr>
            <p:ph idx="6" type="body"/>
          </p:nvPr>
        </p:nvSpPr>
        <p:spPr>
          <a:xfrm>
            <a:off x="3430726" y="2474118"/>
            <a:ext cx="4457700" cy="51435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400"/>
              </a:spcBef>
              <a:spcAft>
                <a:spcPts val="0"/>
              </a:spcAft>
              <a:buSzPts val="1700"/>
              <a:buNone/>
              <a:defRPr b="1" sz="1400">
                <a:solidFill>
                  <a:srgbClr val="0F4D7B"/>
                </a:solidFill>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quot; &quot;" id="172" name="Google Shape;172;p28"/>
          <p:cNvSpPr txBox="1"/>
          <p:nvPr/>
        </p:nvSpPr>
        <p:spPr>
          <a:xfrm>
            <a:off x="1018835" y="3161538"/>
            <a:ext cx="7091172" cy="514350"/>
          </a:xfrm>
          <a:prstGeom prst="rect">
            <a:avLst/>
          </a:prstGeom>
          <a:solidFill>
            <a:schemeClr val="accent5"/>
          </a:solidFill>
          <a:ln>
            <a:noFill/>
          </a:ln>
        </p:spPr>
        <p:txBody>
          <a:bodyPr anchorCtr="0" anchor="ctr" bIns="34275" lIns="205725" spcFirstLastPara="1" rIns="68575" wrap="square" tIns="34275">
            <a:spAutoFit/>
          </a:bodyPr>
          <a:lstStyle/>
          <a:p>
            <a:pPr indent="0" lvl="0" marL="0" marR="0" rtl="0" algn="l">
              <a:lnSpc>
                <a:spcPct val="100000"/>
              </a:lnSpc>
              <a:spcBef>
                <a:spcPts val="0"/>
              </a:spcBef>
              <a:spcAft>
                <a:spcPts val="0"/>
              </a:spcAft>
              <a:buClr>
                <a:schemeClr val="lt1"/>
              </a:buClr>
              <a:buSzPts val="1400"/>
              <a:buFont typeface="Calibri"/>
              <a:buNone/>
            </a:pPr>
            <a:r>
              <a:t/>
            </a:r>
            <a:endParaRPr b="1" i="0" sz="1400" u="none" cap="none" strike="noStrike">
              <a:solidFill>
                <a:srgbClr val="000000"/>
              </a:solidFill>
              <a:latin typeface="Calibri"/>
              <a:ea typeface="Calibri"/>
              <a:cs typeface="Calibri"/>
              <a:sym typeface="Calibri"/>
            </a:endParaRPr>
          </a:p>
        </p:txBody>
      </p:sp>
      <p:pic>
        <p:nvPicPr>
          <p:cNvPr descr="&quot; &quot;" id="173" name="Google Shape;173;p28"/>
          <p:cNvPicPr preferRelativeResize="0"/>
          <p:nvPr/>
        </p:nvPicPr>
        <p:blipFill rotWithShape="1">
          <a:blip r:embed="rId5">
            <a:alphaModFix/>
          </a:blip>
          <a:srcRect b="15555" l="0" r="0" t="0"/>
          <a:stretch/>
        </p:blipFill>
        <p:spPr>
          <a:xfrm>
            <a:off x="1094866" y="3163915"/>
            <a:ext cx="584627" cy="493684"/>
          </a:xfrm>
          <a:prstGeom prst="rect">
            <a:avLst/>
          </a:prstGeom>
          <a:noFill/>
          <a:ln>
            <a:noFill/>
          </a:ln>
        </p:spPr>
      </p:pic>
      <p:sp>
        <p:nvSpPr>
          <p:cNvPr id="174" name="Google Shape;174;p28"/>
          <p:cNvSpPr txBox="1"/>
          <p:nvPr>
            <p:ph idx="7" type="body"/>
          </p:nvPr>
        </p:nvSpPr>
        <p:spPr>
          <a:xfrm>
            <a:off x="1714500" y="3257550"/>
            <a:ext cx="969169" cy="51435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400"/>
              </a:spcBef>
              <a:spcAft>
                <a:spcPts val="0"/>
              </a:spcAft>
              <a:buSzPts val="2300"/>
              <a:buNone/>
              <a:defRPr b="1" sz="18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descr="&quot; &quot;" id="175" name="Google Shape;175;p28"/>
          <p:cNvGrpSpPr/>
          <p:nvPr/>
        </p:nvGrpSpPr>
        <p:grpSpPr>
          <a:xfrm>
            <a:off x="2835519" y="3298845"/>
            <a:ext cx="505876" cy="231988"/>
            <a:chOff x="3780692" y="4398460"/>
            <a:chExt cx="674502" cy="309317"/>
          </a:xfrm>
        </p:grpSpPr>
        <p:sp>
          <p:nvSpPr>
            <p:cNvPr descr="&quot; &quot;" id="176" name="Google Shape;176;p28"/>
            <p:cNvSpPr/>
            <p:nvPr/>
          </p:nvSpPr>
          <p:spPr>
            <a:xfrm>
              <a:off x="3780692" y="4398460"/>
              <a:ext cx="651328" cy="309317"/>
            </a:xfrm>
            <a:prstGeom prst="rightArrow">
              <a:avLst>
                <a:gd fmla="val 50000" name="adj1"/>
                <a:gd fmla="val 50000" name="adj2"/>
              </a:avLst>
            </a:prstGeom>
            <a:solidFill>
              <a:srgbClr val="0F4D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descr="&quot; &quot;" id="177" name="Google Shape;177;p28"/>
            <p:cNvCxnSpPr/>
            <p:nvPr/>
          </p:nvCxnSpPr>
          <p:spPr>
            <a:xfrm>
              <a:off x="3796826" y="4541806"/>
              <a:ext cx="658368" cy="0"/>
            </a:xfrm>
            <a:prstGeom prst="straightConnector1">
              <a:avLst/>
            </a:prstGeom>
            <a:noFill/>
            <a:ln cap="flat" cmpd="sng" w="28575">
              <a:solidFill>
                <a:schemeClr val="accent1"/>
              </a:solidFill>
              <a:prstDash val="solid"/>
              <a:miter lim="800000"/>
              <a:headEnd len="sm" w="sm" type="none"/>
              <a:tailEnd len="med" w="med" type="triangle"/>
            </a:ln>
          </p:spPr>
        </p:cxnSp>
      </p:grpSp>
      <p:sp>
        <p:nvSpPr>
          <p:cNvPr id="178" name="Google Shape;178;p28"/>
          <p:cNvSpPr txBox="1"/>
          <p:nvPr>
            <p:ph idx="8" type="body"/>
          </p:nvPr>
        </p:nvSpPr>
        <p:spPr>
          <a:xfrm>
            <a:off x="3430726" y="3161538"/>
            <a:ext cx="4457700" cy="51435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400"/>
              </a:spcBef>
              <a:spcAft>
                <a:spcPts val="0"/>
              </a:spcAft>
              <a:buSzPts val="1700"/>
              <a:buNone/>
              <a:defRPr b="1" sz="1400">
                <a:solidFill>
                  <a:srgbClr val="0F4D7B"/>
                </a:solidFill>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quot; &quot;" id="179" name="Google Shape;179;p28"/>
          <p:cNvSpPr txBox="1"/>
          <p:nvPr/>
        </p:nvSpPr>
        <p:spPr>
          <a:xfrm>
            <a:off x="1018838" y="3847338"/>
            <a:ext cx="7088569" cy="515333"/>
          </a:xfrm>
          <a:prstGeom prst="rect">
            <a:avLst/>
          </a:prstGeom>
          <a:solidFill>
            <a:schemeClr val="accent5"/>
          </a:solidFill>
          <a:ln>
            <a:noFill/>
          </a:ln>
        </p:spPr>
        <p:txBody>
          <a:bodyPr anchorCtr="0" anchor="ctr" bIns="34275" lIns="205725" spcFirstLastPara="1" rIns="68575" wrap="square" tIns="34275">
            <a:spAutoFit/>
          </a:bodyPr>
          <a:lstStyle/>
          <a:p>
            <a:pPr indent="0" lvl="0" marL="0" marR="0" rtl="0" algn="l">
              <a:lnSpc>
                <a:spcPct val="100000"/>
              </a:lnSpc>
              <a:spcBef>
                <a:spcPts val="0"/>
              </a:spcBef>
              <a:spcAft>
                <a:spcPts val="0"/>
              </a:spcAft>
              <a:buClr>
                <a:schemeClr val="lt1"/>
              </a:buClr>
              <a:buSzPts val="1400"/>
              <a:buFont typeface="Calibri"/>
              <a:buNone/>
            </a:pPr>
            <a:r>
              <a:t/>
            </a:r>
            <a:endParaRPr b="1" i="0" sz="1400" u="none" cap="none" strike="noStrike">
              <a:solidFill>
                <a:srgbClr val="000000"/>
              </a:solidFill>
              <a:latin typeface="Calibri"/>
              <a:ea typeface="Calibri"/>
              <a:cs typeface="Calibri"/>
              <a:sym typeface="Calibri"/>
            </a:endParaRPr>
          </a:p>
        </p:txBody>
      </p:sp>
      <p:pic>
        <p:nvPicPr>
          <p:cNvPr descr="&quot; &quot;" id="180" name="Google Shape;180;p28"/>
          <p:cNvPicPr preferRelativeResize="0"/>
          <p:nvPr/>
        </p:nvPicPr>
        <p:blipFill rotWithShape="1">
          <a:blip r:embed="rId6">
            <a:alphaModFix/>
          </a:blip>
          <a:srcRect b="15035" l="0" r="0" t="0"/>
          <a:stretch/>
        </p:blipFill>
        <p:spPr>
          <a:xfrm>
            <a:off x="1102222" y="3862000"/>
            <a:ext cx="545894" cy="463815"/>
          </a:xfrm>
          <a:prstGeom prst="rect">
            <a:avLst/>
          </a:prstGeom>
          <a:noFill/>
          <a:ln>
            <a:noFill/>
          </a:ln>
        </p:spPr>
      </p:pic>
      <p:sp>
        <p:nvSpPr>
          <p:cNvPr id="181" name="Google Shape;181;p28"/>
          <p:cNvSpPr txBox="1"/>
          <p:nvPr>
            <p:ph idx="9" type="body"/>
          </p:nvPr>
        </p:nvSpPr>
        <p:spPr>
          <a:xfrm>
            <a:off x="1714500" y="3943350"/>
            <a:ext cx="969169" cy="51435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400"/>
              </a:spcBef>
              <a:spcAft>
                <a:spcPts val="0"/>
              </a:spcAft>
              <a:buSzPts val="2300"/>
              <a:buNone/>
              <a:defRPr b="1" sz="18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82" name="Google Shape;182;p28"/>
          <p:cNvGrpSpPr/>
          <p:nvPr/>
        </p:nvGrpSpPr>
        <p:grpSpPr>
          <a:xfrm>
            <a:off x="2836395" y="3997112"/>
            <a:ext cx="505876" cy="231988"/>
            <a:chOff x="3781860" y="5329483"/>
            <a:chExt cx="674502" cy="309317"/>
          </a:xfrm>
        </p:grpSpPr>
        <p:sp>
          <p:nvSpPr>
            <p:cNvPr descr="&quot; &quot;" id="183" name="Google Shape;183;p28"/>
            <p:cNvSpPr/>
            <p:nvPr/>
          </p:nvSpPr>
          <p:spPr>
            <a:xfrm>
              <a:off x="3781860" y="5329483"/>
              <a:ext cx="651328" cy="309317"/>
            </a:xfrm>
            <a:prstGeom prst="rightArrow">
              <a:avLst>
                <a:gd fmla="val 50000" name="adj1"/>
                <a:gd fmla="val 50000" name="adj2"/>
              </a:avLst>
            </a:prstGeom>
            <a:solidFill>
              <a:srgbClr val="0F4D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descr="&quot; &quot;" id="184" name="Google Shape;184;p28"/>
            <p:cNvCxnSpPr/>
            <p:nvPr/>
          </p:nvCxnSpPr>
          <p:spPr>
            <a:xfrm>
              <a:off x="3797994" y="5463258"/>
              <a:ext cx="658368" cy="0"/>
            </a:xfrm>
            <a:prstGeom prst="straightConnector1">
              <a:avLst/>
            </a:prstGeom>
            <a:noFill/>
            <a:ln cap="flat" cmpd="sng" w="28575">
              <a:solidFill>
                <a:schemeClr val="accent1"/>
              </a:solidFill>
              <a:prstDash val="solid"/>
              <a:miter lim="800000"/>
              <a:headEnd len="sm" w="sm" type="none"/>
              <a:tailEnd len="med" w="med" type="triangle"/>
            </a:ln>
          </p:spPr>
        </p:cxnSp>
      </p:grpSp>
      <p:sp>
        <p:nvSpPr>
          <p:cNvPr id="185" name="Google Shape;185;p28"/>
          <p:cNvSpPr txBox="1"/>
          <p:nvPr>
            <p:ph idx="13" type="body"/>
          </p:nvPr>
        </p:nvSpPr>
        <p:spPr>
          <a:xfrm>
            <a:off x="3430726" y="3847338"/>
            <a:ext cx="4457700" cy="51435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400"/>
              </a:spcBef>
              <a:spcAft>
                <a:spcPts val="0"/>
              </a:spcAft>
              <a:buSzPts val="1700"/>
              <a:buNone/>
              <a:defRPr b="1" sz="1400">
                <a:solidFill>
                  <a:srgbClr val="0F4D7B"/>
                </a:solidFill>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6" name="Google Shape;186;p28"/>
          <p:cNvSpPr txBox="1"/>
          <p:nvPr>
            <p:ph idx="12" type="sldNum"/>
          </p:nvPr>
        </p:nvSpPr>
        <p:spPr>
          <a:xfrm>
            <a:off x="6954012" y="4869180"/>
            <a:ext cx="2057400" cy="2857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Wide and Source Content">
  <p:cSld name="Two Wide and Source Content">
    <p:spTree>
      <p:nvGrpSpPr>
        <p:cNvPr id="187" name="Shape 187"/>
        <p:cNvGrpSpPr/>
        <p:nvPr/>
      </p:nvGrpSpPr>
      <p:grpSpPr>
        <a:xfrm>
          <a:off x="0" y="0"/>
          <a:ext cx="0" cy="0"/>
          <a:chOff x="0" y="0"/>
          <a:chExt cx="0" cy="0"/>
        </a:xfrm>
      </p:grpSpPr>
      <p:sp>
        <p:nvSpPr>
          <p:cNvPr id="188" name="Google Shape;188;p29"/>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189" name="Google Shape;189;p29"/>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190" name="Google Shape;190;p29"/>
          <p:cNvSpPr txBox="1"/>
          <p:nvPr>
            <p:ph idx="1" type="body"/>
          </p:nvPr>
        </p:nvSpPr>
        <p:spPr>
          <a:xfrm>
            <a:off x="628650" y="836676"/>
            <a:ext cx="7886700" cy="51435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1" name="Google Shape;191;p29"/>
          <p:cNvSpPr txBox="1"/>
          <p:nvPr>
            <p:ph idx="2" type="body"/>
          </p:nvPr>
        </p:nvSpPr>
        <p:spPr>
          <a:xfrm>
            <a:off x="628650" y="1371600"/>
            <a:ext cx="7886700" cy="2977754"/>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2" name="Google Shape;192;p29"/>
          <p:cNvSpPr txBox="1"/>
          <p:nvPr>
            <p:ph idx="3" type="body"/>
          </p:nvPr>
        </p:nvSpPr>
        <p:spPr>
          <a:xfrm>
            <a:off x="630936" y="4512564"/>
            <a:ext cx="7146036" cy="41148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300"/>
              <a:buNone/>
              <a:defRPr sz="11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3" name="Google Shape;193;p29"/>
          <p:cNvSpPr txBox="1"/>
          <p:nvPr>
            <p:ph idx="12" type="sldNum"/>
          </p:nvPr>
        </p:nvSpPr>
        <p:spPr>
          <a:xfrm>
            <a:off x="6954012" y="4869180"/>
            <a:ext cx="2057400" cy="28575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and Source Content">
  <p:cSld name="Two and Source Content">
    <p:spTree>
      <p:nvGrpSpPr>
        <p:cNvPr id="194" name="Shape 194"/>
        <p:cNvGrpSpPr/>
        <p:nvPr/>
      </p:nvGrpSpPr>
      <p:grpSpPr>
        <a:xfrm>
          <a:off x="0" y="0"/>
          <a:ext cx="0" cy="0"/>
          <a:chOff x="0" y="0"/>
          <a:chExt cx="0" cy="0"/>
        </a:xfrm>
      </p:grpSpPr>
      <p:sp>
        <p:nvSpPr>
          <p:cNvPr id="195" name="Google Shape;195;p30"/>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196" name="Google Shape;196;p30"/>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197" name="Google Shape;197;p30"/>
          <p:cNvSpPr txBox="1"/>
          <p:nvPr>
            <p:ph idx="1" type="body"/>
          </p:nvPr>
        </p:nvSpPr>
        <p:spPr>
          <a:xfrm>
            <a:off x="628650" y="1083564"/>
            <a:ext cx="3886200" cy="3263504"/>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8" name="Google Shape;198;p30"/>
          <p:cNvSpPr txBox="1"/>
          <p:nvPr>
            <p:ph idx="2" type="body"/>
          </p:nvPr>
        </p:nvSpPr>
        <p:spPr>
          <a:xfrm>
            <a:off x="4629150" y="1083564"/>
            <a:ext cx="3886200" cy="3263504"/>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9" name="Google Shape;199;p30"/>
          <p:cNvSpPr txBox="1"/>
          <p:nvPr>
            <p:ph idx="3" type="body"/>
          </p:nvPr>
        </p:nvSpPr>
        <p:spPr>
          <a:xfrm>
            <a:off x="630936" y="4512564"/>
            <a:ext cx="7146036" cy="41148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SzPts val="1300"/>
              <a:buNone/>
              <a:defRPr sz="1100"/>
            </a:lvl1pPr>
            <a:lvl2pPr indent="-228600" lvl="1" marL="914400" algn="l">
              <a:lnSpc>
                <a:spcPct val="100000"/>
              </a:lnSpc>
              <a:spcBef>
                <a:spcPts val="0"/>
              </a:spcBef>
              <a:spcAft>
                <a:spcPts val="0"/>
              </a:spcAft>
              <a:buSzPts val="1100"/>
              <a:buNone/>
              <a:defRPr sz="1100"/>
            </a:lvl2pPr>
            <a:lvl3pPr indent="-228600" lvl="2" marL="1371600" algn="l">
              <a:lnSpc>
                <a:spcPct val="100000"/>
              </a:lnSpc>
              <a:spcBef>
                <a:spcPts val="0"/>
              </a:spcBef>
              <a:spcAft>
                <a:spcPts val="0"/>
              </a:spcAft>
              <a:buSzPts val="1100"/>
              <a:buNone/>
              <a:defRPr sz="1100"/>
            </a:lvl3pPr>
            <a:lvl4pPr indent="-228600" lvl="3" marL="1828800" algn="l">
              <a:lnSpc>
                <a:spcPct val="100000"/>
              </a:lnSpc>
              <a:spcBef>
                <a:spcPts val="0"/>
              </a:spcBef>
              <a:spcAft>
                <a:spcPts val="0"/>
              </a:spcAft>
              <a:buSzPts val="1100"/>
              <a:buNone/>
              <a:defRPr sz="1100"/>
            </a:lvl4pPr>
            <a:lvl5pPr indent="-228600" lvl="4" marL="2286000" algn="l">
              <a:lnSpc>
                <a:spcPct val="100000"/>
              </a:lnSpc>
              <a:spcBef>
                <a:spcPts val="0"/>
              </a:spcBef>
              <a:spcAft>
                <a:spcPts val="0"/>
              </a:spcAft>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p30"/>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Wide Content">
  <p:cSld name="Two Wide Content">
    <p:spTree>
      <p:nvGrpSpPr>
        <p:cNvPr id="201" name="Shape 201"/>
        <p:cNvGrpSpPr/>
        <p:nvPr/>
      </p:nvGrpSpPr>
      <p:grpSpPr>
        <a:xfrm>
          <a:off x="0" y="0"/>
          <a:ext cx="0" cy="0"/>
          <a:chOff x="0" y="0"/>
          <a:chExt cx="0" cy="0"/>
        </a:xfrm>
      </p:grpSpPr>
      <p:sp>
        <p:nvSpPr>
          <p:cNvPr id="202" name="Google Shape;202;p31"/>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03" name="Google Shape;203;p31"/>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04" name="Google Shape;204;p31"/>
          <p:cNvSpPr txBox="1"/>
          <p:nvPr>
            <p:ph idx="1" type="body"/>
          </p:nvPr>
        </p:nvSpPr>
        <p:spPr>
          <a:xfrm>
            <a:off x="628650" y="1083564"/>
            <a:ext cx="7886700" cy="2441448"/>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5" name="Google Shape;205;p31"/>
          <p:cNvSpPr txBox="1"/>
          <p:nvPr>
            <p:ph idx="2" type="body"/>
          </p:nvPr>
        </p:nvSpPr>
        <p:spPr>
          <a:xfrm>
            <a:off x="628650" y="3525012"/>
            <a:ext cx="7886700" cy="918972"/>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6" name="Google Shape;206;p31"/>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One Content Title">
  <p:cSld name="Two Content and One Content Title">
    <p:spTree>
      <p:nvGrpSpPr>
        <p:cNvPr id="207" name="Shape 207"/>
        <p:cNvGrpSpPr/>
        <p:nvPr/>
      </p:nvGrpSpPr>
      <p:grpSpPr>
        <a:xfrm>
          <a:off x="0" y="0"/>
          <a:ext cx="0" cy="0"/>
          <a:chOff x="0" y="0"/>
          <a:chExt cx="0" cy="0"/>
        </a:xfrm>
      </p:grpSpPr>
      <p:sp>
        <p:nvSpPr>
          <p:cNvPr id="208" name="Google Shape;208;p32"/>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09" name="Google Shape;209;p32"/>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10" name="Google Shape;210;p32"/>
          <p:cNvSpPr txBox="1"/>
          <p:nvPr>
            <p:ph idx="1" type="body"/>
          </p:nvPr>
        </p:nvSpPr>
        <p:spPr>
          <a:xfrm>
            <a:off x="628650" y="1083564"/>
            <a:ext cx="3886200" cy="3264408"/>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1" name="Google Shape;211;p32"/>
          <p:cNvSpPr txBox="1"/>
          <p:nvPr>
            <p:ph idx="2" type="body"/>
          </p:nvPr>
        </p:nvSpPr>
        <p:spPr>
          <a:xfrm>
            <a:off x="4629150" y="1083564"/>
            <a:ext cx="3888486" cy="41148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2" name="Google Shape;212;p32"/>
          <p:cNvSpPr txBox="1"/>
          <p:nvPr>
            <p:ph idx="3" type="body"/>
          </p:nvPr>
        </p:nvSpPr>
        <p:spPr>
          <a:xfrm>
            <a:off x="4629150" y="1600200"/>
            <a:ext cx="3886200" cy="2746867"/>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3" name="Google Shape;213;p32"/>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One Content Title">
  <p:cSld name="1_Two Content One Content Title">
    <p:spTree>
      <p:nvGrpSpPr>
        <p:cNvPr id="214" name="Shape 214"/>
        <p:cNvGrpSpPr/>
        <p:nvPr/>
      </p:nvGrpSpPr>
      <p:grpSpPr>
        <a:xfrm>
          <a:off x="0" y="0"/>
          <a:ext cx="0" cy="0"/>
          <a:chOff x="0" y="0"/>
          <a:chExt cx="0" cy="0"/>
        </a:xfrm>
      </p:grpSpPr>
      <p:sp>
        <p:nvSpPr>
          <p:cNvPr id="215" name="Google Shape;215;p33"/>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16" name="Google Shape;216;p33"/>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17" name="Google Shape;217;p33"/>
          <p:cNvSpPr txBox="1"/>
          <p:nvPr>
            <p:ph idx="1" type="body"/>
          </p:nvPr>
        </p:nvSpPr>
        <p:spPr>
          <a:xfrm>
            <a:off x="628650" y="1083564"/>
            <a:ext cx="3886200" cy="3264408"/>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8" name="Google Shape;218;p33"/>
          <p:cNvSpPr txBox="1"/>
          <p:nvPr>
            <p:ph idx="2" type="body"/>
          </p:nvPr>
        </p:nvSpPr>
        <p:spPr>
          <a:xfrm>
            <a:off x="4629150" y="1083564"/>
            <a:ext cx="3888486" cy="41148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9" name="Google Shape;219;p33"/>
          <p:cNvSpPr txBox="1"/>
          <p:nvPr>
            <p:ph idx="3" type="body"/>
          </p:nvPr>
        </p:nvSpPr>
        <p:spPr>
          <a:xfrm>
            <a:off x="4629150" y="1600200"/>
            <a:ext cx="3886200" cy="2746867"/>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0" name="Google Shape;220;p33"/>
          <p:cNvSpPr txBox="1"/>
          <p:nvPr>
            <p:ph idx="4" type="body"/>
          </p:nvPr>
        </p:nvSpPr>
        <p:spPr>
          <a:xfrm>
            <a:off x="628650" y="4512564"/>
            <a:ext cx="7146036" cy="41148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300"/>
              <a:buNone/>
              <a:defRPr sz="11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1" name="Google Shape;221;p33"/>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itled Content Three Pictures">
  <p:cSld name="Two Titled Content Three Pictures">
    <p:spTree>
      <p:nvGrpSpPr>
        <p:cNvPr id="222" name="Shape 222"/>
        <p:cNvGrpSpPr/>
        <p:nvPr/>
      </p:nvGrpSpPr>
      <p:grpSpPr>
        <a:xfrm>
          <a:off x="0" y="0"/>
          <a:ext cx="0" cy="0"/>
          <a:chOff x="0" y="0"/>
          <a:chExt cx="0" cy="0"/>
        </a:xfrm>
      </p:grpSpPr>
      <p:sp>
        <p:nvSpPr>
          <p:cNvPr id="223" name="Google Shape;223;p34"/>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24" name="Google Shape;224;p34"/>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25" name="Google Shape;225;p34"/>
          <p:cNvSpPr txBox="1"/>
          <p:nvPr>
            <p:ph idx="1" type="body"/>
          </p:nvPr>
        </p:nvSpPr>
        <p:spPr>
          <a:xfrm>
            <a:off x="545211" y="939403"/>
            <a:ext cx="3429000" cy="34290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p34"/>
          <p:cNvSpPr txBox="1"/>
          <p:nvPr>
            <p:ph idx="2" type="body"/>
          </p:nvPr>
        </p:nvSpPr>
        <p:spPr>
          <a:xfrm>
            <a:off x="630936" y="1421606"/>
            <a:ext cx="3257550" cy="3264694"/>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7" name="Google Shape;227;p34"/>
          <p:cNvSpPr txBox="1"/>
          <p:nvPr>
            <p:ph idx="3" type="body"/>
          </p:nvPr>
        </p:nvSpPr>
        <p:spPr>
          <a:xfrm>
            <a:off x="5029200" y="946821"/>
            <a:ext cx="3429000" cy="34290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8" name="Google Shape;228;p34"/>
          <p:cNvSpPr txBox="1"/>
          <p:nvPr>
            <p:ph idx="4" type="body"/>
          </p:nvPr>
        </p:nvSpPr>
        <p:spPr>
          <a:xfrm>
            <a:off x="5712714" y="1421890"/>
            <a:ext cx="2745486" cy="2963597"/>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quot; &quot;" id="229" name="Google Shape;229;p34"/>
          <p:cNvSpPr/>
          <p:nvPr>
            <p:ph idx="5" type="pic"/>
          </p:nvPr>
        </p:nvSpPr>
        <p:spPr>
          <a:xfrm>
            <a:off x="5029200" y="1618488"/>
            <a:ext cx="514350" cy="5143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Char char="•"/>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descr="&quot; &quot;" id="230" name="Google Shape;230;p34"/>
          <p:cNvSpPr/>
          <p:nvPr>
            <p:ph idx="6" type="pic"/>
          </p:nvPr>
        </p:nvSpPr>
        <p:spPr>
          <a:xfrm>
            <a:off x="5029200" y="2523744"/>
            <a:ext cx="514350" cy="5143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Char char="•"/>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descr="&quot; &quot;" id="231" name="Google Shape;231;p34"/>
          <p:cNvSpPr/>
          <p:nvPr>
            <p:ph idx="7" type="pic"/>
          </p:nvPr>
        </p:nvSpPr>
        <p:spPr>
          <a:xfrm>
            <a:off x="5040190" y="3429000"/>
            <a:ext cx="514350" cy="5143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Char char="•"/>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32" name="Google Shape;232;p34"/>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233" name="Shape 233"/>
        <p:cNvGrpSpPr/>
        <p:nvPr/>
      </p:nvGrpSpPr>
      <p:grpSpPr>
        <a:xfrm>
          <a:off x="0" y="0"/>
          <a:ext cx="0" cy="0"/>
          <a:chOff x="0" y="0"/>
          <a:chExt cx="0" cy="0"/>
        </a:xfrm>
      </p:grpSpPr>
      <p:sp>
        <p:nvSpPr>
          <p:cNvPr id="234" name="Google Shape;234;p35"/>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35" name="Google Shape;235;p35"/>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36" name="Google Shape;236;p35"/>
          <p:cNvSpPr txBox="1"/>
          <p:nvPr>
            <p:ph idx="1" type="body"/>
          </p:nvPr>
        </p:nvSpPr>
        <p:spPr>
          <a:xfrm>
            <a:off x="628650" y="1083564"/>
            <a:ext cx="3886200" cy="2059686"/>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7" name="Google Shape;237;p35"/>
          <p:cNvSpPr txBox="1"/>
          <p:nvPr>
            <p:ph idx="2" type="body"/>
          </p:nvPr>
        </p:nvSpPr>
        <p:spPr>
          <a:xfrm>
            <a:off x="4629150" y="1083564"/>
            <a:ext cx="3886200" cy="3263504"/>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8" name="Google Shape;238;p35"/>
          <p:cNvSpPr txBox="1"/>
          <p:nvPr>
            <p:ph idx="3" type="body"/>
          </p:nvPr>
        </p:nvSpPr>
        <p:spPr>
          <a:xfrm>
            <a:off x="630936" y="3263061"/>
            <a:ext cx="3888486" cy="1604772"/>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9" name="Google Shape;239;p35"/>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Wide Content">
  <p:cSld name="Three Wide Content">
    <p:spTree>
      <p:nvGrpSpPr>
        <p:cNvPr id="240" name="Shape 240"/>
        <p:cNvGrpSpPr/>
        <p:nvPr/>
      </p:nvGrpSpPr>
      <p:grpSpPr>
        <a:xfrm>
          <a:off x="0" y="0"/>
          <a:ext cx="0" cy="0"/>
          <a:chOff x="0" y="0"/>
          <a:chExt cx="0" cy="0"/>
        </a:xfrm>
      </p:grpSpPr>
      <p:sp>
        <p:nvSpPr>
          <p:cNvPr id="241" name="Google Shape;241;p36"/>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42" name="Google Shape;242;p36"/>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43" name="Google Shape;243;p36"/>
          <p:cNvSpPr txBox="1"/>
          <p:nvPr>
            <p:ph idx="1" type="body"/>
          </p:nvPr>
        </p:nvSpPr>
        <p:spPr>
          <a:xfrm>
            <a:off x="628650" y="884682"/>
            <a:ext cx="7886700" cy="137160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4" name="Google Shape;244;p36"/>
          <p:cNvSpPr txBox="1"/>
          <p:nvPr>
            <p:ph idx="2" type="body"/>
          </p:nvPr>
        </p:nvSpPr>
        <p:spPr>
          <a:xfrm>
            <a:off x="171450" y="2338577"/>
            <a:ext cx="8778240" cy="1947673"/>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5" name="Google Shape;245;p36"/>
          <p:cNvSpPr txBox="1"/>
          <p:nvPr>
            <p:ph idx="3" type="body"/>
          </p:nvPr>
        </p:nvSpPr>
        <p:spPr>
          <a:xfrm>
            <a:off x="2969514" y="3909060"/>
            <a:ext cx="3483864" cy="761238"/>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6" name="Google Shape;246;p36"/>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and Source Content">
  <p:cSld name="Three and Source Content">
    <p:spTree>
      <p:nvGrpSpPr>
        <p:cNvPr id="247" name="Shape 247"/>
        <p:cNvGrpSpPr/>
        <p:nvPr/>
      </p:nvGrpSpPr>
      <p:grpSpPr>
        <a:xfrm>
          <a:off x="0" y="0"/>
          <a:ext cx="0" cy="0"/>
          <a:chOff x="0" y="0"/>
          <a:chExt cx="0" cy="0"/>
        </a:xfrm>
      </p:grpSpPr>
      <p:sp>
        <p:nvSpPr>
          <p:cNvPr id="248" name="Google Shape;248;p37"/>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49" name="Google Shape;249;p37"/>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50" name="Google Shape;250;p37"/>
          <p:cNvSpPr txBox="1"/>
          <p:nvPr>
            <p:ph idx="1" type="body"/>
          </p:nvPr>
        </p:nvSpPr>
        <p:spPr>
          <a:xfrm>
            <a:off x="324612" y="1083564"/>
            <a:ext cx="2647188"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1" name="Google Shape;251;p37"/>
          <p:cNvSpPr txBox="1"/>
          <p:nvPr>
            <p:ph idx="2" type="body"/>
          </p:nvPr>
        </p:nvSpPr>
        <p:spPr>
          <a:xfrm>
            <a:off x="3248406" y="1083564"/>
            <a:ext cx="2647188"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2" name="Google Shape;252;p37"/>
          <p:cNvSpPr txBox="1"/>
          <p:nvPr>
            <p:ph idx="3" type="body"/>
          </p:nvPr>
        </p:nvSpPr>
        <p:spPr>
          <a:xfrm>
            <a:off x="6172200" y="1083564"/>
            <a:ext cx="2647188"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3" name="Google Shape;253;p37"/>
          <p:cNvSpPr txBox="1"/>
          <p:nvPr>
            <p:ph idx="4" type="body"/>
          </p:nvPr>
        </p:nvSpPr>
        <p:spPr>
          <a:xfrm>
            <a:off x="628650" y="4512564"/>
            <a:ext cx="7146036" cy="41148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300"/>
              <a:buNone/>
              <a:defRPr sz="11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4" name="Google Shape;254;p37"/>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and Source Content">
  <p:cSld name="Six and Source Content">
    <p:spTree>
      <p:nvGrpSpPr>
        <p:cNvPr id="255" name="Shape 255"/>
        <p:cNvGrpSpPr/>
        <p:nvPr/>
      </p:nvGrpSpPr>
      <p:grpSpPr>
        <a:xfrm>
          <a:off x="0" y="0"/>
          <a:ext cx="0" cy="0"/>
          <a:chOff x="0" y="0"/>
          <a:chExt cx="0" cy="0"/>
        </a:xfrm>
      </p:grpSpPr>
      <p:sp>
        <p:nvSpPr>
          <p:cNvPr id="256" name="Google Shape;256;p38"/>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57" name="Google Shape;257;p38"/>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58" name="Google Shape;258;p38"/>
          <p:cNvSpPr txBox="1"/>
          <p:nvPr>
            <p:ph idx="1" type="body"/>
          </p:nvPr>
        </p:nvSpPr>
        <p:spPr>
          <a:xfrm>
            <a:off x="13716" y="1083564"/>
            <a:ext cx="1474470"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9" name="Google Shape;259;p38"/>
          <p:cNvSpPr txBox="1"/>
          <p:nvPr>
            <p:ph idx="2" type="body"/>
          </p:nvPr>
        </p:nvSpPr>
        <p:spPr>
          <a:xfrm>
            <a:off x="1543050" y="1083564"/>
            <a:ext cx="1474470"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0" name="Google Shape;260;p38"/>
          <p:cNvSpPr txBox="1"/>
          <p:nvPr>
            <p:ph idx="3" type="body"/>
          </p:nvPr>
        </p:nvSpPr>
        <p:spPr>
          <a:xfrm>
            <a:off x="3072384" y="1083564"/>
            <a:ext cx="1474470"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1" name="Google Shape;261;p38"/>
          <p:cNvSpPr txBox="1"/>
          <p:nvPr>
            <p:ph idx="4" type="body"/>
          </p:nvPr>
        </p:nvSpPr>
        <p:spPr>
          <a:xfrm>
            <a:off x="4601718" y="1083564"/>
            <a:ext cx="1474470"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2" name="Google Shape;262;p38"/>
          <p:cNvSpPr txBox="1"/>
          <p:nvPr>
            <p:ph idx="5" type="body"/>
          </p:nvPr>
        </p:nvSpPr>
        <p:spPr>
          <a:xfrm>
            <a:off x="6131052" y="1083564"/>
            <a:ext cx="1474470"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3" name="Google Shape;263;p38"/>
          <p:cNvSpPr txBox="1"/>
          <p:nvPr>
            <p:ph idx="6" type="body"/>
          </p:nvPr>
        </p:nvSpPr>
        <p:spPr>
          <a:xfrm>
            <a:off x="7660386" y="1083564"/>
            <a:ext cx="1474470"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4" name="Google Shape;264;p38"/>
          <p:cNvSpPr txBox="1"/>
          <p:nvPr>
            <p:ph idx="7" type="body"/>
          </p:nvPr>
        </p:nvSpPr>
        <p:spPr>
          <a:xfrm>
            <a:off x="628650" y="4512564"/>
            <a:ext cx="7146036" cy="41148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300"/>
              <a:buNone/>
              <a:defRPr sz="11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5" name="Google Shape;265;p38"/>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gline Three Source Content">
  <p:cSld name="Tagline Three Source Content">
    <p:spTree>
      <p:nvGrpSpPr>
        <p:cNvPr id="266" name="Shape 266"/>
        <p:cNvGrpSpPr/>
        <p:nvPr/>
      </p:nvGrpSpPr>
      <p:grpSpPr>
        <a:xfrm>
          <a:off x="0" y="0"/>
          <a:ext cx="0" cy="0"/>
          <a:chOff x="0" y="0"/>
          <a:chExt cx="0" cy="0"/>
        </a:xfrm>
      </p:grpSpPr>
      <p:sp>
        <p:nvSpPr>
          <p:cNvPr id="267" name="Google Shape;267;p39"/>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68" name="Google Shape;268;p39"/>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69" name="Google Shape;269;p39"/>
          <p:cNvSpPr txBox="1"/>
          <p:nvPr>
            <p:ph idx="1" type="body"/>
          </p:nvPr>
        </p:nvSpPr>
        <p:spPr>
          <a:xfrm>
            <a:off x="630936" y="800100"/>
            <a:ext cx="7886700" cy="34290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0" name="Google Shape;270;p39"/>
          <p:cNvSpPr txBox="1"/>
          <p:nvPr>
            <p:ph idx="2" type="body"/>
          </p:nvPr>
        </p:nvSpPr>
        <p:spPr>
          <a:xfrm>
            <a:off x="324612" y="1143000"/>
            <a:ext cx="2647188"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1" name="Google Shape;271;p39"/>
          <p:cNvSpPr txBox="1"/>
          <p:nvPr>
            <p:ph idx="3" type="body"/>
          </p:nvPr>
        </p:nvSpPr>
        <p:spPr>
          <a:xfrm>
            <a:off x="3248406" y="1143000"/>
            <a:ext cx="2647188"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2" name="Google Shape;272;p39"/>
          <p:cNvSpPr txBox="1"/>
          <p:nvPr>
            <p:ph idx="4" type="body"/>
          </p:nvPr>
        </p:nvSpPr>
        <p:spPr>
          <a:xfrm>
            <a:off x="6172200" y="1143000"/>
            <a:ext cx="2647188" cy="312039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3" name="Google Shape;273;p39"/>
          <p:cNvSpPr txBox="1"/>
          <p:nvPr>
            <p:ph idx="5" type="body"/>
          </p:nvPr>
        </p:nvSpPr>
        <p:spPr>
          <a:xfrm>
            <a:off x="628650" y="4512564"/>
            <a:ext cx="7146036" cy="41148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300"/>
              <a:buNone/>
              <a:defRPr sz="11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4" name="Google Shape;274;p39"/>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Blue Source Three Content">
  <p:cSld name="Chart Blue Source Three Content">
    <p:spTree>
      <p:nvGrpSpPr>
        <p:cNvPr id="275" name="Shape 275"/>
        <p:cNvGrpSpPr/>
        <p:nvPr/>
      </p:nvGrpSpPr>
      <p:grpSpPr>
        <a:xfrm>
          <a:off x="0" y="0"/>
          <a:ext cx="0" cy="0"/>
          <a:chOff x="0" y="0"/>
          <a:chExt cx="0" cy="0"/>
        </a:xfrm>
      </p:grpSpPr>
      <p:sp>
        <p:nvSpPr>
          <p:cNvPr id="276" name="Google Shape;276;p40"/>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77" name="Google Shape;277;p40"/>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78" name="Google Shape;278;p40"/>
          <p:cNvSpPr txBox="1"/>
          <p:nvPr>
            <p:ph idx="1" type="body"/>
          </p:nvPr>
        </p:nvSpPr>
        <p:spPr>
          <a:xfrm>
            <a:off x="630936" y="1028700"/>
            <a:ext cx="5705856" cy="3332988"/>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9" name="Google Shape;279;p40"/>
          <p:cNvSpPr txBox="1"/>
          <p:nvPr>
            <p:ph idx="2" type="body"/>
          </p:nvPr>
        </p:nvSpPr>
        <p:spPr>
          <a:xfrm>
            <a:off x="6597396" y="1028700"/>
            <a:ext cx="2269998" cy="3332988"/>
          </a:xfrm>
          <a:prstGeom prst="rect">
            <a:avLst/>
          </a:prstGeom>
          <a:solidFill>
            <a:schemeClr val="lt1"/>
          </a:solid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0" name="Google Shape;280;p40"/>
          <p:cNvSpPr txBox="1"/>
          <p:nvPr>
            <p:ph idx="3" type="body"/>
          </p:nvPr>
        </p:nvSpPr>
        <p:spPr>
          <a:xfrm>
            <a:off x="630936" y="4512564"/>
            <a:ext cx="7146036" cy="41148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SzPts val="1300"/>
              <a:buNone/>
              <a:defRPr sz="1100"/>
            </a:lvl1pPr>
            <a:lvl2pPr indent="-228600" lvl="1" marL="914400" algn="l">
              <a:lnSpc>
                <a:spcPct val="100000"/>
              </a:lnSpc>
              <a:spcBef>
                <a:spcPts val="400"/>
              </a:spcBef>
              <a:spcAft>
                <a:spcPts val="0"/>
              </a:spcAft>
              <a:buSzPts val="1100"/>
              <a:buNone/>
              <a:defRPr sz="1100"/>
            </a:lvl2pPr>
            <a:lvl3pPr indent="-228600" lvl="2" marL="1371600" algn="l">
              <a:lnSpc>
                <a:spcPct val="100000"/>
              </a:lnSpc>
              <a:spcBef>
                <a:spcPts val="300"/>
              </a:spcBef>
              <a:spcAft>
                <a:spcPts val="0"/>
              </a:spcAft>
              <a:buSzPts val="1100"/>
              <a:buNone/>
              <a:defRPr sz="1100"/>
            </a:lvl3pPr>
            <a:lvl4pPr indent="-228600" lvl="3" marL="1828800" algn="l">
              <a:lnSpc>
                <a:spcPct val="100000"/>
              </a:lnSpc>
              <a:spcBef>
                <a:spcPts val="300"/>
              </a:spcBef>
              <a:spcAft>
                <a:spcPts val="0"/>
              </a:spcAft>
              <a:buSzPts val="1100"/>
              <a:buNone/>
              <a:defRPr sz="1100"/>
            </a:lvl4pPr>
            <a:lvl5pPr indent="-228600" lvl="4" marL="2286000" algn="l">
              <a:lnSpc>
                <a:spcPct val="100000"/>
              </a:lnSpc>
              <a:spcBef>
                <a:spcPts val="300"/>
              </a:spcBef>
              <a:spcAft>
                <a:spcPts val="0"/>
              </a:spcAft>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1" name="Google Shape;281;p40"/>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Banner Blue Four Content">
  <p:cSld name="Picture Banner Blue Four Content">
    <p:spTree>
      <p:nvGrpSpPr>
        <p:cNvPr id="282" name="Shape 282"/>
        <p:cNvGrpSpPr/>
        <p:nvPr/>
      </p:nvGrpSpPr>
      <p:grpSpPr>
        <a:xfrm>
          <a:off x="0" y="0"/>
          <a:ext cx="0" cy="0"/>
          <a:chOff x="0" y="0"/>
          <a:chExt cx="0" cy="0"/>
        </a:xfrm>
      </p:grpSpPr>
      <p:sp>
        <p:nvSpPr>
          <p:cNvPr id="283" name="Google Shape;283;p41"/>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84" name="Google Shape;284;p41"/>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85" name="Google Shape;285;p41"/>
          <p:cNvSpPr/>
          <p:nvPr>
            <p:ph idx="2" type="pic"/>
          </p:nvPr>
        </p:nvSpPr>
        <p:spPr>
          <a:xfrm>
            <a:off x="628650" y="850392"/>
            <a:ext cx="774954" cy="774954"/>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Char char="•"/>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86" name="Google Shape;286;p41"/>
          <p:cNvSpPr txBox="1"/>
          <p:nvPr>
            <p:ph idx="1" type="body"/>
          </p:nvPr>
        </p:nvSpPr>
        <p:spPr>
          <a:xfrm>
            <a:off x="1485900" y="836676"/>
            <a:ext cx="7031736" cy="802386"/>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7" name="Google Shape;287;p41"/>
          <p:cNvSpPr txBox="1"/>
          <p:nvPr>
            <p:ph idx="3" type="body"/>
          </p:nvPr>
        </p:nvSpPr>
        <p:spPr>
          <a:xfrm>
            <a:off x="628650" y="1751076"/>
            <a:ext cx="3294126" cy="2935224"/>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8" name="Google Shape;288;p41"/>
          <p:cNvSpPr txBox="1"/>
          <p:nvPr>
            <p:ph idx="4" type="body"/>
          </p:nvPr>
        </p:nvSpPr>
        <p:spPr>
          <a:xfrm>
            <a:off x="4032504" y="1751077"/>
            <a:ext cx="5109210" cy="2277795"/>
          </a:xfrm>
          <a:prstGeom prst="rect">
            <a:avLst/>
          </a:prstGeom>
          <a:solidFill>
            <a:schemeClr val="lt1"/>
          </a:solid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9" name="Google Shape;289;p41"/>
          <p:cNvSpPr txBox="1"/>
          <p:nvPr>
            <p:ph idx="5" type="body"/>
          </p:nvPr>
        </p:nvSpPr>
        <p:spPr>
          <a:xfrm>
            <a:off x="4032647" y="4140887"/>
            <a:ext cx="3739753" cy="545413"/>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0" name="Google Shape;290;p41"/>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lue Four Content">
  <p:cSld name="One Blue Four Content">
    <p:spTree>
      <p:nvGrpSpPr>
        <p:cNvPr id="291" name="Shape 291"/>
        <p:cNvGrpSpPr/>
        <p:nvPr/>
      </p:nvGrpSpPr>
      <p:grpSpPr>
        <a:xfrm>
          <a:off x="0" y="0"/>
          <a:ext cx="0" cy="0"/>
          <a:chOff x="0" y="0"/>
          <a:chExt cx="0" cy="0"/>
        </a:xfrm>
      </p:grpSpPr>
      <p:sp>
        <p:nvSpPr>
          <p:cNvPr id="292" name="Google Shape;292;p42"/>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293" name="Google Shape;293;p42"/>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294" name="Google Shape;294;p42"/>
          <p:cNvSpPr txBox="1"/>
          <p:nvPr>
            <p:ph idx="1" type="body"/>
          </p:nvPr>
        </p:nvSpPr>
        <p:spPr>
          <a:xfrm>
            <a:off x="1239012" y="980694"/>
            <a:ext cx="3675888" cy="2345436"/>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5" name="Google Shape;295;p42"/>
          <p:cNvSpPr txBox="1"/>
          <p:nvPr>
            <p:ph idx="2" type="body"/>
          </p:nvPr>
        </p:nvSpPr>
        <p:spPr>
          <a:xfrm>
            <a:off x="5575554" y="1008126"/>
            <a:ext cx="3257550" cy="3230118"/>
          </a:xfrm>
          <a:prstGeom prst="rect">
            <a:avLst/>
          </a:prstGeom>
          <a:solidFill>
            <a:schemeClr val="lt1"/>
          </a:solid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6" name="Google Shape;296;p42"/>
          <p:cNvSpPr txBox="1"/>
          <p:nvPr>
            <p:ph idx="3" type="body"/>
          </p:nvPr>
        </p:nvSpPr>
        <p:spPr>
          <a:xfrm>
            <a:off x="630936" y="3364992"/>
            <a:ext cx="4876038" cy="692658"/>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7" name="Google Shape;297;p42"/>
          <p:cNvSpPr txBox="1"/>
          <p:nvPr>
            <p:ph idx="4" type="body"/>
          </p:nvPr>
        </p:nvSpPr>
        <p:spPr>
          <a:xfrm>
            <a:off x="630936" y="4286250"/>
            <a:ext cx="7146036" cy="4800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8" name="Google Shape;298;p42"/>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lue Three Caption Content">
  <p:cSld name="One Blue Three Caption Content">
    <p:spTree>
      <p:nvGrpSpPr>
        <p:cNvPr id="299" name="Shape 299"/>
        <p:cNvGrpSpPr/>
        <p:nvPr/>
      </p:nvGrpSpPr>
      <p:grpSpPr>
        <a:xfrm>
          <a:off x="0" y="0"/>
          <a:ext cx="0" cy="0"/>
          <a:chOff x="0" y="0"/>
          <a:chExt cx="0" cy="0"/>
        </a:xfrm>
      </p:grpSpPr>
      <p:sp>
        <p:nvSpPr>
          <p:cNvPr id="300" name="Google Shape;300;p43"/>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301" name="Google Shape;301;p43"/>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302" name="Google Shape;302;p43"/>
          <p:cNvSpPr txBox="1"/>
          <p:nvPr>
            <p:ph idx="1" type="body"/>
          </p:nvPr>
        </p:nvSpPr>
        <p:spPr>
          <a:xfrm>
            <a:off x="630936" y="973836"/>
            <a:ext cx="4279392" cy="802386"/>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3" name="Google Shape;303;p43"/>
          <p:cNvSpPr txBox="1"/>
          <p:nvPr>
            <p:ph idx="2" type="body"/>
          </p:nvPr>
        </p:nvSpPr>
        <p:spPr>
          <a:xfrm>
            <a:off x="630936" y="1828800"/>
            <a:ext cx="4279392" cy="200025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4" name="Google Shape;304;p43"/>
          <p:cNvSpPr txBox="1"/>
          <p:nvPr>
            <p:ph idx="3" type="body"/>
          </p:nvPr>
        </p:nvSpPr>
        <p:spPr>
          <a:xfrm>
            <a:off x="628650" y="3829050"/>
            <a:ext cx="4281487" cy="340519"/>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SzPts val="1300"/>
              <a:buNone/>
              <a:defRPr sz="1100"/>
            </a:lvl1pPr>
            <a:lvl2pPr indent="-228600" lvl="1" marL="914400" algn="l">
              <a:lnSpc>
                <a:spcPct val="100000"/>
              </a:lnSpc>
              <a:spcBef>
                <a:spcPts val="400"/>
              </a:spcBef>
              <a:spcAft>
                <a:spcPts val="0"/>
              </a:spcAft>
              <a:buSzPts val="1100"/>
              <a:buNone/>
              <a:defRPr sz="1100"/>
            </a:lvl2pPr>
            <a:lvl3pPr indent="-228600" lvl="2" marL="1371600" algn="l">
              <a:lnSpc>
                <a:spcPct val="100000"/>
              </a:lnSpc>
              <a:spcBef>
                <a:spcPts val="300"/>
              </a:spcBef>
              <a:spcAft>
                <a:spcPts val="0"/>
              </a:spcAft>
              <a:buSzPts val="1100"/>
              <a:buNone/>
              <a:defRPr sz="1100"/>
            </a:lvl3pPr>
            <a:lvl4pPr indent="-228600" lvl="3" marL="1828800" algn="l">
              <a:lnSpc>
                <a:spcPct val="100000"/>
              </a:lnSpc>
              <a:spcBef>
                <a:spcPts val="300"/>
              </a:spcBef>
              <a:spcAft>
                <a:spcPts val="0"/>
              </a:spcAft>
              <a:buSzPts val="1100"/>
              <a:buNone/>
              <a:defRPr sz="1100"/>
            </a:lvl4pPr>
            <a:lvl5pPr indent="-228600" lvl="4" marL="2286000" algn="l">
              <a:lnSpc>
                <a:spcPct val="100000"/>
              </a:lnSpc>
              <a:spcBef>
                <a:spcPts val="300"/>
              </a:spcBef>
              <a:spcAft>
                <a:spcPts val="0"/>
              </a:spcAft>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5" name="Google Shape;305;p43"/>
          <p:cNvSpPr txBox="1"/>
          <p:nvPr>
            <p:ph idx="4" type="body"/>
          </p:nvPr>
        </p:nvSpPr>
        <p:spPr>
          <a:xfrm>
            <a:off x="4930902" y="836676"/>
            <a:ext cx="4135374" cy="3348051"/>
          </a:xfrm>
          <a:prstGeom prst="rect">
            <a:avLst/>
          </a:prstGeom>
          <a:solidFill>
            <a:schemeClr val="lt1"/>
          </a:solid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6" name="Google Shape;306;p43"/>
          <p:cNvSpPr txBox="1"/>
          <p:nvPr>
            <p:ph idx="5" type="body"/>
          </p:nvPr>
        </p:nvSpPr>
        <p:spPr>
          <a:xfrm>
            <a:off x="630936" y="4286250"/>
            <a:ext cx="7146036" cy="4800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7" name="Google Shape;307;p43"/>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anner Three Picture Six Content">
  <p:cSld name="Blue Banner Three Picture Six Content">
    <p:spTree>
      <p:nvGrpSpPr>
        <p:cNvPr id="308" name="Shape 308"/>
        <p:cNvGrpSpPr/>
        <p:nvPr/>
      </p:nvGrpSpPr>
      <p:grpSpPr>
        <a:xfrm>
          <a:off x="0" y="0"/>
          <a:ext cx="0" cy="0"/>
          <a:chOff x="0" y="0"/>
          <a:chExt cx="0" cy="0"/>
        </a:xfrm>
      </p:grpSpPr>
      <p:sp>
        <p:nvSpPr>
          <p:cNvPr id="309" name="Google Shape;309;p44"/>
          <p:cNvSpPr txBox="1"/>
          <p:nvPr>
            <p:ph type="title"/>
          </p:nvPr>
        </p:nvSpPr>
        <p:spPr>
          <a:xfrm>
            <a:off x="628650" y="0"/>
            <a:ext cx="7886700" cy="802386"/>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310" name="Google Shape;310;p44"/>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descr="&quot; &quot;" id="311" name="Google Shape;311;p44"/>
          <p:cNvSpPr/>
          <p:nvPr/>
        </p:nvSpPr>
        <p:spPr>
          <a:xfrm>
            <a:off x="1" y="835687"/>
            <a:ext cx="9144000" cy="667506"/>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descr="&quot; &quot;" id="312" name="Google Shape;312;p44"/>
          <p:cNvSpPr/>
          <p:nvPr>
            <p:ph idx="2" type="pic"/>
          </p:nvPr>
        </p:nvSpPr>
        <p:spPr>
          <a:xfrm>
            <a:off x="457199" y="850392"/>
            <a:ext cx="637474" cy="637794"/>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None/>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3" name="Google Shape;313;p44"/>
          <p:cNvSpPr txBox="1"/>
          <p:nvPr>
            <p:ph idx="1" type="body"/>
          </p:nvPr>
        </p:nvSpPr>
        <p:spPr>
          <a:xfrm>
            <a:off x="1138602" y="836676"/>
            <a:ext cx="2057400" cy="665226"/>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quot; &quot;" id="314" name="Google Shape;314;p44"/>
          <p:cNvSpPr/>
          <p:nvPr>
            <p:ph idx="3" type="pic"/>
          </p:nvPr>
        </p:nvSpPr>
        <p:spPr>
          <a:xfrm>
            <a:off x="3220622" y="850392"/>
            <a:ext cx="637475" cy="637794"/>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None/>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5" name="Google Shape;315;p44"/>
          <p:cNvSpPr txBox="1"/>
          <p:nvPr>
            <p:ph idx="4" type="body"/>
          </p:nvPr>
        </p:nvSpPr>
        <p:spPr>
          <a:xfrm>
            <a:off x="3908181" y="835819"/>
            <a:ext cx="2057400" cy="6655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quot; &quot;" id="316" name="Google Shape;316;p44"/>
          <p:cNvSpPr/>
          <p:nvPr>
            <p:ph idx="5" type="pic"/>
          </p:nvPr>
        </p:nvSpPr>
        <p:spPr>
          <a:xfrm>
            <a:off x="5986155" y="850392"/>
            <a:ext cx="637475" cy="637794"/>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None/>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7" name="Google Shape;317;p44"/>
          <p:cNvSpPr txBox="1"/>
          <p:nvPr>
            <p:ph idx="6" type="body"/>
          </p:nvPr>
        </p:nvSpPr>
        <p:spPr>
          <a:xfrm>
            <a:off x="6668965" y="835819"/>
            <a:ext cx="2057400" cy="6655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8" name="Google Shape;318;p44"/>
          <p:cNvSpPr txBox="1"/>
          <p:nvPr>
            <p:ph idx="7" type="body"/>
          </p:nvPr>
        </p:nvSpPr>
        <p:spPr>
          <a:xfrm>
            <a:off x="628650" y="1645920"/>
            <a:ext cx="3867912" cy="250317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9" name="Google Shape;319;p44"/>
          <p:cNvSpPr txBox="1"/>
          <p:nvPr>
            <p:ph idx="8" type="body"/>
          </p:nvPr>
        </p:nvSpPr>
        <p:spPr>
          <a:xfrm>
            <a:off x="4651131" y="1645920"/>
            <a:ext cx="3867912" cy="250317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0" name="Google Shape;320;p44"/>
          <p:cNvSpPr txBox="1"/>
          <p:nvPr>
            <p:ph idx="9" type="body"/>
          </p:nvPr>
        </p:nvSpPr>
        <p:spPr>
          <a:xfrm>
            <a:off x="630936" y="4171950"/>
            <a:ext cx="7146036" cy="685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300"/>
              <a:buNone/>
              <a:defRPr sz="11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1" name="Google Shape;321;p44"/>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anner Two Picture Four Content">
  <p:cSld name="Blue Banner Two Picture Four Content">
    <p:spTree>
      <p:nvGrpSpPr>
        <p:cNvPr id="322" name="Shape 322"/>
        <p:cNvGrpSpPr/>
        <p:nvPr/>
      </p:nvGrpSpPr>
      <p:grpSpPr>
        <a:xfrm>
          <a:off x="0" y="0"/>
          <a:ext cx="0" cy="0"/>
          <a:chOff x="0" y="0"/>
          <a:chExt cx="0" cy="0"/>
        </a:xfrm>
      </p:grpSpPr>
      <p:sp>
        <p:nvSpPr>
          <p:cNvPr id="323" name="Google Shape;323;p45"/>
          <p:cNvSpPr txBox="1"/>
          <p:nvPr>
            <p:ph type="title"/>
          </p:nvPr>
        </p:nvSpPr>
        <p:spPr>
          <a:xfrm>
            <a:off x="628650" y="0"/>
            <a:ext cx="7886700" cy="802386"/>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324" name="Google Shape;324;p45"/>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descr="&quot; &quot;" id="325" name="Google Shape;325;p45"/>
          <p:cNvSpPr/>
          <p:nvPr/>
        </p:nvSpPr>
        <p:spPr>
          <a:xfrm>
            <a:off x="1" y="835687"/>
            <a:ext cx="9144000" cy="667506"/>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descr="&quot; &quot;" id="326" name="Google Shape;326;p45"/>
          <p:cNvSpPr/>
          <p:nvPr>
            <p:ph idx="2" type="pic"/>
          </p:nvPr>
        </p:nvSpPr>
        <p:spPr>
          <a:xfrm>
            <a:off x="1204547" y="850392"/>
            <a:ext cx="637474" cy="637794"/>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None/>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7" name="Google Shape;327;p45"/>
          <p:cNvSpPr txBox="1"/>
          <p:nvPr>
            <p:ph idx="1" type="body"/>
          </p:nvPr>
        </p:nvSpPr>
        <p:spPr>
          <a:xfrm>
            <a:off x="1885950" y="836676"/>
            <a:ext cx="2057400" cy="665226"/>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quot; &quot;" id="328" name="Google Shape;328;p45"/>
          <p:cNvSpPr/>
          <p:nvPr>
            <p:ph idx="3" type="pic"/>
          </p:nvPr>
        </p:nvSpPr>
        <p:spPr>
          <a:xfrm>
            <a:off x="5256040" y="850392"/>
            <a:ext cx="637475" cy="637794"/>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None/>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9" name="Google Shape;329;p45"/>
          <p:cNvSpPr txBox="1"/>
          <p:nvPr>
            <p:ph idx="4" type="body"/>
          </p:nvPr>
        </p:nvSpPr>
        <p:spPr>
          <a:xfrm>
            <a:off x="5943600" y="835819"/>
            <a:ext cx="2057400" cy="6655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0" name="Google Shape;330;p45"/>
          <p:cNvSpPr txBox="1"/>
          <p:nvPr>
            <p:ph idx="5" type="body"/>
          </p:nvPr>
        </p:nvSpPr>
        <p:spPr>
          <a:xfrm>
            <a:off x="628650" y="1645920"/>
            <a:ext cx="7886700" cy="205740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1" name="Google Shape;331;p45"/>
          <p:cNvSpPr txBox="1"/>
          <p:nvPr>
            <p:ph idx="6" type="body"/>
          </p:nvPr>
        </p:nvSpPr>
        <p:spPr>
          <a:xfrm>
            <a:off x="630936" y="3826764"/>
            <a:ext cx="7146036" cy="8229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2" name="Google Shape;332;p45"/>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anner Two Picture Six Content">
  <p:cSld name="Blue Banner Two Picture Six Content">
    <p:spTree>
      <p:nvGrpSpPr>
        <p:cNvPr id="333" name="Shape 333"/>
        <p:cNvGrpSpPr/>
        <p:nvPr/>
      </p:nvGrpSpPr>
      <p:grpSpPr>
        <a:xfrm>
          <a:off x="0" y="0"/>
          <a:ext cx="0" cy="0"/>
          <a:chOff x="0" y="0"/>
          <a:chExt cx="0" cy="0"/>
        </a:xfrm>
      </p:grpSpPr>
      <p:sp>
        <p:nvSpPr>
          <p:cNvPr id="334" name="Google Shape;334;p46"/>
          <p:cNvSpPr txBox="1"/>
          <p:nvPr>
            <p:ph type="title"/>
          </p:nvPr>
        </p:nvSpPr>
        <p:spPr>
          <a:xfrm>
            <a:off x="628650" y="0"/>
            <a:ext cx="7886700" cy="802386"/>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335" name="Google Shape;335;p46"/>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descr="&quot; &quot;" id="336" name="Google Shape;336;p46"/>
          <p:cNvSpPr/>
          <p:nvPr/>
        </p:nvSpPr>
        <p:spPr>
          <a:xfrm>
            <a:off x="1" y="835687"/>
            <a:ext cx="9144000" cy="667506"/>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descr="&quot; &quot;" id="337" name="Google Shape;337;p46"/>
          <p:cNvSpPr/>
          <p:nvPr>
            <p:ph idx="2" type="pic"/>
          </p:nvPr>
        </p:nvSpPr>
        <p:spPr>
          <a:xfrm>
            <a:off x="457199" y="850392"/>
            <a:ext cx="637474" cy="637794"/>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None/>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8" name="Google Shape;338;p46"/>
          <p:cNvSpPr txBox="1"/>
          <p:nvPr>
            <p:ph idx="1" type="body"/>
          </p:nvPr>
        </p:nvSpPr>
        <p:spPr>
          <a:xfrm>
            <a:off x="1314450" y="836676"/>
            <a:ext cx="2057400" cy="665226"/>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9" name="Google Shape;339;p46"/>
          <p:cNvSpPr txBox="1"/>
          <p:nvPr>
            <p:ph idx="3" type="body"/>
          </p:nvPr>
        </p:nvSpPr>
        <p:spPr>
          <a:xfrm>
            <a:off x="3565281" y="835819"/>
            <a:ext cx="2057400" cy="6655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0" name="Google Shape;340;p46"/>
          <p:cNvSpPr txBox="1"/>
          <p:nvPr>
            <p:ph idx="4" type="body"/>
          </p:nvPr>
        </p:nvSpPr>
        <p:spPr>
          <a:xfrm>
            <a:off x="5811715" y="835819"/>
            <a:ext cx="2057400" cy="6655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quot; &quot;" id="341" name="Google Shape;341;p46"/>
          <p:cNvSpPr/>
          <p:nvPr>
            <p:ph idx="5" type="pic"/>
          </p:nvPr>
        </p:nvSpPr>
        <p:spPr>
          <a:xfrm>
            <a:off x="8058150" y="850392"/>
            <a:ext cx="637475" cy="637794"/>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None/>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42" name="Google Shape;342;p46"/>
          <p:cNvSpPr txBox="1"/>
          <p:nvPr>
            <p:ph idx="6" type="body"/>
          </p:nvPr>
        </p:nvSpPr>
        <p:spPr>
          <a:xfrm>
            <a:off x="628650" y="1645920"/>
            <a:ext cx="3867912" cy="250317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3" name="Google Shape;343;p46"/>
          <p:cNvSpPr txBox="1"/>
          <p:nvPr>
            <p:ph idx="7" type="body"/>
          </p:nvPr>
        </p:nvSpPr>
        <p:spPr>
          <a:xfrm>
            <a:off x="4651131" y="1645920"/>
            <a:ext cx="3867912" cy="250317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4" name="Google Shape;344;p46"/>
          <p:cNvSpPr txBox="1"/>
          <p:nvPr>
            <p:ph idx="8" type="body"/>
          </p:nvPr>
        </p:nvSpPr>
        <p:spPr>
          <a:xfrm>
            <a:off x="630936" y="4171950"/>
            <a:ext cx="7146036" cy="685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300"/>
              <a:buNone/>
              <a:defRPr sz="11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5" name="Google Shape;345;p46"/>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anner Two Picture Seven Content">
  <p:cSld name="Blue Banner Two Picture Seven Content">
    <p:spTree>
      <p:nvGrpSpPr>
        <p:cNvPr id="346" name="Shape 346"/>
        <p:cNvGrpSpPr/>
        <p:nvPr/>
      </p:nvGrpSpPr>
      <p:grpSpPr>
        <a:xfrm>
          <a:off x="0" y="0"/>
          <a:ext cx="0" cy="0"/>
          <a:chOff x="0" y="0"/>
          <a:chExt cx="0" cy="0"/>
        </a:xfrm>
      </p:grpSpPr>
      <p:sp>
        <p:nvSpPr>
          <p:cNvPr id="347" name="Google Shape;347;p47"/>
          <p:cNvSpPr txBox="1"/>
          <p:nvPr>
            <p:ph type="title"/>
          </p:nvPr>
        </p:nvSpPr>
        <p:spPr>
          <a:xfrm>
            <a:off x="628650" y="0"/>
            <a:ext cx="7886700" cy="802386"/>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348" name="Google Shape;348;p47"/>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descr="&quot; &quot;" id="349" name="Google Shape;349;p47"/>
          <p:cNvSpPr/>
          <p:nvPr/>
        </p:nvSpPr>
        <p:spPr>
          <a:xfrm>
            <a:off x="1" y="835687"/>
            <a:ext cx="9144000" cy="918972"/>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descr="&quot; &quot;" id="350" name="Google Shape;350;p47"/>
          <p:cNvSpPr/>
          <p:nvPr>
            <p:ph idx="2" type="pic"/>
          </p:nvPr>
        </p:nvSpPr>
        <p:spPr>
          <a:xfrm>
            <a:off x="285750" y="850392"/>
            <a:ext cx="637474" cy="637794"/>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None/>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51" name="Google Shape;351;p47"/>
          <p:cNvSpPr txBox="1"/>
          <p:nvPr>
            <p:ph idx="1" type="body"/>
          </p:nvPr>
        </p:nvSpPr>
        <p:spPr>
          <a:xfrm>
            <a:off x="1098679" y="836676"/>
            <a:ext cx="1611630" cy="918972"/>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2" name="Google Shape;352;p47"/>
          <p:cNvSpPr txBox="1"/>
          <p:nvPr>
            <p:ph idx="3" type="body"/>
          </p:nvPr>
        </p:nvSpPr>
        <p:spPr>
          <a:xfrm>
            <a:off x="2871496" y="836676"/>
            <a:ext cx="1611630" cy="918972"/>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3" name="Google Shape;353;p47"/>
          <p:cNvSpPr txBox="1"/>
          <p:nvPr>
            <p:ph idx="4" type="body"/>
          </p:nvPr>
        </p:nvSpPr>
        <p:spPr>
          <a:xfrm>
            <a:off x="6389370" y="835818"/>
            <a:ext cx="1611630" cy="918972"/>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quot; &quot;" id="354" name="Google Shape;354;p47"/>
          <p:cNvSpPr/>
          <p:nvPr>
            <p:ph idx="5" type="pic"/>
          </p:nvPr>
        </p:nvSpPr>
        <p:spPr>
          <a:xfrm>
            <a:off x="8186446" y="850392"/>
            <a:ext cx="637475" cy="637794"/>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2100"/>
              <a:buFont typeface="Arial"/>
              <a:buNone/>
              <a:defRPr b="0" i="0" sz="17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55" name="Google Shape;355;p47"/>
          <p:cNvSpPr txBox="1"/>
          <p:nvPr>
            <p:ph idx="6" type="body"/>
          </p:nvPr>
        </p:nvSpPr>
        <p:spPr>
          <a:xfrm>
            <a:off x="628650" y="1645920"/>
            <a:ext cx="3867912" cy="250317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6" name="Google Shape;356;p47"/>
          <p:cNvSpPr txBox="1"/>
          <p:nvPr>
            <p:ph idx="7" type="body"/>
          </p:nvPr>
        </p:nvSpPr>
        <p:spPr>
          <a:xfrm>
            <a:off x="4651131" y="1645920"/>
            <a:ext cx="3867912" cy="250317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7" name="Google Shape;357;p47"/>
          <p:cNvSpPr txBox="1"/>
          <p:nvPr>
            <p:ph idx="8" type="body"/>
          </p:nvPr>
        </p:nvSpPr>
        <p:spPr>
          <a:xfrm>
            <a:off x="630936" y="4171950"/>
            <a:ext cx="7146036" cy="685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300"/>
              <a:buNone/>
              <a:defRPr sz="11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8" name="Google Shape;358;p47"/>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59" name="Google Shape;359;p47"/>
          <p:cNvSpPr txBox="1"/>
          <p:nvPr>
            <p:ph idx="9" type="body"/>
          </p:nvPr>
        </p:nvSpPr>
        <p:spPr>
          <a:xfrm>
            <a:off x="4629150" y="836676"/>
            <a:ext cx="1611630" cy="918972"/>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anner Six Content">
  <p:cSld name="Blue Banner Six Content">
    <p:spTree>
      <p:nvGrpSpPr>
        <p:cNvPr id="360" name="Shape 360"/>
        <p:cNvGrpSpPr/>
        <p:nvPr/>
      </p:nvGrpSpPr>
      <p:grpSpPr>
        <a:xfrm>
          <a:off x="0" y="0"/>
          <a:ext cx="0" cy="0"/>
          <a:chOff x="0" y="0"/>
          <a:chExt cx="0" cy="0"/>
        </a:xfrm>
      </p:grpSpPr>
      <p:sp>
        <p:nvSpPr>
          <p:cNvPr id="361" name="Google Shape;361;p48"/>
          <p:cNvSpPr txBox="1"/>
          <p:nvPr>
            <p:ph type="title"/>
          </p:nvPr>
        </p:nvSpPr>
        <p:spPr>
          <a:xfrm>
            <a:off x="628650" y="0"/>
            <a:ext cx="7886700" cy="802386"/>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362" name="Google Shape;362;p48"/>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descr="&quot; &quot;" id="363" name="Google Shape;363;p48"/>
          <p:cNvSpPr/>
          <p:nvPr/>
        </p:nvSpPr>
        <p:spPr>
          <a:xfrm>
            <a:off x="1" y="835687"/>
            <a:ext cx="9144000" cy="667506"/>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64" name="Google Shape;364;p48"/>
          <p:cNvSpPr txBox="1"/>
          <p:nvPr>
            <p:ph idx="1" type="body"/>
          </p:nvPr>
        </p:nvSpPr>
        <p:spPr>
          <a:xfrm>
            <a:off x="813287" y="836676"/>
            <a:ext cx="2057400" cy="665226"/>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5" name="Google Shape;365;p48"/>
          <p:cNvSpPr txBox="1"/>
          <p:nvPr>
            <p:ph idx="2" type="body"/>
          </p:nvPr>
        </p:nvSpPr>
        <p:spPr>
          <a:xfrm>
            <a:off x="3582865" y="835819"/>
            <a:ext cx="2057400" cy="6655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6" name="Google Shape;366;p48"/>
          <p:cNvSpPr txBox="1"/>
          <p:nvPr>
            <p:ph idx="3" type="body"/>
          </p:nvPr>
        </p:nvSpPr>
        <p:spPr>
          <a:xfrm>
            <a:off x="6343650" y="835819"/>
            <a:ext cx="2057400" cy="6655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7" name="Google Shape;367;p48"/>
          <p:cNvSpPr txBox="1"/>
          <p:nvPr>
            <p:ph idx="4" type="body"/>
          </p:nvPr>
        </p:nvSpPr>
        <p:spPr>
          <a:xfrm>
            <a:off x="628650" y="1645920"/>
            <a:ext cx="3867912" cy="250317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8" name="Google Shape;368;p48"/>
          <p:cNvSpPr txBox="1"/>
          <p:nvPr>
            <p:ph idx="5" type="body"/>
          </p:nvPr>
        </p:nvSpPr>
        <p:spPr>
          <a:xfrm>
            <a:off x="4651131" y="1645920"/>
            <a:ext cx="3867912" cy="250317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9" name="Google Shape;369;p48"/>
          <p:cNvSpPr txBox="1"/>
          <p:nvPr>
            <p:ph idx="6" type="body"/>
          </p:nvPr>
        </p:nvSpPr>
        <p:spPr>
          <a:xfrm>
            <a:off x="630936" y="4171950"/>
            <a:ext cx="7146036" cy="685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1300"/>
              <a:buNone/>
              <a:defRPr sz="1100"/>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0" name="Google Shape;370;p48"/>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anner Five Content">
  <p:cSld name="Blue Banner Five Content">
    <p:spTree>
      <p:nvGrpSpPr>
        <p:cNvPr id="371" name="Shape 371"/>
        <p:cNvGrpSpPr/>
        <p:nvPr/>
      </p:nvGrpSpPr>
      <p:grpSpPr>
        <a:xfrm>
          <a:off x="0" y="0"/>
          <a:ext cx="0" cy="0"/>
          <a:chOff x="0" y="0"/>
          <a:chExt cx="0" cy="0"/>
        </a:xfrm>
      </p:grpSpPr>
      <p:sp>
        <p:nvSpPr>
          <p:cNvPr id="372" name="Google Shape;372;p49"/>
          <p:cNvSpPr txBox="1"/>
          <p:nvPr>
            <p:ph type="title"/>
          </p:nvPr>
        </p:nvSpPr>
        <p:spPr>
          <a:xfrm>
            <a:off x="628650" y="0"/>
            <a:ext cx="7886700" cy="802386"/>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373" name="Google Shape;373;p49"/>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descr="&quot; &quot;" id="374" name="Google Shape;374;p49"/>
          <p:cNvSpPr/>
          <p:nvPr/>
        </p:nvSpPr>
        <p:spPr>
          <a:xfrm>
            <a:off x="1" y="835687"/>
            <a:ext cx="9144000" cy="667506"/>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75" name="Google Shape;375;p49"/>
          <p:cNvSpPr txBox="1"/>
          <p:nvPr>
            <p:ph idx="1" type="body"/>
          </p:nvPr>
        </p:nvSpPr>
        <p:spPr>
          <a:xfrm>
            <a:off x="813287" y="836676"/>
            <a:ext cx="2057400" cy="665226"/>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6" name="Google Shape;376;p49"/>
          <p:cNvSpPr txBox="1"/>
          <p:nvPr>
            <p:ph idx="2" type="body"/>
          </p:nvPr>
        </p:nvSpPr>
        <p:spPr>
          <a:xfrm>
            <a:off x="3582865" y="835819"/>
            <a:ext cx="2057400" cy="6655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7" name="Google Shape;377;p49"/>
          <p:cNvSpPr txBox="1"/>
          <p:nvPr>
            <p:ph idx="3" type="body"/>
          </p:nvPr>
        </p:nvSpPr>
        <p:spPr>
          <a:xfrm>
            <a:off x="6343650" y="835819"/>
            <a:ext cx="2057400" cy="6655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8" name="Google Shape;378;p49"/>
          <p:cNvSpPr txBox="1"/>
          <p:nvPr>
            <p:ph idx="4" type="body"/>
          </p:nvPr>
        </p:nvSpPr>
        <p:spPr>
          <a:xfrm>
            <a:off x="628650" y="1645920"/>
            <a:ext cx="3867912" cy="3221913"/>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9" name="Google Shape;379;p49"/>
          <p:cNvSpPr txBox="1"/>
          <p:nvPr>
            <p:ph idx="5" type="body"/>
          </p:nvPr>
        </p:nvSpPr>
        <p:spPr>
          <a:xfrm>
            <a:off x="4651131" y="1645920"/>
            <a:ext cx="3867912" cy="274320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0" name="Google Shape;380;p49"/>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nner Five Content">
  <p:cSld name="Banner Five Content">
    <p:spTree>
      <p:nvGrpSpPr>
        <p:cNvPr id="381" name="Shape 381"/>
        <p:cNvGrpSpPr/>
        <p:nvPr/>
      </p:nvGrpSpPr>
      <p:grpSpPr>
        <a:xfrm>
          <a:off x="0" y="0"/>
          <a:ext cx="0" cy="0"/>
          <a:chOff x="0" y="0"/>
          <a:chExt cx="0" cy="0"/>
        </a:xfrm>
      </p:grpSpPr>
      <p:sp>
        <p:nvSpPr>
          <p:cNvPr id="382" name="Google Shape;382;p50"/>
          <p:cNvSpPr txBox="1"/>
          <p:nvPr>
            <p:ph type="title"/>
          </p:nvPr>
        </p:nvSpPr>
        <p:spPr>
          <a:xfrm>
            <a:off x="628650" y="0"/>
            <a:ext cx="7886700" cy="802386"/>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383" name="Google Shape;383;p50"/>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384" name="Google Shape;384;p50"/>
          <p:cNvSpPr txBox="1"/>
          <p:nvPr>
            <p:ph idx="1" type="body"/>
          </p:nvPr>
        </p:nvSpPr>
        <p:spPr>
          <a:xfrm>
            <a:off x="813287" y="836676"/>
            <a:ext cx="2057400" cy="665226"/>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5" name="Google Shape;385;p50"/>
          <p:cNvSpPr txBox="1"/>
          <p:nvPr>
            <p:ph idx="2" type="body"/>
          </p:nvPr>
        </p:nvSpPr>
        <p:spPr>
          <a:xfrm>
            <a:off x="3582865" y="835819"/>
            <a:ext cx="2057400" cy="6655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6" name="Google Shape;386;p50"/>
          <p:cNvSpPr txBox="1"/>
          <p:nvPr>
            <p:ph idx="3" type="body"/>
          </p:nvPr>
        </p:nvSpPr>
        <p:spPr>
          <a:xfrm>
            <a:off x="6343650" y="835819"/>
            <a:ext cx="2057400" cy="66556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7" name="Google Shape;387;p50"/>
          <p:cNvSpPr txBox="1"/>
          <p:nvPr>
            <p:ph idx="4" type="body"/>
          </p:nvPr>
        </p:nvSpPr>
        <p:spPr>
          <a:xfrm>
            <a:off x="628650" y="1645920"/>
            <a:ext cx="3867912" cy="3221913"/>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8" name="Google Shape;388;p50"/>
          <p:cNvSpPr txBox="1"/>
          <p:nvPr>
            <p:ph idx="5" type="body"/>
          </p:nvPr>
        </p:nvSpPr>
        <p:spPr>
          <a:xfrm>
            <a:off x="4651131" y="1645920"/>
            <a:ext cx="3867912" cy="274320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9" name="Google Shape;389;p50"/>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0" name="Shape 390"/>
        <p:cNvGrpSpPr/>
        <p:nvPr/>
      </p:nvGrpSpPr>
      <p:grpSpPr>
        <a:xfrm>
          <a:off x="0" y="0"/>
          <a:ext cx="0" cy="0"/>
          <a:chOff x="0" y="0"/>
          <a:chExt cx="0" cy="0"/>
        </a:xfrm>
      </p:grpSpPr>
      <p:sp>
        <p:nvSpPr>
          <p:cNvPr id="391" name="Google Shape;391;p51"/>
          <p:cNvSpPr txBox="1"/>
          <p:nvPr>
            <p:ph type="title"/>
          </p:nvPr>
        </p:nvSpPr>
        <p:spPr>
          <a:xfrm>
            <a:off x="629841" y="1"/>
            <a:ext cx="7886700" cy="8001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descr="&quot; &quot;" id="392" name="Google Shape;392;p51"/>
          <p:cNvCxnSpPr/>
          <p:nvPr/>
        </p:nvCxnSpPr>
        <p:spPr>
          <a:xfrm>
            <a:off x="0" y="800100"/>
            <a:ext cx="9144000" cy="0"/>
          </a:xfrm>
          <a:prstGeom prst="straightConnector1">
            <a:avLst/>
          </a:prstGeom>
          <a:noFill/>
          <a:ln cap="flat" cmpd="sng" w="38100">
            <a:solidFill>
              <a:srgbClr val="800000"/>
            </a:solidFill>
            <a:prstDash val="solid"/>
            <a:miter lim="800000"/>
            <a:headEnd len="sm" w="sm" type="none"/>
            <a:tailEnd len="sm" w="sm" type="none"/>
          </a:ln>
        </p:spPr>
      </p:cxnSp>
      <p:sp>
        <p:nvSpPr>
          <p:cNvPr id="393" name="Google Shape;393;p51"/>
          <p:cNvSpPr txBox="1"/>
          <p:nvPr>
            <p:ph idx="1" type="body"/>
          </p:nvPr>
        </p:nvSpPr>
        <p:spPr>
          <a:xfrm>
            <a:off x="629841" y="1028700"/>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0"/>
              </a:spcBef>
              <a:spcAft>
                <a:spcPts val="0"/>
              </a:spcAft>
              <a:buSzPts val="2100"/>
              <a:buNone/>
              <a:defRPr b="0" sz="1700"/>
            </a:lvl1pPr>
            <a:lvl2pPr indent="-228600" lvl="1" marL="914400" algn="l">
              <a:lnSpc>
                <a:spcPct val="100000"/>
              </a:lnSpc>
              <a:spcBef>
                <a:spcPts val="400"/>
              </a:spcBef>
              <a:spcAft>
                <a:spcPts val="0"/>
              </a:spcAft>
              <a:buSzPts val="1500"/>
              <a:buNone/>
              <a:defRPr b="1" sz="1500"/>
            </a:lvl2pPr>
            <a:lvl3pPr indent="-228600" lvl="2" marL="1371600" algn="l">
              <a:lnSpc>
                <a:spcPct val="100000"/>
              </a:lnSpc>
              <a:spcBef>
                <a:spcPts val="300"/>
              </a:spcBef>
              <a:spcAft>
                <a:spcPts val="0"/>
              </a:spcAft>
              <a:buSzPts val="1400"/>
              <a:buNone/>
              <a:defRPr b="1" sz="1400"/>
            </a:lvl3pPr>
            <a:lvl4pPr indent="-228600" lvl="3" marL="1828800" algn="l">
              <a:lnSpc>
                <a:spcPct val="100000"/>
              </a:lnSpc>
              <a:spcBef>
                <a:spcPts val="300"/>
              </a:spcBef>
              <a:spcAft>
                <a:spcPts val="0"/>
              </a:spcAft>
              <a:buSzPts val="1200"/>
              <a:buNone/>
              <a:defRPr b="1" sz="1200"/>
            </a:lvl4pPr>
            <a:lvl5pPr indent="-228600" lvl="4" marL="2286000" algn="l">
              <a:lnSpc>
                <a:spcPct val="100000"/>
              </a:lnSpc>
              <a:spcBef>
                <a:spcPts val="3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4" name="Google Shape;394;p51"/>
          <p:cNvSpPr txBox="1"/>
          <p:nvPr>
            <p:ph idx="2" type="body"/>
          </p:nvPr>
        </p:nvSpPr>
        <p:spPr>
          <a:xfrm>
            <a:off x="629841" y="1646634"/>
            <a:ext cx="3868340" cy="2763441"/>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5" name="Google Shape;395;p51"/>
          <p:cNvSpPr txBox="1"/>
          <p:nvPr>
            <p:ph idx="3" type="body"/>
          </p:nvPr>
        </p:nvSpPr>
        <p:spPr>
          <a:xfrm>
            <a:off x="4629150" y="1028700"/>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0"/>
              </a:spcBef>
              <a:spcAft>
                <a:spcPts val="0"/>
              </a:spcAft>
              <a:buSzPts val="2100"/>
              <a:buNone/>
              <a:defRPr b="0" sz="1700"/>
            </a:lvl1pPr>
            <a:lvl2pPr indent="-228600" lvl="1" marL="914400" algn="l">
              <a:lnSpc>
                <a:spcPct val="100000"/>
              </a:lnSpc>
              <a:spcBef>
                <a:spcPts val="400"/>
              </a:spcBef>
              <a:spcAft>
                <a:spcPts val="0"/>
              </a:spcAft>
              <a:buSzPts val="1500"/>
              <a:buNone/>
              <a:defRPr b="1" sz="1500"/>
            </a:lvl2pPr>
            <a:lvl3pPr indent="-228600" lvl="2" marL="1371600" algn="l">
              <a:lnSpc>
                <a:spcPct val="100000"/>
              </a:lnSpc>
              <a:spcBef>
                <a:spcPts val="300"/>
              </a:spcBef>
              <a:spcAft>
                <a:spcPts val="0"/>
              </a:spcAft>
              <a:buSzPts val="1400"/>
              <a:buNone/>
              <a:defRPr b="1" sz="1400"/>
            </a:lvl3pPr>
            <a:lvl4pPr indent="-228600" lvl="3" marL="1828800" algn="l">
              <a:lnSpc>
                <a:spcPct val="100000"/>
              </a:lnSpc>
              <a:spcBef>
                <a:spcPts val="300"/>
              </a:spcBef>
              <a:spcAft>
                <a:spcPts val="0"/>
              </a:spcAft>
              <a:buSzPts val="1200"/>
              <a:buNone/>
              <a:defRPr b="1" sz="1200"/>
            </a:lvl4pPr>
            <a:lvl5pPr indent="-228600" lvl="4" marL="2286000" algn="l">
              <a:lnSpc>
                <a:spcPct val="100000"/>
              </a:lnSpc>
              <a:spcBef>
                <a:spcPts val="3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6" name="Google Shape;396;p51"/>
          <p:cNvSpPr txBox="1"/>
          <p:nvPr>
            <p:ph idx="4" type="body"/>
          </p:nvPr>
        </p:nvSpPr>
        <p:spPr>
          <a:xfrm>
            <a:off x="4629150" y="1646634"/>
            <a:ext cx="3887391" cy="2763441"/>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7" name="Google Shape;397;p51"/>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8" name="Shape 398"/>
        <p:cNvGrpSpPr/>
        <p:nvPr/>
      </p:nvGrpSpPr>
      <p:grpSpPr>
        <a:xfrm>
          <a:off x="0" y="0"/>
          <a:ext cx="0" cy="0"/>
          <a:chOff x="0" y="0"/>
          <a:chExt cx="0" cy="0"/>
        </a:xfrm>
      </p:grpSpPr>
      <p:sp>
        <p:nvSpPr>
          <p:cNvPr id="399" name="Google Shape;399;p52"/>
          <p:cNvSpPr txBox="1"/>
          <p:nvPr>
            <p:ph type="title"/>
          </p:nvPr>
        </p:nvSpPr>
        <p:spPr>
          <a:xfrm>
            <a:off x="628650" y="0"/>
            <a:ext cx="7886700" cy="802386"/>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00" name="Google Shape;400;p52"/>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1" name="Shape 401"/>
        <p:cNvGrpSpPr/>
        <p:nvPr/>
      </p:nvGrpSpPr>
      <p:grpSpPr>
        <a:xfrm>
          <a:off x="0" y="0"/>
          <a:ext cx="0" cy="0"/>
          <a:chOff x="0" y="0"/>
          <a:chExt cx="0" cy="0"/>
        </a:xfrm>
      </p:grpSpPr>
      <p:sp>
        <p:nvSpPr>
          <p:cNvPr id="402" name="Google Shape;402;p53"/>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3" name="Shape 403"/>
        <p:cNvGrpSpPr/>
        <p:nvPr/>
      </p:nvGrpSpPr>
      <p:grpSpPr>
        <a:xfrm>
          <a:off x="0" y="0"/>
          <a:ext cx="0" cy="0"/>
          <a:chOff x="0" y="0"/>
          <a:chExt cx="0" cy="0"/>
        </a:xfrm>
      </p:grpSpPr>
      <p:sp>
        <p:nvSpPr>
          <p:cNvPr id="404" name="Google Shape;404;p5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sz="3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05" name="Google Shape;405;p5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2100"/>
              <a:buNone/>
              <a:defRPr sz="1700">
                <a:solidFill>
                  <a:srgbClr val="0F4D7B"/>
                </a:solidFill>
              </a:defRPr>
            </a:lvl1pPr>
            <a:lvl2pPr indent="-228600" lvl="1" marL="914400" algn="l">
              <a:lnSpc>
                <a:spcPct val="100000"/>
              </a:lnSpc>
              <a:spcBef>
                <a:spcPts val="400"/>
              </a:spcBef>
              <a:spcAft>
                <a:spcPts val="0"/>
              </a:spcAft>
              <a:buSzPts val="1100"/>
              <a:buNone/>
              <a:defRPr sz="1100"/>
            </a:lvl2pPr>
            <a:lvl3pPr indent="-228600" lvl="2" marL="1371600" algn="l">
              <a:lnSpc>
                <a:spcPct val="100000"/>
              </a:lnSpc>
              <a:spcBef>
                <a:spcPts val="300"/>
              </a:spcBef>
              <a:spcAft>
                <a:spcPts val="0"/>
              </a:spcAft>
              <a:buSzPts val="900"/>
              <a:buNone/>
              <a:defRPr sz="900"/>
            </a:lvl3pPr>
            <a:lvl4pPr indent="-228600" lvl="3" marL="1828800" algn="l">
              <a:lnSpc>
                <a:spcPct val="100000"/>
              </a:lnSpc>
              <a:spcBef>
                <a:spcPts val="300"/>
              </a:spcBef>
              <a:spcAft>
                <a:spcPts val="0"/>
              </a:spcAft>
              <a:buSzPts val="800"/>
              <a:buNone/>
              <a:defRPr sz="800"/>
            </a:lvl4pPr>
            <a:lvl5pPr indent="-228600" lvl="4" marL="2286000" algn="l">
              <a:lnSpc>
                <a:spcPct val="100000"/>
              </a:lnSpc>
              <a:spcBef>
                <a:spcPts val="3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406" name="Google Shape;406;p54"/>
          <p:cNvSpPr txBox="1"/>
          <p:nvPr>
            <p:ph idx="2"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400"/>
              </a:spcBef>
              <a:spcAft>
                <a:spcPts val="0"/>
              </a:spcAft>
              <a:buSzPts val="2100"/>
              <a:buChar char="•"/>
              <a:defRPr sz="1700"/>
            </a:lvl1pPr>
            <a:lvl2pPr indent="-323850" lvl="1" marL="914400" algn="l">
              <a:lnSpc>
                <a:spcPct val="100000"/>
              </a:lnSpc>
              <a:spcBef>
                <a:spcPts val="400"/>
              </a:spcBef>
              <a:spcAft>
                <a:spcPts val="0"/>
              </a:spcAft>
              <a:buSzPts val="1500"/>
              <a:buChar char="▪"/>
              <a:defRPr sz="1500"/>
            </a:lvl2pPr>
            <a:lvl3pPr indent="-317500" lvl="2" marL="1371600" algn="l">
              <a:lnSpc>
                <a:spcPct val="100000"/>
              </a:lnSpc>
              <a:spcBef>
                <a:spcPts val="300"/>
              </a:spcBef>
              <a:spcAft>
                <a:spcPts val="0"/>
              </a:spcAft>
              <a:buSzPts val="1400"/>
              <a:buChar char="✔"/>
              <a:defRPr sz="1400"/>
            </a:lvl3pPr>
            <a:lvl4pPr indent="-304800" lvl="3" marL="1828800" algn="l">
              <a:lnSpc>
                <a:spcPct val="100000"/>
              </a:lnSpc>
              <a:spcBef>
                <a:spcPts val="300"/>
              </a:spcBef>
              <a:spcAft>
                <a:spcPts val="0"/>
              </a:spcAft>
              <a:buSzPts val="1200"/>
              <a:buChar char="o"/>
              <a:defRPr sz="1200"/>
            </a:lvl4pPr>
            <a:lvl5pPr indent="-298450" lvl="4" marL="2286000" algn="l">
              <a:lnSpc>
                <a:spcPct val="100000"/>
              </a:lnSpc>
              <a:spcBef>
                <a:spcPts val="300"/>
              </a:spcBef>
              <a:spcAft>
                <a:spcPts val="0"/>
              </a:spcAft>
              <a:buSzPts val="1100"/>
              <a:buChar char="⮚"/>
              <a:defRPr sz="11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407" name="Google Shape;407;p54"/>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8" name="Shape 408"/>
        <p:cNvGrpSpPr/>
        <p:nvPr/>
      </p:nvGrpSpPr>
      <p:grpSpPr>
        <a:xfrm>
          <a:off x="0" y="0"/>
          <a:ext cx="0" cy="0"/>
          <a:chOff x="0" y="0"/>
          <a:chExt cx="0" cy="0"/>
        </a:xfrm>
      </p:grpSpPr>
      <p:sp>
        <p:nvSpPr>
          <p:cNvPr id="409" name="Google Shape;409;p55"/>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rgbClr val="0F4D7B"/>
              </a:buClr>
              <a:buSzPts val="3000"/>
              <a:buFont typeface="Calibri"/>
              <a:buNone/>
              <a:defRPr sz="3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10" name="Google Shape;410;p55"/>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SzPts val="2100"/>
              <a:buNone/>
              <a:defRPr sz="1700"/>
            </a:lvl1pPr>
            <a:lvl2pPr indent="-228600" lvl="1" marL="914400" algn="l">
              <a:lnSpc>
                <a:spcPct val="100000"/>
              </a:lnSpc>
              <a:spcBef>
                <a:spcPts val="400"/>
              </a:spcBef>
              <a:spcAft>
                <a:spcPts val="0"/>
              </a:spcAft>
              <a:buSzPts val="1100"/>
              <a:buNone/>
              <a:defRPr sz="1100"/>
            </a:lvl2pPr>
            <a:lvl3pPr indent="-228600" lvl="2" marL="1371600" algn="l">
              <a:lnSpc>
                <a:spcPct val="100000"/>
              </a:lnSpc>
              <a:spcBef>
                <a:spcPts val="300"/>
              </a:spcBef>
              <a:spcAft>
                <a:spcPts val="0"/>
              </a:spcAft>
              <a:buSzPts val="900"/>
              <a:buNone/>
              <a:defRPr sz="900"/>
            </a:lvl3pPr>
            <a:lvl4pPr indent="-228600" lvl="3" marL="1828800" algn="l">
              <a:lnSpc>
                <a:spcPct val="100000"/>
              </a:lnSpc>
              <a:spcBef>
                <a:spcPts val="300"/>
              </a:spcBef>
              <a:spcAft>
                <a:spcPts val="0"/>
              </a:spcAft>
              <a:buSzPts val="800"/>
              <a:buNone/>
              <a:defRPr sz="800"/>
            </a:lvl4pPr>
            <a:lvl5pPr indent="-228600" lvl="4" marL="2286000" algn="l">
              <a:lnSpc>
                <a:spcPct val="100000"/>
              </a:lnSpc>
              <a:spcBef>
                <a:spcPts val="3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411" name="Google Shape;411;p55"/>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00"/>
              </a:spcBef>
              <a:spcAft>
                <a:spcPts val="0"/>
              </a:spcAft>
              <a:buClr>
                <a:srgbClr val="0F4D7B"/>
              </a:buClr>
              <a:buSzPts val="3000"/>
              <a:buFont typeface="Arial"/>
              <a:buNone/>
              <a:defRPr b="0" i="0" sz="2400" u="none" cap="none" strike="noStrike">
                <a:solidFill>
                  <a:srgbClr val="0F4D7B"/>
                </a:solidFill>
                <a:latin typeface="Calibri"/>
                <a:ea typeface="Calibri"/>
                <a:cs typeface="Calibri"/>
                <a:sym typeface="Calibri"/>
              </a:defRPr>
            </a:lvl1pPr>
            <a:lvl2pPr lvl="1" marR="0" rtl="0" algn="l">
              <a:lnSpc>
                <a:spcPct val="100000"/>
              </a:lnSpc>
              <a:spcBef>
                <a:spcPts val="400"/>
              </a:spcBef>
              <a:spcAft>
                <a:spcPts val="0"/>
              </a:spcAft>
              <a:buClr>
                <a:srgbClr val="0F4D7B"/>
              </a:buClr>
              <a:buSzPts val="2100"/>
              <a:buFont typeface="Noto Sans Symbols"/>
              <a:buNone/>
              <a:defRPr b="0" i="0" sz="2100" u="none" cap="none" strike="noStrike">
                <a:solidFill>
                  <a:srgbClr val="0F4D7B"/>
                </a:solidFill>
                <a:latin typeface="Calibri"/>
                <a:ea typeface="Calibri"/>
                <a:cs typeface="Calibri"/>
                <a:sym typeface="Calibri"/>
              </a:defRPr>
            </a:lvl2pPr>
            <a:lvl3pPr lvl="2" marR="0" rtl="0" algn="l">
              <a:lnSpc>
                <a:spcPct val="100000"/>
              </a:lnSpc>
              <a:spcBef>
                <a:spcPts val="300"/>
              </a:spcBef>
              <a:spcAft>
                <a:spcPts val="0"/>
              </a:spcAft>
              <a:buClr>
                <a:srgbClr val="0F4D7B"/>
              </a:buClr>
              <a:buSzPts val="1800"/>
              <a:buFont typeface="Noto Sans Symbols"/>
              <a:buNone/>
              <a:defRPr b="0" i="0" sz="1800" u="none" cap="none" strike="noStrike">
                <a:solidFill>
                  <a:srgbClr val="0F4D7B"/>
                </a:solidFill>
                <a:latin typeface="Calibri"/>
                <a:ea typeface="Calibri"/>
                <a:cs typeface="Calibri"/>
                <a:sym typeface="Calibri"/>
              </a:defRPr>
            </a:lvl3pPr>
            <a:lvl4pPr lvl="3" marR="0" rtl="0" algn="l">
              <a:lnSpc>
                <a:spcPct val="100000"/>
              </a:lnSpc>
              <a:spcBef>
                <a:spcPts val="300"/>
              </a:spcBef>
              <a:spcAft>
                <a:spcPts val="0"/>
              </a:spcAft>
              <a:buClr>
                <a:srgbClr val="0F4D7B"/>
              </a:buClr>
              <a:buSzPts val="1500"/>
              <a:buFont typeface="Courier New"/>
              <a:buNone/>
              <a:defRPr b="0" i="0" sz="1500" u="none" cap="none" strike="noStrike">
                <a:solidFill>
                  <a:srgbClr val="0F4D7B"/>
                </a:solidFill>
                <a:latin typeface="Calibri"/>
                <a:ea typeface="Calibri"/>
                <a:cs typeface="Calibri"/>
                <a:sym typeface="Calibri"/>
              </a:defRPr>
            </a:lvl4pPr>
            <a:lvl5pPr lvl="4" marR="0" rtl="0" algn="l">
              <a:lnSpc>
                <a:spcPct val="100000"/>
              </a:lnSpc>
              <a:spcBef>
                <a:spcPts val="300"/>
              </a:spcBef>
              <a:spcAft>
                <a:spcPts val="0"/>
              </a:spcAft>
              <a:buClr>
                <a:srgbClr val="0F4D7B"/>
              </a:buClr>
              <a:buSzPts val="1500"/>
              <a:buFont typeface="Noto Sans Symbols"/>
              <a:buNone/>
              <a:defRPr b="0" i="0" sz="1500" u="none" cap="none" strike="noStrike">
                <a:solidFill>
                  <a:srgbClr val="0F4D7B"/>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412" name="Google Shape;412;p55"/>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3" name="Shape 413"/>
        <p:cNvGrpSpPr/>
        <p:nvPr/>
      </p:nvGrpSpPr>
      <p:grpSpPr>
        <a:xfrm>
          <a:off x="0" y="0"/>
          <a:ext cx="0" cy="0"/>
          <a:chOff x="0" y="0"/>
          <a:chExt cx="0" cy="0"/>
        </a:xfrm>
      </p:grpSpPr>
      <p:sp>
        <p:nvSpPr>
          <p:cNvPr id="414" name="Google Shape;414;p56"/>
          <p:cNvSpPr txBox="1"/>
          <p:nvPr>
            <p:ph type="title"/>
          </p:nvPr>
        </p:nvSpPr>
        <p:spPr>
          <a:xfrm>
            <a:off x="628650" y="0"/>
            <a:ext cx="7886700" cy="802386"/>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15" name="Google Shape;415;p56"/>
          <p:cNvSpPr txBox="1"/>
          <p:nvPr>
            <p:ph idx="1" type="body"/>
          </p:nvPr>
        </p:nvSpPr>
        <p:spPr>
          <a:xfrm rot="5400000">
            <a:off x="2940248" y="-1228034"/>
            <a:ext cx="3263504" cy="788670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6" name="Google Shape;416;p56"/>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7" name="Shape 417"/>
        <p:cNvGrpSpPr/>
        <p:nvPr/>
      </p:nvGrpSpPr>
      <p:grpSpPr>
        <a:xfrm>
          <a:off x="0" y="0"/>
          <a:ext cx="0" cy="0"/>
          <a:chOff x="0" y="0"/>
          <a:chExt cx="0" cy="0"/>
        </a:xfrm>
      </p:grpSpPr>
      <p:sp>
        <p:nvSpPr>
          <p:cNvPr id="418" name="Google Shape;418;p57"/>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rgbClr val="0F4D7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19" name="Google Shape;419;p57"/>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400"/>
              </a:spcBef>
              <a:spcAft>
                <a:spcPts val="0"/>
              </a:spcAft>
              <a:buSzPts val="17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0" name="Google Shape;420;p57"/>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421" name="Shape 421"/>
        <p:cNvGrpSpPr/>
        <p:nvPr/>
      </p:nvGrpSpPr>
      <p:grpSpPr>
        <a:xfrm>
          <a:off x="0" y="0"/>
          <a:ext cx="0" cy="0"/>
          <a:chOff x="0" y="0"/>
          <a:chExt cx="0" cy="0"/>
        </a:xfrm>
      </p:grpSpPr>
      <p:sp>
        <p:nvSpPr>
          <p:cNvPr id="422" name="Google Shape;422;p58"/>
          <p:cNvSpPr txBox="1"/>
          <p:nvPr>
            <p:ph type="title"/>
          </p:nvPr>
        </p:nvSpPr>
        <p:spPr>
          <a:xfrm>
            <a:off x="628650" y="0"/>
            <a:ext cx="7886700" cy="802386"/>
          </a:xfrm>
          <a:prstGeom prst="rect">
            <a:avLst/>
          </a:prstGeom>
          <a:noFill/>
          <a:ln>
            <a:noFill/>
          </a:ln>
        </p:spPr>
        <p:txBody>
          <a:bodyPr anchorCtr="0" anchor="ctr" bIns="34275" lIns="68575" spcFirstLastPara="1" rIns="68575" wrap="square" tIns="34275">
            <a:normAutofit/>
          </a:bodyPr>
          <a:lstStyle>
            <a:lvl1pPr lvl="0" algn="ctr">
              <a:lnSpc>
                <a:spcPct val="100000"/>
              </a:lnSpc>
              <a:spcBef>
                <a:spcPts val="0"/>
              </a:spcBef>
              <a:spcAft>
                <a:spcPts val="0"/>
              </a:spcAft>
              <a:buClr>
                <a:srgbClr val="0F4D7B"/>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3" name="Google Shape;423;p58"/>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24" name="Google Shape;424;p58"/>
          <p:cNvSpPr txBox="1"/>
          <p:nvPr>
            <p:ph idx="1" type="body"/>
          </p:nvPr>
        </p:nvSpPr>
        <p:spPr>
          <a:xfrm>
            <a:off x="628650" y="1421440"/>
            <a:ext cx="7886700" cy="941784"/>
          </a:xfrm>
          <a:prstGeom prst="rect">
            <a:avLst/>
          </a:prstGeom>
          <a:noFill/>
          <a:ln>
            <a:noFill/>
          </a:ln>
        </p:spPr>
        <p:txBody>
          <a:bodyPr anchorCtr="0" anchor="t" bIns="34275" lIns="68575" spcFirstLastPara="1" rIns="68575" wrap="square" tIns="34275">
            <a:normAutofit/>
          </a:bodyPr>
          <a:lstStyle>
            <a:lvl1pPr indent="-438150" lvl="0" marL="457200" algn="ctr">
              <a:lnSpc>
                <a:spcPct val="100000"/>
              </a:lnSpc>
              <a:spcBef>
                <a:spcPts val="400"/>
              </a:spcBef>
              <a:spcAft>
                <a:spcPts val="0"/>
              </a:spcAft>
              <a:buSzPts val="3300"/>
              <a:buChar char="•"/>
              <a:defRPr sz="2600"/>
            </a:lvl1pPr>
            <a:lvl2pPr indent="-228600" lvl="1" marL="914400" algn="l">
              <a:lnSpc>
                <a:spcPct val="100000"/>
              </a:lnSpc>
              <a:spcBef>
                <a:spcPts val="400"/>
              </a:spcBef>
              <a:spcAft>
                <a:spcPts val="0"/>
              </a:spcAft>
              <a:buSzPts val="1500"/>
              <a:buNone/>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5" name="Google Shape;425;p58"/>
          <p:cNvSpPr txBox="1"/>
          <p:nvPr>
            <p:ph idx="2" type="body"/>
          </p:nvPr>
        </p:nvSpPr>
        <p:spPr>
          <a:xfrm>
            <a:off x="628650" y="2864408"/>
            <a:ext cx="7886700" cy="530410"/>
          </a:xfrm>
          <a:prstGeom prst="rect">
            <a:avLst/>
          </a:prstGeom>
          <a:noFill/>
          <a:ln>
            <a:noFill/>
          </a:ln>
        </p:spPr>
        <p:txBody>
          <a:bodyPr anchorCtr="0" anchor="t" bIns="34275" lIns="68575" spcFirstLastPara="1" rIns="68575" wrap="square" tIns="34275">
            <a:normAutofit/>
          </a:bodyPr>
          <a:lstStyle>
            <a:lvl1pPr indent="-406400" lvl="0" marL="457200" algn="ctr">
              <a:lnSpc>
                <a:spcPct val="100000"/>
              </a:lnSpc>
              <a:spcBef>
                <a:spcPts val="400"/>
              </a:spcBef>
              <a:spcAft>
                <a:spcPts val="0"/>
              </a:spcAft>
              <a:buSzPts val="2800"/>
              <a:buChar char="•"/>
              <a:defRPr sz="2300"/>
            </a:lvl1pPr>
            <a:lvl2pPr indent="-228600" lvl="1" marL="914400" algn="l">
              <a:lnSpc>
                <a:spcPct val="100000"/>
              </a:lnSpc>
              <a:spcBef>
                <a:spcPts val="400"/>
              </a:spcBef>
              <a:spcAft>
                <a:spcPts val="0"/>
              </a:spcAft>
              <a:buSzPts val="1500"/>
              <a:buNone/>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6" name="Google Shape;426;p58"/>
          <p:cNvSpPr txBox="1"/>
          <p:nvPr>
            <p:ph idx="3" type="body"/>
          </p:nvPr>
        </p:nvSpPr>
        <p:spPr>
          <a:xfrm>
            <a:off x="628650" y="3394818"/>
            <a:ext cx="7886700" cy="530410"/>
          </a:xfrm>
          <a:prstGeom prst="rect">
            <a:avLst/>
          </a:prstGeom>
          <a:noFill/>
          <a:ln>
            <a:noFill/>
          </a:ln>
        </p:spPr>
        <p:txBody>
          <a:bodyPr anchorCtr="0" anchor="t" bIns="34275" lIns="68575" spcFirstLastPara="1" rIns="68575" wrap="square" tIns="34275">
            <a:normAutofit/>
          </a:bodyPr>
          <a:lstStyle>
            <a:lvl1pPr indent="-374650" lvl="0" marL="457200" algn="ctr">
              <a:lnSpc>
                <a:spcPct val="100000"/>
              </a:lnSpc>
              <a:spcBef>
                <a:spcPts val="400"/>
              </a:spcBef>
              <a:spcAft>
                <a:spcPts val="0"/>
              </a:spcAft>
              <a:buSzPts val="2300"/>
              <a:buChar char="•"/>
              <a:defRPr sz="1800"/>
            </a:lvl1pPr>
            <a:lvl2pPr indent="-228600" lvl="1" marL="914400" algn="l">
              <a:lnSpc>
                <a:spcPct val="100000"/>
              </a:lnSpc>
              <a:spcBef>
                <a:spcPts val="400"/>
              </a:spcBef>
              <a:spcAft>
                <a:spcPts val="0"/>
              </a:spcAft>
              <a:buSzPts val="1500"/>
              <a:buNone/>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o"/>
              <a:defRPr/>
            </a:lvl4pPr>
            <a:lvl5pPr indent="-317500" lvl="4" marL="2286000" algn="l">
              <a:lnSpc>
                <a:spcPct val="100000"/>
              </a:lnSpc>
              <a:spcBef>
                <a:spcPts val="3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55.xml"/><Relationship Id="rId20" Type="http://schemas.openxmlformats.org/officeDocument/2006/relationships/slideLayout" Target="../slideLayouts/slideLayout35.xml"/><Relationship Id="rId41" Type="http://schemas.openxmlformats.org/officeDocument/2006/relationships/theme" Target="../theme/theme1.xml"/><Relationship Id="rId22" Type="http://schemas.openxmlformats.org/officeDocument/2006/relationships/slideLayout" Target="../slideLayouts/slideLayout37.xml"/><Relationship Id="rId21" Type="http://schemas.openxmlformats.org/officeDocument/2006/relationships/slideLayout" Target="../slideLayouts/slideLayout36.xml"/><Relationship Id="rId24" Type="http://schemas.openxmlformats.org/officeDocument/2006/relationships/slideLayout" Target="../slideLayouts/slideLayout39.xml"/><Relationship Id="rId23" Type="http://schemas.openxmlformats.org/officeDocument/2006/relationships/slideLayout" Target="../slideLayouts/slideLayout38.xml"/><Relationship Id="rId1" Type="http://schemas.openxmlformats.org/officeDocument/2006/relationships/image" Target="../media/image4.png"/><Relationship Id="rId2" Type="http://schemas.openxmlformats.org/officeDocument/2006/relationships/image" Target="../media/image7.png"/><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26" Type="http://schemas.openxmlformats.org/officeDocument/2006/relationships/slideLayout" Target="../slideLayouts/slideLayout41.xml"/><Relationship Id="rId25" Type="http://schemas.openxmlformats.org/officeDocument/2006/relationships/slideLayout" Target="../slideLayouts/slideLayout40.xml"/><Relationship Id="rId28" Type="http://schemas.openxmlformats.org/officeDocument/2006/relationships/slideLayout" Target="../slideLayouts/slideLayout43.xml"/><Relationship Id="rId27" Type="http://schemas.openxmlformats.org/officeDocument/2006/relationships/slideLayout" Target="../slideLayouts/slideLayout42.xml"/><Relationship Id="rId5" Type="http://schemas.openxmlformats.org/officeDocument/2006/relationships/slideLayout" Target="../slideLayouts/slideLayout20.xml"/><Relationship Id="rId6" Type="http://schemas.openxmlformats.org/officeDocument/2006/relationships/slideLayout" Target="../slideLayouts/slideLayout21.xml"/><Relationship Id="rId29" Type="http://schemas.openxmlformats.org/officeDocument/2006/relationships/slideLayout" Target="../slideLayouts/slideLayout44.xml"/><Relationship Id="rId7" Type="http://schemas.openxmlformats.org/officeDocument/2006/relationships/slideLayout" Target="../slideLayouts/slideLayout22.xml"/><Relationship Id="rId8" Type="http://schemas.openxmlformats.org/officeDocument/2006/relationships/slideLayout" Target="../slideLayouts/slideLayout23.xml"/><Relationship Id="rId31" Type="http://schemas.openxmlformats.org/officeDocument/2006/relationships/slideLayout" Target="../slideLayouts/slideLayout46.xml"/><Relationship Id="rId30" Type="http://schemas.openxmlformats.org/officeDocument/2006/relationships/slideLayout" Target="../slideLayouts/slideLayout45.xml"/><Relationship Id="rId11" Type="http://schemas.openxmlformats.org/officeDocument/2006/relationships/slideLayout" Target="../slideLayouts/slideLayout26.xml"/><Relationship Id="rId33" Type="http://schemas.openxmlformats.org/officeDocument/2006/relationships/slideLayout" Target="../slideLayouts/slideLayout48.xml"/><Relationship Id="rId10" Type="http://schemas.openxmlformats.org/officeDocument/2006/relationships/slideLayout" Target="../slideLayouts/slideLayout25.xml"/><Relationship Id="rId32" Type="http://schemas.openxmlformats.org/officeDocument/2006/relationships/slideLayout" Target="../slideLayouts/slideLayout47.xml"/><Relationship Id="rId13" Type="http://schemas.openxmlformats.org/officeDocument/2006/relationships/slideLayout" Target="../slideLayouts/slideLayout28.xml"/><Relationship Id="rId35" Type="http://schemas.openxmlformats.org/officeDocument/2006/relationships/slideLayout" Target="../slideLayouts/slideLayout50.xml"/><Relationship Id="rId12" Type="http://schemas.openxmlformats.org/officeDocument/2006/relationships/slideLayout" Target="../slideLayouts/slideLayout27.xml"/><Relationship Id="rId34" Type="http://schemas.openxmlformats.org/officeDocument/2006/relationships/slideLayout" Target="../slideLayouts/slideLayout49.xml"/><Relationship Id="rId15" Type="http://schemas.openxmlformats.org/officeDocument/2006/relationships/slideLayout" Target="../slideLayouts/slideLayout30.xml"/><Relationship Id="rId37" Type="http://schemas.openxmlformats.org/officeDocument/2006/relationships/slideLayout" Target="../slideLayouts/slideLayout52.xml"/><Relationship Id="rId14" Type="http://schemas.openxmlformats.org/officeDocument/2006/relationships/slideLayout" Target="../slideLayouts/slideLayout29.xml"/><Relationship Id="rId36" Type="http://schemas.openxmlformats.org/officeDocument/2006/relationships/slideLayout" Target="../slideLayouts/slideLayout51.xml"/><Relationship Id="rId17" Type="http://schemas.openxmlformats.org/officeDocument/2006/relationships/slideLayout" Target="../slideLayouts/slideLayout32.xml"/><Relationship Id="rId39" Type="http://schemas.openxmlformats.org/officeDocument/2006/relationships/slideLayout" Target="../slideLayouts/slideLayout54.xml"/><Relationship Id="rId16" Type="http://schemas.openxmlformats.org/officeDocument/2006/relationships/slideLayout" Target="../slideLayouts/slideLayout31.xml"/><Relationship Id="rId38" Type="http://schemas.openxmlformats.org/officeDocument/2006/relationships/slideLayout" Target="../slideLayouts/slideLayout53.xml"/><Relationship Id="rId19" Type="http://schemas.openxmlformats.org/officeDocument/2006/relationships/slideLayout" Target="../slideLayouts/slideLayout34.xml"/><Relationship Id="rId1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p14"/>
          <p:cNvSpPr/>
          <p:nvPr/>
        </p:nvSpPr>
        <p:spPr>
          <a:xfrm>
            <a:off x="6083046" y="5045201"/>
            <a:ext cx="594360" cy="91440"/>
          </a:xfrm>
          <a:custGeom>
            <a:rect b="b" l="l" r="r" t="t"/>
            <a:pathLst>
              <a:path extrusionOk="0" h="121920" w="792479">
                <a:moveTo>
                  <a:pt x="0" y="121920"/>
                </a:moveTo>
                <a:lnTo>
                  <a:pt x="792479" y="121920"/>
                </a:lnTo>
                <a:lnTo>
                  <a:pt x="792479" y="0"/>
                </a:lnTo>
                <a:lnTo>
                  <a:pt x="0" y="0"/>
                </a:lnTo>
                <a:lnTo>
                  <a:pt x="0" y="121920"/>
                </a:lnTo>
                <a:close/>
              </a:path>
            </a:pathLst>
          </a:custGeom>
          <a:solidFill>
            <a:srgbClr val="AF151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8" name="Google Shape;68;p14"/>
          <p:cNvSpPr/>
          <p:nvPr/>
        </p:nvSpPr>
        <p:spPr>
          <a:xfrm>
            <a:off x="6677406" y="5045201"/>
            <a:ext cx="603885" cy="91440"/>
          </a:xfrm>
          <a:custGeom>
            <a:rect b="b" l="l" r="r" t="t"/>
            <a:pathLst>
              <a:path extrusionOk="0" h="121920" w="805179">
                <a:moveTo>
                  <a:pt x="804672" y="0"/>
                </a:moveTo>
                <a:lnTo>
                  <a:pt x="0" y="0"/>
                </a:lnTo>
                <a:lnTo>
                  <a:pt x="0" y="121920"/>
                </a:lnTo>
                <a:lnTo>
                  <a:pt x="804672" y="121920"/>
                </a:lnTo>
                <a:lnTo>
                  <a:pt x="804672" y="0"/>
                </a:lnTo>
                <a:close/>
              </a:path>
            </a:pathLst>
          </a:custGeom>
          <a:solidFill>
            <a:srgbClr val="FAAB1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9" name="Google Shape;69;p14"/>
          <p:cNvSpPr/>
          <p:nvPr/>
        </p:nvSpPr>
        <p:spPr>
          <a:xfrm>
            <a:off x="7280910" y="5045201"/>
            <a:ext cx="590074" cy="91440"/>
          </a:xfrm>
          <a:custGeom>
            <a:rect b="b" l="l" r="r" t="t"/>
            <a:pathLst>
              <a:path extrusionOk="0" h="121920" w="786765">
                <a:moveTo>
                  <a:pt x="0" y="121920"/>
                </a:moveTo>
                <a:lnTo>
                  <a:pt x="786384" y="121920"/>
                </a:lnTo>
                <a:lnTo>
                  <a:pt x="786384" y="0"/>
                </a:lnTo>
                <a:lnTo>
                  <a:pt x="0" y="0"/>
                </a:lnTo>
                <a:lnTo>
                  <a:pt x="0" y="121920"/>
                </a:lnTo>
                <a:close/>
              </a:path>
            </a:pathLst>
          </a:custGeom>
          <a:solidFill>
            <a:srgbClr val="292B6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0" name="Google Shape;70;p14"/>
          <p:cNvSpPr/>
          <p:nvPr/>
        </p:nvSpPr>
        <p:spPr>
          <a:xfrm>
            <a:off x="7870698" y="5045201"/>
            <a:ext cx="1273492" cy="91440"/>
          </a:xfrm>
          <a:custGeom>
            <a:rect b="b" l="l" r="r" t="t"/>
            <a:pathLst>
              <a:path extrusionOk="0" h="121920" w="1697990">
                <a:moveTo>
                  <a:pt x="1697735" y="0"/>
                </a:moveTo>
                <a:lnTo>
                  <a:pt x="0" y="0"/>
                </a:lnTo>
                <a:lnTo>
                  <a:pt x="0" y="121920"/>
                </a:lnTo>
                <a:lnTo>
                  <a:pt x="1697735" y="121920"/>
                </a:lnTo>
                <a:lnTo>
                  <a:pt x="1697735" y="0"/>
                </a:lnTo>
                <a:close/>
              </a:path>
            </a:pathLst>
          </a:custGeom>
          <a:solidFill>
            <a:srgbClr val="4655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1" name="Google Shape;71;p14"/>
          <p:cNvSpPr/>
          <p:nvPr/>
        </p:nvSpPr>
        <p:spPr>
          <a:xfrm>
            <a:off x="0" y="5045201"/>
            <a:ext cx="5480685" cy="91440"/>
          </a:xfrm>
          <a:custGeom>
            <a:rect b="b" l="l" r="r" t="t"/>
            <a:pathLst>
              <a:path extrusionOk="0" h="121920" w="7307580">
                <a:moveTo>
                  <a:pt x="0" y="121920"/>
                </a:moveTo>
                <a:lnTo>
                  <a:pt x="7307580" y="121920"/>
                </a:lnTo>
                <a:lnTo>
                  <a:pt x="7307580" y="0"/>
                </a:lnTo>
                <a:lnTo>
                  <a:pt x="0" y="0"/>
                </a:lnTo>
                <a:lnTo>
                  <a:pt x="0" y="121920"/>
                </a:lnTo>
                <a:close/>
              </a:path>
            </a:pathLst>
          </a:custGeom>
          <a:solidFill>
            <a:srgbClr val="1746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2" name="Google Shape;72;p14"/>
          <p:cNvSpPr/>
          <p:nvPr/>
        </p:nvSpPr>
        <p:spPr>
          <a:xfrm>
            <a:off x="5480685" y="5045201"/>
            <a:ext cx="603885" cy="91440"/>
          </a:xfrm>
          <a:custGeom>
            <a:rect b="b" l="l" r="r" t="t"/>
            <a:pathLst>
              <a:path extrusionOk="0" h="121920" w="805179">
                <a:moveTo>
                  <a:pt x="804672" y="0"/>
                </a:moveTo>
                <a:lnTo>
                  <a:pt x="0" y="0"/>
                </a:lnTo>
                <a:lnTo>
                  <a:pt x="0" y="121920"/>
                </a:lnTo>
                <a:lnTo>
                  <a:pt x="804672" y="121920"/>
                </a:lnTo>
                <a:lnTo>
                  <a:pt x="804672" y="0"/>
                </a:lnTo>
                <a:close/>
              </a:path>
            </a:pathLst>
          </a:custGeom>
          <a:solidFill>
            <a:srgbClr val="54BE8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3" name="Google Shape;73;p14"/>
          <p:cNvSpPr txBox="1"/>
          <p:nvPr>
            <p:ph type="title"/>
          </p:nvPr>
        </p:nvSpPr>
        <p:spPr>
          <a:xfrm>
            <a:off x="1150810" y="837247"/>
            <a:ext cx="6842379" cy="6362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100"/>
              <a:buNone/>
              <a:defRPr b="1" i="0" sz="4100" u="none" cap="none" strike="noStrike">
                <a:solidFill>
                  <a:srgbClr val="0A40A4"/>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4" name="Google Shape;74;p14"/>
          <p:cNvSpPr txBox="1"/>
          <p:nvPr>
            <p:ph idx="1" type="body"/>
          </p:nvPr>
        </p:nvSpPr>
        <p:spPr>
          <a:xfrm>
            <a:off x="457104" y="1929383"/>
            <a:ext cx="8229790" cy="2561749"/>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100"/>
              <a:buNone/>
              <a:defRPr b="1" i="0" sz="1800" u="none" cap="none" strike="noStrike">
                <a:solidFill>
                  <a:schemeClr val="lt1"/>
                </a:solidFill>
                <a:latin typeface="Calibri"/>
                <a:ea typeface="Calibri"/>
                <a:cs typeface="Calibri"/>
                <a:sym typeface="Calibri"/>
              </a:defRPr>
            </a:lvl1pPr>
            <a:lvl2pPr indent="-228600" lvl="1" marL="914400" marR="0" rtl="0" algn="l">
              <a:spcBef>
                <a:spcPts val="0"/>
              </a:spcBef>
              <a:spcAft>
                <a:spcPts val="0"/>
              </a:spcAft>
              <a:buSzPts val="1100"/>
              <a:buNone/>
              <a:defRPr b="0" i="0" sz="1400" u="none" cap="none" strike="noStrike">
                <a:latin typeface="Calibri"/>
                <a:ea typeface="Calibri"/>
                <a:cs typeface="Calibri"/>
                <a:sym typeface="Calibri"/>
              </a:defRPr>
            </a:lvl2pPr>
            <a:lvl3pPr indent="-228600" lvl="2" marL="1371600" marR="0" rtl="0" algn="l">
              <a:spcBef>
                <a:spcPts val="0"/>
              </a:spcBef>
              <a:spcAft>
                <a:spcPts val="0"/>
              </a:spcAft>
              <a:buSzPts val="1100"/>
              <a:buNone/>
              <a:defRPr b="0" i="0" sz="1400" u="none" cap="none" strike="noStrike">
                <a:latin typeface="Calibri"/>
                <a:ea typeface="Calibri"/>
                <a:cs typeface="Calibri"/>
                <a:sym typeface="Calibri"/>
              </a:defRPr>
            </a:lvl3pPr>
            <a:lvl4pPr indent="-228600" lvl="3" marL="1828800" marR="0" rtl="0" algn="l">
              <a:spcBef>
                <a:spcPts val="0"/>
              </a:spcBef>
              <a:spcAft>
                <a:spcPts val="0"/>
              </a:spcAft>
              <a:buSzPts val="1100"/>
              <a:buNone/>
              <a:defRPr b="0" i="0" sz="1400" u="none" cap="none" strike="noStrike">
                <a:latin typeface="Calibri"/>
                <a:ea typeface="Calibri"/>
                <a:cs typeface="Calibri"/>
                <a:sym typeface="Calibri"/>
              </a:defRPr>
            </a:lvl4pPr>
            <a:lvl5pPr indent="-228600" lvl="4" marL="2286000" marR="0" rtl="0" algn="l">
              <a:spcBef>
                <a:spcPts val="0"/>
              </a:spcBef>
              <a:spcAft>
                <a:spcPts val="0"/>
              </a:spcAft>
              <a:buSzPts val="1100"/>
              <a:buNone/>
              <a:defRPr b="0" i="0" sz="1400" u="none" cap="none" strike="noStrike">
                <a:latin typeface="Calibri"/>
                <a:ea typeface="Calibri"/>
                <a:cs typeface="Calibri"/>
                <a:sym typeface="Calibri"/>
              </a:defRPr>
            </a:lvl5pPr>
            <a:lvl6pPr indent="-228600" lvl="5" marL="2743200" marR="0" rtl="0" algn="l">
              <a:spcBef>
                <a:spcPts val="0"/>
              </a:spcBef>
              <a:spcAft>
                <a:spcPts val="0"/>
              </a:spcAft>
              <a:buSzPts val="1100"/>
              <a:buNone/>
              <a:defRPr b="0" i="0" sz="1400" u="none" cap="none" strike="noStrike">
                <a:latin typeface="Calibri"/>
                <a:ea typeface="Calibri"/>
                <a:cs typeface="Calibri"/>
                <a:sym typeface="Calibri"/>
              </a:defRPr>
            </a:lvl6pPr>
            <a:lvl7pPr indent="-228600" lvl="6" marL="3200400" marR="0" rtl="0" algn="l">
              <a:spcBef>
                <a:spcPts val="0"/>
              </a:spcBef>
              <a:spcAft>
                <a:spcPts val="0"/>
              </a:spcAft>
              <a:buSzPts val="1100"/>
              <a:buNone/>
              <a:defRPr b="0" i="0" sz="1400" u="none" cap="none" strike="noStrike">
                <a:latin typeface="Calibri"/>
                <a:ea typeface="Calibri"/>
                <a:cs typeface="Calibri"/>
                <a:sym typeface="Calibri"/>
              </a:defRPr>
            </a:lvl7pPr>
            <a:lvl8pPr indent="-228600" lvl="7" marL="3657600" marR="0" rtl="0" algn="l">
              <a:spcBef>
                <a:spcPts val="0"/>
              </a:spcBef>
              <a:spcAft>
                <a:spcPts val="0"/>
              </a:spcAft>
              <a:buSzPts val="1100"/>
              <a:buNone/>
              <a:defRPr b="0" i="0" sz="1400" u="none" cap="none" strike="noStrike">
                <a:latin typeface="Calibri"/>
                <a:ea typeface="Calibri"/>
                <a:cs typeface="Calibri"/>
                <a:sym typeface="Calibri"/>
              </a:defRPr>
            </a:lvl8pPr>
            <a:lvl9pPr indent="-228600" lvl="8" marL="4114800" marR="0" rtl="0" algn="l">
              <a:spcBef>
                <a:spcPts val="0"/>
              </a:spcBef>
              <a:spcAft>
                <a:spcPts val="0"/>
              </a:spcAft>
              <a:buSzPts val="1100"/>
              <a:buNone/>
              <a:defRPr b="0" i="0" sz="1400" u="none" cap="none" strike="noStrike">
                <a:latin typeface="Calibri"/>
                <a:ea typeface="Calibri"/>
                <a:cs typeface="Calibri"/>
                <a:sym typeface="Calibri"/>
              </a:defRPr>
            </a:lvl9pPr>
          </a:lstStyle>
          <a:p/>
        </p:txBody>
      </p:sp>
      <p:sp>
        <p:nvSpPr>
          <p:cNvPr id="75" name="Google Shape;75;p14"/>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100"/>
              <a:buNone/>
              <a:defRPr sz="1400">
                <a:solidFill>
                  <a:srgbClr val="888888"/>
                </a:solidFill>
              </a:defRPr>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76" name="Google Shape;76;p14"/>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100"/>
              <a:buNone/>
              <a:defRPr sz="1400">
                <a:solidFill>
                  <a:srgbClr val="888888"/>
                </a:solidFill>
              </a:defRPr>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77" name="Google Shape;77;p14"/>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400">
                <a:solidFill>
                  <a:srgbClr val="888888"/>
                </a:solidFill>
              </a:defRPr>
            </a:lvl1pPr>
            <a:lvl2pPr indent="0" lvl="1" marL="0" marR="0" rtl="0" algn="r">
              <a:spcBef>
                <a:spcPts val="0"/>
              </a:spcBef>
              <a:buNone/>
              <a:defRPr sz="1400">
                <a:solidFill>
                  <a:srgbClr val="888888"/>
                </a:solidFill>
              </a:defRPr>
            </a:lvl2pPr>
            <a:lvl3pPr indent="0" lvl="2" marL="0" marR="0" rtl="0" algn="r">
              <a:spcBef>
                <a:spcPts val="0"/>
              </a:spcBef>
              <a:buNone/>
              <a:defRPr sz="1400">
                <a:solidFill>
                  <a:srgbClr val="888888"/>
                </a:solidFill>
              </a:defRPr>
            </a:lvl3pPr>
            <a:lvl4pPr indent="0" lvl="3" marL="0" marR="0" rtl="0" algn="r">
              <a:spcBef>
                <a:spcPts val="0"/>
              </a:spcBef>
              <a:buNone/>
              <a:defRPr sz="1400">
                <a:solidFill>
                  <a:srgbClr val="888888"/>
                </a:solidFill>
              </a:defRPr>
            </a:lvl4pPr>
            <a:lvl5pPr indent="0" lvl="4" marL="0" marR="0" rtl="0" algn="r">
              <a:spcBef>
                <a:spcPts val="0"/>
              </a:spcBef>
              <a:buNone/>
              <a:defRPr sz="1400">
                <a:solidFill>
                  <a:srgbClr val="888888"/>
                </a:solidFill>
              </a:defRPr>
            </a:lvl5pPr>
            <a:lvl6pPr indent="0" lvl="5" marL="0" marR="0" rtl="0" algn="r">
              <a:spcBef>
                <a:spcPts val="0"/>
              </a:spcBef>
              <a:buNone/>
              <a:defRPr sz="1400">
                <a:solidFill>
                  <a:srgbClr val="888888"/>
                </a:solidFill>
              </a:defRPr>
            </a:lvl6pPr>
            <a:lvl7pPr indent="0" lvl="6" marL="0" marR="0" rtl="0" algn="r">
              <a:spcBef>
                <a:spcPts val="0"/>
              </a:spcBef>
              <a:buNone/>
              <a:defRPr sz="1400">
                <a:solidFill>
                  <a:srgbClr val="888888"/>
                </a:solidFill>
              </a:defRPr>
            </a:lvl7pPr>
            <a:lvl8pPr indent="0" lvl="7" marL="0" marR="0" rtl="0" algn="r">
              <a:spcBef>
                <a:spcPts val="0"/>
              </a:spcBef>
              <a:buNone/>
              <a:defRPr sz="1400">
                <a:solidFill>
                  <a:srgbClr val="888888"/>
                </a:solidFill>
              </a:defRPr>
            </a:lvl8pPr>
            <a:lvl9pPr indent="0" lvl="8" marL="0" marR="0" rtl="0" algn="r">
              <a:spcBef>
                <a:spcPts val="0"/>
              </a:spcBef>
              <a:buNone/>
              <a:defRPr sz="1400">
                <a:solidFill>
                  <a:srgbClr val="888888"/>
                </a:solidFill>
              </a:defRPr>
            </a:lvl9pPr>
          </a:lstStyle>
          <a:p>
            <a:pPr indent="0" lvl="0" marL="0" rtl="0" algn="r">
              <a:spcBef>
                <a:spcPts val="0"/>
              </a:spcBef>
              <a:spcAft>
                <a:spcPts val="0"/>
              </a:spcAft>
              <a:buNone/>
            </a:pPr>
            <a:fld id="{00000000-1234-1234-1234-123412341234}" type="slidenum">
              <a:rPr lang="en"/>
              <a:t>‹#›</a:t>
            </a:fld>
            <a:endParaRPr sz="1100">
              <a:solidFill>
                <a:srgbClr val="000000"/>
              </a:solidFil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628650" y="0"/>
            <a:ext cx="7886700" cy="802386"/>
          </a:xfrm>
          <a:prstGeom prst="rect">
            <a:avLst/>
          </a:prstGeom>
          <a:noFill/>
          <a:ln>
            <a:noFill/>
          </a:ln>
        </p:spPr>
        <p:txBody>
          <a:bodyPr anchorCtr="0" anchor="ctr" bIns="34275" lIns="68575" spcFirstLastPara="1" rIns="68575" wrap="square" tIns="34275">
            <a:normAutofit/>
          </a:bodyPr>
          <a:lstStyle>
            <a:lvl1pPr lvl="0" marR="0" rtl="0" algn="l">
              <a:lnSpc>
                <a:spcPct val="100000"/>
              </a:lnSpc>
              <a:spcBef>
                <a:spcPts val="0"/>
              </a:spcBef>
              <a:spcAft>
                <a:spcPts val="0"/>
              </a:spcAft>
              <a:buClr>
                <a:srgbClr val="0F4D7B"/>
              </a:buClr>
              <a:buSzPts val="3000"/>
              <a:buFont typeface="Calibri"/>
              <a:buNone/>
              <a:defRPr b="1" i="0" sz="3000" u="none" cap="none" strike="noStrike">
                <a:solidFill>
                  <a:srgbClr val="0F4D7B"/>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08" name="Google Shape;108;p20"/>
          <p:cNvSpPr txBox="1"/>
          <p:nvPr>
            <p:ph idx="1" type="body"/>
          </p:nvPr>
        </p:nvSpPr>
        <p:spPr>
          <a:xfrm>
            <a:off x="628650" y="1083564"/>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100000"/>
              </a:lnSpc>
              <a:spcBef>
                <a:spcPts val="400"/>
              </a:spcBef>
              <a:spcAft>
                <a:spcPts val="0"/>
              </a:spcAft>
              <a:buClr>
                <a:srgbClr val="0F4D7B"/>
              </a:buClr>
              <a:buSzPts val="2100"/>
              <a:buFont typeface="Arial"/>
              <a:buChar char="•"/>
              <a:defRPr b="0" i="0" sz="1700" u="none" cap="none" strike="noStrike">
                <a:solidFill>
                  <a:srgbClr val="0F4D7B"/>
                </a:solidFill>
                <a:latin typeface="Calibri"/>
                <a:ea typeface="Calibri"/>
                <a:cs typeface="Calibri"/>
                <a:sym typeface="Calibri"/>
              </a:defRPr>
            </a:lvl1pPr>
            <a:lvl2pPr indent="-323850" lvl="1" marL="914400" marR="0" rtl="0" algn="l">
              <a:lnSpc>
                <a:spcPct val="100000"/>
              </a:lnSpc>
              <a:spcBef>
                <a:spcPts val="400"/>
              </a:spcBef>
              <a:spcAft>
                <a:spcPts val="0"/>
              </a:spcAft>
              <a:buClr>
                <a:srgbClr val="0F4D7B"/>
              </a:buClr>
              <a:buSzPts val="1500"/>
              <a:buFont typeface="Noto Sans Symbols"/>
              <a:buChar char="▪"/>
              <a:defRPr b="0" i="0" sz="1500" u="none" cap="none" strike="noStrike">
                <a:solidFill>
                  <a:srgbClr val="0F4D7B"/>
                </a:solidFill>
                <a:latin typeface="Calibri"/>
                <a:ea typeface="Calibri"/>
                <a:cs typeface="Calibri"/>
                <a:sym typeface="Calibri"/>
              </a:defRPr>
            </a:lvl2pPr>
            <a:lvl3pPr indent="-317500" lvl="2" marL="1371600" marR="0" rtl="0" algn="l">
              <a:lnSpc>
                <a:spcPct val="100000"/>
              </a:lnSpc>
              <a:spcBef>
                <a:spcPts val="300"/>
              </a:spcBef>
              <a:spcAft>
                <a:spcPts val="0"/>
              </a:spcAft>
              <a:buClr>
                <a:srgbClr val="0F4D7B"/>
              </a:buClr>
              <a:buSzPts val="1400"/>
              <a:buFont typeface="Noto Sans Symbols"/>
              <a:buChar char="✔"/>
              <a:defRPr b="0" i="0" sz="1400" u="none" cap="none" strike="noStrike">
                <a:solidFill>
                  <a:srgbClr val="0F4D7B"/>
                </a:solidFill>
                <a:latin typeface="Calibri"/>
                <a:ea typeface="Calibri"/>
                <a:cs typeface="Calibri"/>
                <a:sym typeface="Calibri"/>
              </a:defRPr>
            </a:lvl3pPr>
            <a:lvl4pPr indent="-304800" lvl="3" marL="1828800" marR="0" rtl="0" algn="l">
              <a:lnSpc>
                <a:spcPct val="100000"/>
              </a:lnSpc>
              <a:spcBef>
                <a:spcPts val="300"/>
              </a:spcBef>
              <a:spcAft>
                <a:spcPts val="0"/>
              </a:spcAft>
              <a:buClr>
                <a:srgbClr val="0F4D7B"/>
              </a:buClr>
              <a:buSzPts val="1200"/>
              <a:buFont typeface="Courier New"/>
              <a:buChar char="o"/>
              <a:defRPr b="0" i="0" sz="1200" u="none" cap="none" strike="noStrike">
                <a:solidFill>
                  <a:srgbClr val="0F4D7B"/>
                </a:solidFill>
                <a:latin typeface="Calibri"/>
                <a:ea typeface="Calibri"/>
                <a:cs typeface="Calibri"/>
                <a:sym typeface="Calibri"/>
              </a:defRPr>
            </a:lvl4pPr>
            <a:lvl5pPr indent="-298450" lvl="4" marL="2286000" marR="0" rtl="0" algn="l">
              <a:lnSpc>
                <a:spcPct val="100000"/>
              </a:lnSpc>
              <a:spcBef>
                <a:spcPts val="300"/>
              </a:spcBef>
              <a:spcAft>
                <a:spcPts val="0"/>
              </a:spcAft>
              <a:buClr>
                <a:srgbClr val="0F4D7B"/>
              </a:buClr>
              <a:buSzPts val="1100"/>
              <a:buFont typeface="Noto Sans Symbols"/>
              <a:buChar char="⮚"/>
              <a:defRPr b="0" i="0" sz="1100" u="none" cap="none" strike="noStrike">
                <a:solidFill>
                  <a:srgbClr val="0F4D7B"/>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descr="Logo:  Department of Health &amp; Human Services. USA." id="109" name="Google Shape;109;p20"/>
          <p:cNvPicPr preferRelativeResize="0"/>
          <p:nvPr/>
        </p:nvPicPr>
        <p:blipFill rotWithShape="1">
          <a:blip r:embed="rId1">
            <a:alphaModFix/>
          </a:blip>
          <a:srcRect b="0" l="0" r="0" t="0"/>
          <a:stretch/>
        </p:blipFill>
        <p:spPr>
          <a:xfrm>
            <a:off x="114300" y="4327400"/>
            <a:ext cx="530352" cy="530351"/>
          </a:xfrm>
          <a:prstGeom prst="rect">
            <a:avLst/>
          </a:prstGeom>
          <a:noFill/>
          <a:ln>
            <a:noFill/>
          </a:ln>
        </p:spPr>
      </p:pic>
      <p:cxnSp>
        <p:nvCxnSpPr>
          <p:cNvPr descr="&quot; &quot;" id="110" name="Google Shape;110;p20"/>
          <p:cNvCxnSpPr/>
          <p:nvPr/>
        </p:nvCxnSpPr>
        <p:spPr>
          <a:xfrm flipH="1" rot="10800000">
            <a:off x="628650" y="4766854"/>
            <a:ext cx="7143750" cy="409"/>
          </a:xfrm>
          <a:prstGeom prst="straightConnector1">
            <a:avLst/>
          </a:prstGeom>
          <a:noFill/>
          <a:ln cap="flat" cmpd="sng" w="19050">
            <a:solidFill>
              <a:srgbClr val="800000"/>
            </a:solidFill>
            <a:prstDash val="solid"/>
            <a:miter lim="800000"/>
            <a:headEnd len="sm" w="sm" type="none"/>
            <a:tailEnd len="sm" w="sm" type="none"/>
          </a:ln>
        </p:spPr>
      </p:cxnSp>
      <p:pic>
        <p:nvPicPr>
          <p:cNvPr descr="HRSA: Health Center Program &#10;Logo" id="111" name="Google Shape;111;p20"/>
          <p:cNvPicPr preferRelativeResize="0"/>
          <p:nvPr/>
        </p:nvPicPr>
        <p:blipFill rotWithShape="1">
          <a:blip r:embed="rId2">
            <a:alphaModFix/>
          </a:blip>
          <a:srcRect b="0" l="0" r="0" t="0"/>
          <a:stretch/>
        </p:blipFill>
        <p:spPr>
          <a:xfrm>
            <a:off x="7860538" y="4490778"/>
            <a:ext cx="1035356" cy="301397"/>
          </a:xfrm>
          <a:prstGeom prst="rect">
            <a:avLst/>
          </a:prstGeom>
          <a:noFill/>
          <a:ln>
            <a:noFill/>
          </a:ln>
        </p:spPr>
      </p:pic>
      <p:sp>
        <p:nvSpPr>
          <p:cNvPr descr="&quot; &quot;" id="112" name="Google Shape;112;p20"/>
          <p:cNvSpPr/>
          <p:nvPr/>
        </p:nvSpPr>
        <p:spPr>
          <a:xfrm>
            <a:off x="0" y="4857750"/>
            <a:ext cx="9144000" cy="285750"/>
          </a:xfrm>
          <a:prstGeom prst="rect">
            <a:avLst/>
          </a:prstGeom>
          <a:solidFill>
            <a:srgbClr val="0F4D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13" name="Google Shape;113;p20"/>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1" i="0" sz="1200" u="none" cap="none" strike="noStrike">
                <a:solidFill>
                  <a:schemeClr val="lt1"/>
                </a:solidFill>
                <a:latin typeface="Calibri"/>
                <a:ea typeface="Calibri"/>
                <a:cs typeface="Calibri"/>
                <a:sym typeface="Calibri"/>
              </a:defRPr>
            </a:lvl1pPr>
            <a:lvl2pPr indent="0" lvl="1" marL="0" marR="0" rtl="0" algn="r">
              <a:spcBef>
                <a:spcPts val="0"/>
              </a:spcBef>
              <a:buNone/>
              <a:defRPr b="1" i="0" sz="1200" u="none" cap="none" strike="noStrike">
                <a:solidFill>
                  <a:schemeClr val="lt1"/>
                </a:solidFill>
                <a:latin typeface="Calibri"/>
                <a:ea typeface="Calibri"/>
                <a:cs typeface="Calibri"/>
                <a:sym typeface="Calibri"/>
              </a:defRPr>
            </a:lvl2pPr>
            <a:lvl3pPr indent="0" lvl="2" marL="0" marR="0" rtl="0" algn="r">
              <a:spcBef>
                <a:spcPts val="0"/>
              </a:spcBef>
              <a:buNone/>
              <a:defRPr b="1" i="0" sz="1200" u="none" cap="none" strike="noStrike">
                <a:solidFill>
                  <a:schemeClr val="lt1"/>
                </a:solidFill>
                <a:latin typeface="Calibri"/>
                <a:ea typeface="Calibri"/>
                <a:cs typeface="Calibri"/>
                <a:sym typeface="Calibri"/>
              </a:defRPr>
            </a:lvl3pPr>
            <a:lvl4pPr indent="0" lvl="3" marL="0" marR="0" rtl="0" algn="r">
              <a:spcBef>
                <a:spcPts val="0"/>
              </a:spcBef>
              <a:buNone/>
              <a:defRPr b="1" i="0" sz="1200" u="none" cap="none" strike="noStrike">
                <a:solidFill>
                  <a:schemeClr val="lt1"/>
                </a:solidFill>
                <a:latin typeface="Calibri"/>
                <a:ea typeface="Calibri"/>
                <a:cs typeface="Calibri"/>
                <a:sym typeface="Calibri"/>
              </a:defRPr>
            </a:lvl4pPr>
            <a:lvl5pPr indent="0" lvl="4" marL="0" marR="0" rtl="0" algn="r">
              <a:spcBef>
                <a:spcPts val="0"/>
              </a:spcBef>
              <a:buNone/>
              <a:defRPr b="1" i="0" sz="1200" u="none" cap="none" strike="noStrike">
                <a:solidFill>
                  <a:schemeClr val="lt1"/>
                </a:solidFill>
                <a:latin typeface="Calibri"/>
                <a:ea typeface="Calibri"/>
                <a:cs typeface="Calibri"/>
                <a:sym typeface="Calibri"/>
              </a:defRPr>
            </a:lvl5pPr>
            <a:lvl6pPr indent="0" lvl="5" marL="0" marR="0" rtl="0" algn="r">
              <a:spcBef>
                <a:spcPts val="0"/>
              </a:spcBef>
              <a:buNone/>
              <a:defRPr b="1" i="0" sz="1200" u="none" cap="none" strike="noStrike">
                <a:solidFill>
                  <a:schemeClr val="lt1"/>
                </a:solidFill>
                <a:latin typeface="Calibri"/>
                <a:ea typeface="Calibri"/>
                <a:cs typeface="Calibri"/>
                <a:sym typeface="Calibri"/>
              </a:defRPr>
            </a:lvl6pPr>
            <a:lvl7pPr indent="0" lvl="6" marL="0" marR="0" rtl="0" algn="r">
              <a:spcBef>
                <a:spcPts val="0"/>
              </a:spcBef>
              <a:buNone/>
              <a:defRPr b="1" i="0" sz="1200" u="none" cap="none" strike="noStrike">
                <a:solidFill>
                  <a:schemeClr val="lt1"/>
                </a:solidFill>
                <a:latin typeface="Calibri"/>
                <a:ea typeface="Calibri"/>
                <a:cs typeface="Calibri"/>
                <a:sym typeface="Calibri"/>
              </a:defRPr>
            </a:lvl7pPr>
            <a:lvl8pPr indent="0" lvl="7" marL="0" marR="0" rtl="0" algn="r">
              <a:spcBef>
                <a:spcPts val="0"/>
              </a:spcBef>
              <a:buNone/>
              <a:defRPr b="1" i="0" sz="1200" u="none" cap="none" strike="noStrike">
                <a:solidFill>
                  <a:schemeClr val="lt1"/>
                </a:solidFill>
                <a:latin typeface="Calibri"/>
                <a:ea typeface="Calibri"/>
                <a:cs typeface="Calibri"/>
                <a:sym typeface="Calibri"/>
              </a:defRPr>
            </a:lvl8pPr>
            <a:lvl9pPr indent="0" lvl="8" marL="0" marR="0" rtl="0" algn="r">
              <a:spcBef>
                <a:spcPts val="0"/>
              </a:spcBef>
              <a:buNone/>
              <a:defRPr b="1"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hyperlink" Target="https://www.hrsa.gov/coronavirus/health-center-program/participant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3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hyperlink" Target="https://bphccommunications.secure.force.com/ContactBPHC/BPHC_Contact_Form" TargetMode="External"/><Relationship Id="rId4" Type="http://schemas.openxmlformats.org/officeDocument/2006/relationships/hyperlink" Target="https://www.hrsa.gov/coronavirus/health-center-program" TargetMode="External"/><Relationship Id="rId5" Type="http://schemas.openxmlformats.org/officeDocument/2006/relationships/hyperlink" Target="https://bphc.hrsa.gov/emergency-response/coronavirus-frequently-asked-questions" TargetMode="External"/><Relationship Id="rId6" Type="http://schemas.openxmlformats.org/officeDocument/2006/relationships/hyperlink" Target="https://bphc.hrsa.gov/emergency-response/covid-19-survey-tools-questions" TargetMode="External"/><Relationship Id="rId7" Type="http://schemas.openxmlformats.org/officeDocument/2006/relationships/hyperlink" Target="https://bphc.hrsa.gov/qualityimprovement/strategicpartnerships/ncapca/associations.html" TargetMode="External"/><Relationship Id="rId8" Type="http://schemas.openxmlformats.org/officeDocument/2006/relationships/hyperlink" Target="https://www.immunizationmanagers.org/page/MemPag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hyperlink" Target="https://www.hrsa.gov/coronavirus/health-center-program" TargetMode="External"/><Relationship Id="rId4" Type="http://schemas.openxmlformats.org/officeDocument/2006/relationships/image" Target="../media/image34.png"/><Relationship Id="rId9" Type="http://schemas.openxmlformats.org/officeDocument/2006/relationships/hyperlink" Target="https://public.govdelivery.com/accounts/USHHSHRSA/subscriber/new?qsp=HRSA-subscribe" TargetMode="External"/><Relationship Id="rId5" Type="http://schemas.openxmlformats.org/officeDocument/2006/relationships/hyperlink" Target="https://public.govdelivery.com/accounts/USHHSHRSA/subscriber/new?qsp=HRSA-subscribe" TargetMode="External"/><Relationship Id="rId6" Type="http://schemas.openxmlformats.org/officeDocument/2006/relationships/image" Target="../media/image38.png"/><Relationship Id="rId7" Type="http://schemas.openxmlformats.org/officeDocument/2006/relationships/hyperlink" Target="https://bphc.hrsa.gov/" TargetMode="External"/><Relationship Id="rId8" Type="http://schemas.openxmlformats.org/officeDocument/2006/relationships/hyperlink" Target="https://public.govdelivery.com/accounts/USHHSHRSA/subscriber/new?qsp=HRSA-subscrib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6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2.jpg"/><Relationship Id="rId4" Type="http://schemas.openxmlformats.org/officeDocument/2006/relationships/image" Target="../media/image39.png"/><Relationship Id="rId5" Type="http://schemas.openxmlformats.org/officeDocument/2006/relationships/image" Target="../media/image43.png"/><Relationship Id="rId6" Type="http://schemas.openxmlformats.org/officeDocument/2006/relationships/hyperlink" Target="http://www.cdc.gov/COVID19" TargetMode="External"/><Relationship Id="rId7"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hyperlink" Target="https://covid.cdc.gov/covid-data-tracker" TargetMode="External"/><Relationship Id="rId4" Type="http://schemas.openxmlformats.org/officeDocument/2006/relationships/image" Target="../media/image48.png"/><Relationship Id="rId5" Type="http://schemas.openxmlformats.org/officeDocument/2006/relationships/image" Target="../media/image40.jpg"/><Relationship Id="rId6" Type="http://schemas.openxmlformats.org/officeDocument/2006/relationships/image" Target="../media/image41.jpg"/><Relationship Id="rId7"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s://www.pfizer.com/news/press-release/press-release-detail/pfizer-and-biontech-conclude-phase-3-study-covid-19-vaccine" TargetMode="External"/><Relationship Id="rId4" Type="http://schemas.openxmlformats.org/officeDocument/2006/relationships/hyperlink" Target="https://investors.modernatx.com/news-releases/news-release-details/modernas-covid-19-vaccine-candidate-meets-its-primary-efficacy" TargetMode="External"/><Relationship Id="rId5" Type="http://schemas.openxmlformats.org/officeDocument/2006/relationships/image" Target="../media/image4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5.png"/><Relationship Id="rId4" Type="http://schemas.openxmlformats.org/officeDocument/2006/relationships/image" Target="../media/image47.png"/><Relationship Id="rId5" Type="http://schemas.openxmlformats.org/officeDocument/2006/relationships/image" Target="../media/image45.png"/><Relationship Id="rId6" Type="http://schemas.openxmlformats.org/officeDocument/2006/relationships/image" Target="../media/image46.jpg"/><Relationship Id="rId7" Type="http://schemas.openxmlformats.org/officeDocument/2006/relationships/hyperlink" Target="https://www.cdc.gov/coronavirus/2019-ncov/vaccines/safety/vsafe.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4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hyperlink" Target="https://www.pewresearch.org/science/2020/09/17/u-s-public-now-divided-over-whether-to-get-covid-19-vaccine/" TargetMode="External"/><Relationship Id="rId4" Type="http://schemas.openxmlformats.org/officeDocument/2006/relationships/hyperlink" Target="https://www.pewresearch.org/science/2020/09/17/u-s-public-now-divided-over-whether-to-get-covid-19-vaccine/" TargetMode="External"/><Relationship Id="rId9" Type="http://schemas.openxmlformats.org/officeDocument/2006/relationships/image" Target="../media/image51.png"/><Relationship Id="rId5" Type="http://schemas.openxmlformats.org/officeDocument/2006/relationships/image" Target="../media/image60.png"/><Relationship Id="rId6" Type="http://schemas.openxmlformats.org/officeDocument/2006/relationships/image" Target="../media/image50.png"/><Relationship Id="rId7" Type="http://schemas.openxmlformats.org/officeDocument/2006/relationships/image" Target="../media/image54.png"/><Relationship Id="rId8" Type="http://schemas.openxmlformats.org/officeDocument/2006/relationships/image" Target="../media/image59.png"/><Relationship Id="rId11" Type="http://schemas.openxmlformats.org/officeDocument/2006/relationships/image" Target="../media/image53.png"/><Relationship Id="rId10" Type="http://schemas.openxmlformats.org/officeDocument/2006/relationships/image" Target="../media/image52.png"/><Relationship Id="rId12" Type="http://schemas.openxmlformats.org/officeDocument/2006/relationships/hyperlink" Target="https://www.ipsos.com/en-us/news-polls/axios-ipsos-coronavirus-inde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5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hyperlink" Target="https://www.cdc.gov/coronavirus/2019-ncov/community/homeless-shelters/vaccination-guidance.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hyperlink" Target="https://www.cdc.gov/coronavirus/2019-ncov/community/homeless-shelters/vaccine-faqs.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hyperlink" Target="http://www.cdc.gov/vaccines/covid-19/clinical-considerations/homebound-persons.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hyperlink" Target="https://www.cdc.gov/vaccines/covid-19/index.html" TargetMode="External"/><Relationship Id="rId4" Type="http://schemas.openxmlformats.org/officeDocument/2006/relationships/hyperlink" Target="https://www.cdc.gov/vaccines/covid-19/hcp/index.html" TargetMode="External"/><Relationship Id="rId5" Type="http://schemas.openxmlformats.org/officeDocument/2006/relationships/image" Target="../media/image64.jpg"/><Relationship Id="rId6" Type="http://schemas.openxmlformats.org/officeDocument/2006/relationships/image" Target="../media/image55.png"/><Relationship Id="rId7" Type="http://schemas.openxmlformats.org/officeDocument/2006/relationships/image" Target="../media/image56.jpg"/><Relationship Id="rId8" Type="http://schemas.openxmlformats.org/officeDocument/2006/relationships/image" Target="../media/image6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57.png"/><Relationship Id="rId4" Type="http://schemas.openxmlformats.org/officeDocument/2006/relationships/image" Target="../media/image62.png"/><Relationship Id="rId9" Type="http://schemas.openxmlformats.org/officeDocument/2006/relationships/image" Target="../media/image32.jpg"/><Relationship Id="rId5" Type="http://schemas.openxmlformats.org/officeDocument/2006/relationships/image" Target="../media/image63.jpg"/><Relationship Id="rId6" Type="http://schemas.openxmlformats.org/officeDocument/2006/relationships/image" Target="../media/image65.png"/><Relationship Id="rId7" Type="http://schemas.openxmlformats.org/officeDocument/2006/relationships/image" Target="../media/image43.png"/><Relationship Id="rId8" Type="http://schemas.openxmlformats.org/officeDocument/2006/relationships/hyperlink" Target="http://www.cdc.gov/"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14.png"/><Relationship Id="rId11" Type="http://schemas.openxmlformats.org/officeDocument/2006/relationships/image" Target="../media/image21.png"/><Relationship Id="rId10"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9.png"/><Relationship Id="rId14"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hyperlink" Target="https://www.nachc.org/research-and-data/research-fact-sheets-and-infographics/infographics-national-findings-on-health-centers-response-to-covid-19/" TargetMode="External"/><Relationship Id="rId4" Type="http://schemas.openxmlformats.org/officeDocument/2006/relationships/hyperlink" Target="http://nchph.org/DASHBOARD/" TargetMode="External"/><Relationship Id="rId5" Type="http://schemas.openxmlformats.org/officeDocument/2006/relationships/hyperlink" Target="http://www.ncfh.org/covid.html" TargetMode="External"/><Relationship Id="rId6" Type="http://schemas.openxmlformats.org/officeDocument/2006/relationships/hyperlink" Target="https://nrcrim.umn.edu/health-education/translated-materials-library" TargetMode="External"/><Relationship Id="rId7" Type="http://schemas.openxmlformats.org/officeDocument/2006/relationships/hyperlink" Target="http://www.farmworkerjustice.org/advocacy_program/covid-19/"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hyperlink" Target="https://www.hudexchange.info/resource/6229/covid19-homeless-system-response-vaccine-planning-and-distribution/" TargetMode="External"/><Relationship Id="rId4" Type="http://schemas.openxmlformats.org/officeDocument/2006/relationships/hyperlink" Target="https://nhchc.org/clinical-practice/diseases-and-conditions/influenza/" TargetMode="External"/><Relationship Id="rId5" Type="http://schemas.openxmlformats.org/officeDocument/2006/relationships/hyperlink" Target="https://nhchc.org/council-covid-19-flash-blast/" TargetMode="External"/><Relationship Id="rId6" Type="http://schemas.openxmlformats.org/officeDocument/2006/relationships/hyperlink" Target="https://nhchc.org/wp-content/uploads/2021/02/COVID-19-Infographic-3.pdf" TargetMode="External"/><Relationship Id="rId7" Type="http://schemas.openxmlformats.org/officeDocument/2006/relationships/hyperlink" Target="https://nhchc.org/wp-content/uploads/2021/02/Letter-to-states-vaccine-priority-for-homeless-2.pdf" TargetMode="External"/><Relationship Id="rId8" Type="http://schemas.openxmlformats.org/officeDocument/2006/relationships/hyperlink" Target="http://coronavirus.aapcho.or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hyperlink" Target="https://bphc.hrsa.gov/emergency-response/coronavirus-frequently-asked-questions?field_faq_category_tid=306&amp;comb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9"/>
          <p:cNvSpPr txBox="1"/>
          <p:nvPr>
            <p:ph type="ctrTitle"/>
          </p:nvPr>
        </p:nvSpPr>
        <p:spPr>
          <a:xfrm>
            <a:off x="311700" y="539725"/>
            <a:ext cx="88323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i="1" lang="en" sz="3140"/>
              <a:t>Special Populations Roundtable</a:t>
            </a:r>
            <a:endParaRPr i="1" sz="3140"/>
          </a:p>
          <a:p>
            <a:pPr indent="0" lvl="0" marL="0" rtl="0" algn="l">
              <a:spcBef>
                <a:spcPts val="0"/>
              </a:spcBef>
              <a:spcAft>
                <a:spcPts val="0"/>
              </a:spcAft>
              <a:buSzPts val="990"/>
              <a:buNone/>
            </a:pPr>
            <a:r>
              <a:rPr lang="en" sz="3140"/>
              <a:t>Health Center COVID-19 Vaccine Program</a:t>
            </a:r>
            <a:endParaRPr sz="3140"/>
          </a:p>
        </p:txBody>
      </p:sp>
      <p:sp>
        <p:nvSpPr>
          <p:cNvPr id="432" name="Google Shape;432;p59"/>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April 23</a:t>
            </a:r>
            <a:r>
              <a:rPr baseline="30000" lang="en"/>
              <a:t>rd</a:t>
            </a:r>
            <a:r>
              <a:rPr lang="en"/>
              <a:t>,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8"/>
          <p:cNvSpPr txBox="1"/>
          <p:nvPr>
            <p:ph type="title"/>
          </p:nvPr>
        </p:nvSpPr>
        <p:spPr>
          <a:xfrm>
            <a:off x="311675" y="798600"/>
            <a:ext cx="52836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Poll #1:</a:t>
            </a:r>
            <a:endParaRPr b="1"/>
          </a:p>
          <a:p>
            <a:pPr indent="0" lvl="0" marL="0" rtl="0" algn="l">
              <a:spcBef>
                <a:spcPts val="0"/>
              </a:spcBef>
              <a:spcAft>
                <a:spcPts val="0"/>
              </a:spcAft>
              <a:buNone/>
            </a:pPr>
            <a:r>
              <a:rPr lang="en" sz="2400"/>
              <a:t>Did you attend the roundtable on April 9</a:t>
            </a:r>
            <a:r>
              <a:rPr lang="en" sz="2400"/>
              <a:t>th</a:t>
            </a:r>
            <a:r>
              <a:rPr lang="en" sz="2400"/>
              <a:t>?</a:t>
            </a:r>
            <a:endParaRPr sz="2400"/>
          </a:p>
          <a:p>
            <a:pPr indent="-381000" lvl="0" marL="457200" rtl="0" algn="l">
              <a:spcBef>
                <a:spcPts val="0"/>
              </a:spcBef>
              <a:spcAft>
                <a:spcPts val="0"/>
              </a:spcAft>
              <a:buSzPts val="2400"/>
              <a:buChar char="●"/>
            </a:pPr>
            <a:r>
              <a:rPr lang="en" sz="2400"/>
              <a:t>Yes</a:t>
            </a:r>
            <a:endParaRPr sz="2400"/>
          </a:p>
          <a:p>
            <a:pPr indent="-381000" lvl="0" marL="457200" rtl="0" algn="l">
              <a:spcBef>
                <a:spcPts val="0"/>
              </a:spcBef>
              <a:spcAft>
                <a:spcPts val="0"/>
              </a:spcAft>
              <a:buSzPts val="2400"/>
              <a:buChar char="●"/>
            </a:pPr>
            <a:r>
              <a:rPr lang="en" sz="2400"/>
              <a:t>No</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9"/>
          <p:cNvSpPr txBox="1"/>
          <p:nvPr>
            <p:ph type="title"/>
          </p:nvPr>
        </p:nvSpPr>
        <p:spPr>
          <a:xfrm>
            <a:off x="411650" y="1265175"/>
            <a:ext cx="69096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Poll #2:</a:t>
            </a:r>
            <a:endParaRPr b="1"/>
          </a:p>
          <a:p>
            <a:pPr indent="0" lvl="0" marL="0" rtl="0" algn="l">
              <a:spcBef>
                <a:spcPts val="0"/>
              </a:spcBef>
              <a:spcAft>
                <a:spcPts val="0"/>
              </a:spcAft>
              <a:buNone/>
            </a:pPr>
            <a:r>
              <a:rPr lang="en" sz="2444"/>
              <a:t>Are you using the BPHC Salesforce platform?</a:t>
            </a:r>
            <a:endParaRPr sz="2444"/>
          </a:p>
          <a:p>
            <a:pPr indent="-383821" lvl="0" marL="457200" rtl="0" algn="l">
              <a:spcBef>
                <a:spcPts val="0"/>
              </a:spcBef>
              <a:spcAft>
                <a:spcPts val="0"/>
              </a:spcAft>
              <a:buSzPts val="2444"/>
              <a:buChar char="●"/>
            </a:pPr>
            <a:r>
              <a:rPr lang="en" sz="2444"/>
              <a:t>Yes</a:t>
            </a:r>
            <a:endParaRPr sz="2444"/>
          </a:p>
          <a:p>
            <a:pPr indent="-383821" lvl="0" marL="457200" rtl="0" algn="l">
              <a:spcBef>
                <a:spcPts val="0"/>
              </a:spcBef>
              <a:spcAft>
                <a:spcPts val="0"/>
              </a:spcAft>
              <a:buSzPts val="2444"/>
              <a:buChar char="●"/>
            </a:pPr>
            <a:r>
              <a:rPr lang="en" sz="2444"/>
              <a:t>No</a:t>
            </a:r>
            <a:endParaRPr sz="2444"/>
          </a:p>
          <a:p>
            <a:pPr indent="-383821" lvl="0" marL="457200" rtl="0" algn="l">
              <a:spcBef>
                <a:spcPts val="0"/>
              </a:spcBef>
              <a:spcAft>
                <a:spcPts val="0"/>
              </a:spcAft>
              <a:buSzPts val="2444"/>
              <a:buChar char="●"/>
            </a:pPr>
            <a:r>
              <a:rPr lang="en" sz="2444"/>
              <a:t>N/A	</a:t>
            </a:r>
            <a:endParaRPr sz="2444"/>
          </a:p>
          <a:p>
            <a:pPr indent="0" lvl="0" marL="45720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0"/>
          <p:cNvSpPr txBox="1"/>
          <p:nvPr>
            <p:ph type="title"/>
          </p:nvPr>
        </p:nvSpPr>
        <p:spPr>
          <a:xfrm>
            <a:off x="411650" y="1265175"/>
            <a:ext cx="6909600" cy="3546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Poll #3:</a:t>
            </a:r>
            <a:endParaRPr b="1"/>
          </a:p>
          <a:p>
            <a:pPr indent="0" lvl="0" marL="0" rtl="0" algn="l">
              <a:spcBef>
                <a:spcPts val="0"/>
              </a:spcBef>
              <a:spcAft>
                <a:spcPts val="0"/>
              </a:spcAft>
              <a:buNone/>
            </a:pPr>
            <a:r>
              <a:rPr lang="en" sz="2444"/>
              <a:t>What percentage of your health center staff have accepted a COVID-19 vaccine?</a:t>
            </a:r>
            <a:endParaRPr sz="2444"/>
          </a:p>
          <a:p>
            <a:pPr indent="-368299" lvl="0" marL="457200" rtl="0" algn="l">
              <a:spcBef>
                <a:spcPts val="0"/>
              </a:spcBef>
              <a:spcAft>
                <a:spcPts val="0"/>
              </a:spcAft>
              <a:buSzPct val="100000"/>
              <a:buChar char="●"/>
            </a:pPr>
            <a:r>
              <a:rPr lang="en" sz="2444"/>
              <a:t>0-25%</a:t>
            </a:r>
            <a:endParaRPr sz="2444"/>
          </a:p>
          <a:p>
            <a:pPr indent="-368299" lvl="0" marL="457200" rtl="0" algn="l">
              <a:spcBef>
                <a:spcPts val="0"/>
              </a:spcBef>
              <a:spcAft>
                <a:spcPts val="0"/>
              </a:spcAft>
              <a:buSzPct val="100000"/>
              <a:buChar char="●"/>
            </a:pPr>
            <a:r>
              <a:rPr lang="en" sz="2444"/>
              <a:t>26-50%</a:t>
            </a:r>
            <a:endParaRPr sz="2444"/>
          </a:p>
          <a:p>
            <a:pPr indent="-368299" lvl="0" marL="457200" rtl="0" algn="l">
              <a:spcBef>
                <a:spcPts val="0"/>
              </a:spcBef>
              <a:spcAft>
                <a:spcPts val="0"/>
              </a:spcAft>
              <a:buSzPct val="100000"/>
              <a:buChar char="●"/>
            </a:pPr>
            <a:r>
              <a:rPr lang="en" sz="2444"/>
              <a:t>51-75%</a:t>
            </a:r>
            <a:endParaRPr sz="2444"/>
          </a:p>
          <a:p>
            <a:pPr indent="-368299" lvl="0" marL="457200" rtl="0" algn="l">
              <a:spcBef>
                <a:spcPts val="0"/>
              </a:spcBef>
              <a:spcAft>
                <a:spcPts val="0"/>
              </a:spcAft>
              <a:buSzPct val="100000"/>
              <a:buChar char="●"/>
            </a:pPr>
            <a:r>
              <a:rPr lang="en" sz="2444"/>
              <a:t>76-100%</a:t>
            </a:r>
            <a:endParaRPr sz="2444"/>
          </a:p>
          <a:p>
            <a:pPr indent="-368299" lvl="0" marL="457200" rtl="0" algn="l">
              <a:spcBef>
                <a:spcPts val="0"/>
              </a:spcBef>
              <a:spcAft>
                <a:spcPts val="0"/>
              </a:spcAft>
              <a:buSzPct val="100000"/>
              <a:buChar char="●"/>
            </a:pPr>
            <a:r>
              <a:rPr lang="en" sz="2444"/>
              <a:t>Unsure</a:t>
            </a:r>
            <a:endParaRPr sz="2444"/>
          </a:p>
          <a:p>
            <a:pPr indent="0" lvl="0" marL="457200" rtl="0" algn="l">
              <a:spcBef>
                <a:spcPts val="0"/>
              </a:spcBef>
              <a:spcAft>
                <a:spcPts val="0"/>
              </a:spcAft>
              <a:buNone/>
            </a:pPr>
            <a:r>
              <a:t/>
            </a:r>
            <a:endParaRPr sz="3000"/>
          </a:p>
          <a:p>
            <a:pPr indent="0" lvl="0" marL="45720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1"/>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i="1"/>
          </a:p>
          <a:p>
            <a:pPr indent="0" lvl="0" marL="0" rtl="0" algn="l">
              <a:spcBef>
                <a:spcPts val="0"/>
              </a:spcBef>
              <a:spcAft>
                <a:spcPts val="0"/>
              </a:spcAft>
              <a:buNone/>
            </a:pPr>
            <a:r>
              <a:rPr i="1" lang="en"/>
              <a:t>BPHC Update</a:t>
            </a:r>
            <a:endParaRPr i="1"/>
          </a:p>
        </p:txBody>
      </p:sp>
      <p:sp>
        <p:nvSpPr>
          <p:cNvPr id="519" name="Google Shape;519;p71"/>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Suma Nair, PhD, MS, RD</a:t>
            </a:r>
            <a:br>
              <a:rPr lang="en"/>
            </a:br>
            <a:r>
              <a:rPr lang="en"/>
              <a:t>Director, Office of Quality Improvement</a:t>
            </a:r>
            <a:br>
              <a:rPr lang="en"/>
            </a:br>
            <a:r>
              <a:rPr lang="en"/>
              <a:t>Bureau of Primary Health Care</a:t>
            </a:r>
            <a:br>
              <a:rPr lang="en"/>
            </a:br>
            <a:r>
              <a:rPr lang="en"/>
              <a:t>Health Resources and Services Administration</a:t>
            </a:r>
            <a:endParaRPr/>
          </a:p>
        </p:txBody>
      </p:sp>
      <p:pic>
        <p:nvPicPr>
          <p:cNvPr id="520" name="Google Shape;520;p71"/>
          <p:cNvPicPr preferRelativeResize="0"/>
          <p:nvPr/>
        </p:nvPicPr>
        <p:blipFill>
          <a:blip r:embed="rId3">
            <a:alphaModFix/>
          </a:blip>
          <a:stretch>
            <a:fillRect/>
          </a:stretch>
        </p:blipFill>
        <p:spPr>
          <a:xfrm>
            <a:off x="4572000" y="678538"/>
            <a:ext cx="3786426" cy="37864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2"/>
          <p:cNvSpPr txBox="1"/>
          <p:nvPr>
            <p:ph type="ctrTitle"/>
          </p:nvPr>
        </p:nvSpPr>
        <p:spPr>
          <a:xfrm>
            <a:off x="611058" y="1843454"/>
            <a:ext cx="7886700" cy="1204547"/>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100000"/>
              </a:lnSpc>
              <a:spcBef>
                <a:spcPts val="0"/>
              </a:spcBef>
              <a:spcAft>
                <a:spcPts val="0"/>
              </a:spcAft>
              <a:buClr>
                <a:srgbClr val="0F4D7B"/>
              </a:buClr>
              <a:buSzPct val="100000"/>
              <a:buFont typeface="Calibri"/>
              <a:buNone/>
            </a:pPr>
            <a:r>
              <a:rPr lang="en" sz="3200"/>
              <a:t>Health Center COVID-19 Vaccine Program</a:t>
            </a:r>
            <a:br>
              <a:rPr lang="en" sz="3200"/>
            </a:br>
            <a:r>
              <a:rPr lang="en" sz="2700"/>
              <a:t>Special Populations Roundtable</a:t>
            </a:r>
            <a:br>
              <a:rPr lang="en" sz="1900"/>
            </a:br>
            <a:r>
              <a:rPr i="1" lang="en" sz="1900"/>
              <a:t>April 23, 2021</a:t>
            </a:r>
            <a:endParaRPr sz="1100"/>
          </a:p>
        </p:txBody>
      </p:sp>
      <p:sp>
        <p:nvSpPr>
          <p:cNvPr id="527" name="Google Shape;527;p72"/>
          <p:cNvSpPr txBox="1"/>
          <p:nvPr>
            <p:ph idx="1" type="subTitle"/>
          </p:nvPr>
        </p:nvSpPr>
        <p:spPr>
          <a:xfrm>
            <a:off x="742950" y="3048000"/>
            <a:ext cx="4069475" cy="10668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0"/>
              </a:spcBef>
              <a:spcAft>
                <a:spcPts val="0"/>
              </a:spcAft>
              <a:buSzPts val="1700"/>
              <a:buNone/>
            </a:pPr>
            <a:r>
              <a:rPr lang="en" sz="1400">
                <a:solidFill>
                  <a:schemeClr val="accent2"/>
                </a:solidFill>
              </a:rPr>
              <a:t>Suma Nair PhD, MS, RD</a:t>
            </a:r>
            <a:endParaRPr sz="1400">
              <a:solidFill>
                <a:schemeClr val="accent2"/>
              </a:solidFill>
            </a:endParaRPr>
          </a:p>
          <a:p>
            <a:pPr indent="0" lvl="0" marL="0" rtl="0" algn="l">
              <a:lnSpc>
                <a:spcPct val="100000"/>
              </a:lnSpc>
              <a:spcBef>
                <a:spcPts val="0"/>
              </a:spcBef>
              <a:spcAft>
                <a:spcPts val="0"/>
              </a:spcAft>
              <a:buSzPts val="1700"/>
              <a:buNone/>
            </a:pPr>
            <a:r>
              <a:rPr lang="en" sz="1400">
                <a:solidFill>
                  <a:schemeClr val="accent2"/>
                </a:solidFill>
              </a:rPr>
              <a:t>Director, Office of Quality Improvement </a:t>
            </a:r>
            <a:endParaRPr sz="1400">
              <a:solidFill>
                <a:schemeClr val="accent2"/>
              </a:solidFill>
            </a:endParaRPr>
          </a:p>
          <a:p>
            <a:pPr indent="0" lvl="0" marL="0" rtl="0" algn="l">
              <a:lnSpc>
                <a:spcPct val="100000"/>
              </a:lnSpc>
              <a:spcBef>
                <a:spcPts val="0"/>
              </a:spcBef>
              <a:spcAft>
                <a:spcPts val="0"/>
              </a:spcAft>
              <a:buSzPts val="1700"/>
              <a:buNone/>
            </a:pPr>
            <a:r>
              <a:rPr lang="en" sz="1400">
                <a:solidFill>
                  <a:srgbClr val="0F4D7B"/>
                </a:solidFill>
              </a:rPr>
              <a:t>Bureau of Primary Health Care (BPHC)</a:t>
            </a:r>
            <a:endParaRPr sz="1100"/>
          </a:p>
          <a:p>
            <a:pPr indent="0" lvl="0" marL="0" rtl="0" algn="l">
              <a:lnSpc>
                <a:spcPct val="100000"/>
              </a:lnSpc>
              <a:spcBef>
                <a:spcPts val="0"/>
              </a:spcBef>
              <a:spcAft>
                <a:spcPts val="0"/>
              </a:spcAft>
              <a:buSzPts val="1700"/>
              <a:buNone/>
            </a:pPr>
            <a:r>
              <a:rPr lang="en" sz="1400">
                <a:solidFill>
                  <a:srgbClr val="0F4D7B"/>
                </a:solidFill>
              </a:rPr>
              <a:t>Health Resources and Services Administration (HRSA)</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3"/>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100000"/>
              </a:lnSpc>
              <a:spcBef>
                <a:spcPts val="0"/>
              </a:spcBef>
              <a:spcAft>
                <a:spcPts val="0"/>
              </a:spcAft>
              <a:buClr>
                <a:srgbClr val="0F4D7B"/>
              </a:buClr>
              <a:buSzPct val="112970"/>
              <a:buFont typeface="Calibri"/>
              <a:buNone/>
            </a:pPr>
            <a:r>
              <a:rPr lang="en" sz="2655"/>
              <a:t>Health Center COVID-19 Vaccine Program Overview</a:t>
            </a:r>
            <a:endParaRPr sz="2655"/>
          </a:p>
        </p:txBody>
      </p:sp>
      <p:sp>
        <p:nvSpPr>
          <p:cNvPr id="534" name="Google Shape;534;p73"/>
          <p:cNvSpPr txBox="1"/>
          <p:nvPr>
            <p:ph idx="1" type="body"/>
          </p:nvPr>
        </p:nvSpPr>
        <p:spPr>
          <a:xfrm>
            <a:off x="380171" y="1135545"/>
            <a:ext cx="5623063" cy="2889802"/>
          </a:xfrm>
          <a:prstGeom prst="rect">
            <a:avLst/>
          </a:prstGeom>
          <a:noFill/>
          <a:ln>
            <a:noFill/>
          </a:ln>
        </p:spPr>
        <p:txBody>
          <a:bodyPr anchorCtr="0" anchor="t" bIns="34275" lIns="68575" spcFirstLastPara="1" rIns="68575" wrap="square" tIns="34275">
            <a:noAutofit/>
          </a:bodyPr>
          <a:lstStyle/>
          <a:p>
            <a:pPr indent="-292100" lvl="0" marL="266700" rtl="0" algn="l">
              <a:lnSpc>
                <a:spcPct val="90000"/>
              </a:lnSpc>
              <a:spcBef>
                <a:spcPts val="0"/>
              </a:spcBef>
              <a:spcAft>
                <a:spcPts val="0"/>
              </a:spcAft>
              <a:buSzPts val="2400"/>
              <a:buChar char="•"/>
            </a:pPr>
            <a:r>
              <a:rPr lang="en" sz="1400"/>
              <a:t>HRSA and CDC partnership to directly allocate limited supply of COVID-19 vaccine </a:t>
            </a:r>
            <a:endParaRPr sz="1400"/>
          </a:p>
          <a:p>
            <a:pPr indent="-292100" lvl="0" marL="266700" rtl="0" algn="l">
              <a:lnSpc>
                <a:spcPct val="90000"/>
              </a:lnSpc>
              <a:spcBef>
                <a:spcPts val="400"/>
              </a:spcBef>
              <a:spcAft>
                <a:spcPts val="0"/>
              </a:spcAft>
              <a:buSzPts val="2400"/>
              <a:buChar char="•"/>
            </a:pPr>
            <a:r>
              <a:rPr lang="en" sz="1400"/>
              <a:t>Separate federal allocation deployed in coordination with jurisdictions</a:t>
            </a:r>
            <a:endParaRPr sz="1400"/>
          </a:p>
          <a:p>
            <a:pPr indent="-292100" lvl="0" marL="266700" rtl="0" algn="l">
              <a:lnSpc>
                <a:spcPct val="90000"/>
              </a:lnSpc>
              <a:spcBef>
                <a:spcPts val="400"/>
              </a:spcBef>
              <a:spcAft>
                <a:spcPts val="0"/>
              </a:spcAft>
              <a:buSzPts val="2400"/>
              <a:buChar char="•"/>
            </a:pPr>
            <a:r>
              <a:rPr lang="en" sz="1400"/>
              <a:t>Incrementally started at select HRSA-funded health centers that specialize in caring for particularly hard-to-reach and disproportionately affected populations. </a:t>
            </a:r>
            <a:endParaRPr sz="1400"/>
          </a:p>
          <a:p>
            <a:pPr indent="-292100" lvl="0" marL="266700" rtl="0" algn="l">
              <a:lnSpc>
                <a:spcPct val="90000"/>
              </a:lnSpc>
              <a:spcBef>
                <a:spcPts val="400"/>
              </a:spcBef>
              <a:spcAft>
                <a:spcPts val="0"/>
              </a:spcAft>
              <a:buSzPts val="2400"/>
              <a:buChar char="•"/>
            </a:pPr>
            <a:r>
              <a:rPr lang="en" sz="1400"/>
              <a:t>All health centers and look-alikes invited to participate as of April 6</a:t>
            </a:r>
            <a:r>
              <a:rPr baseline="30000" lang="en" sz="1400"/>
              <a:t>th</a:t>
            </a:r>
            <a:r>
              <a:rPr lang="en" sz="1400"/>
              <a:t>   </a:t>
            </a:r>
            <a:endParaRPr sz="1400"/>
          </a:p>
          <a:p>
            <a:pPr indent="-292100" lvl="0" marL="266700" rtl="0" algn="l">
              <a:lnSpc>
                <a:spcPct val="90000"/>
              </a:lnSpc>
              <a:spcBef>
                <a:spcPts val="400"/>
              </a:spcBef>
              <a:spcAft>
                <a:spcPts val="0"/>
              </a:spcAft>
              <a:buSzPts val="2400"/>
              <a:buChar char="•"/>
            </a:pPr>
            <a:r>
              <a:rPr lang="en" sz="1400"/>
              <a:t>All adults 16 and older now eligible to receive COVID19 vaccinations as of April 19</a:t>
            </a:r>
            <a:r>
              <a:rPr baseline="30000" lang="en" sz="1400"/>
              <a:t>th</a:t>
            </a:r>
            <a:r>
              <a:rPr lang="en" sz="1400"/>
              <a:t> </a:t>
            </a:r>
            <a:endParaRPr sz="1400"/>
          </a:p>
        </p:txBody>
      </p:sp>
      <p:sp>
        <p:nvSpPr>
          <p:cNvPr descr="&quot;“…equity is our North Star here.” &#10;- Dr. Marcella Nunez-Smith, Chair of the COVID-19 Health Equity Task Force" id="535" name="Google Shape;535;p73"/>
          <p:cNvSpPr/>
          <p:nvPr/>
        </p:nvSpPr>
        <p:spPr>
          <a:xfrm>
            <a:off x="6115050" y="1240315"/>
            <a:ext cx="2773975" cy="1915418"/>
          </a:xfrm>
          <a:prstGeom prst="roundRect">
            <a:avLst>
              <a:gd fmla="val 16667" name="adj"/>
            </a:avLst>
          </a:prstGeom>
          <a:solidFill>
            <a:srgbClr val="0F4D7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1" lang="en" sz="2700" u="none" cap="none" strike="noStrike">
                <a:solidFill>
                  <a:schemeClr val="lt1"/>
                </a:solidFill>
                <a:latin typeface="Calibri"/>
                <a:ea typeface="Calibri"/>
                <a:cs typeface="Calibri"/>
                <a:sym typeface="Calibri"/>
              </a:rPr>
              <a:t>“…equity is our North Star here.” </a:t>
            </a:r>
            <a:endParaRPr b="0" i="0" sz="2400" u="none" cap="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0" i="0" lang="en" sz="2400" u="none" cap="none" strike="noStrike">
                <a:solidFill>
                  <a:schemeClr val="lt1"/>
                </a:solidFill>
                <a:latin typeface="Calibri"/>
                <a:ea typeface="Calibri"/>
                <a:cs typeface="Calibri"/>
                <a:sym typeface="Calibri"/>
              </a:rPr>
              <a:t>- </a:t>
            </a:r>
            <a:r>
              <a:rPr b="0" i="0" lang="en" sz="1500" u="none" cap="none" strike="noStrike">
                <a:solidFill>
                  <a:schemeClr val="lt1"/>
                </a:solidFill>
                <a:latin typeface="Calibri"/>
                <a:ea typeface="Calibri"/>
                <a:cs typeface="Calibri"/>
                <a:sym typeface="Calibri"/>
              </a:rPr>
              <a:t>Dr. Marcella Nunez-Smith, </a:t>
            </a:r>
            <a:endParaRPr sz="1100"/>
          </a:p>
          <a:p>
            <a:pPr indent="0" lvl="0" marL="152400" marR="0" rtl="0" algn="l">
              <a:spcBef>
                <a:spcPts val="0"/>
              </a:spcBef>
              <a:spcAft>
                <a:spcPts val="0"/>
              </a:spcAft>
              <a:buNone/>
            </a:pPr>
            <a:r>
              <a:rPr lang="en" sz="1500">
                <a:solidFill>
                  <a:schemeClr val="lt1"/>
                </a:solidFill>
                <a:latin typeface="Calibri"/>
                <a:ea typeface="Calibri"/>
                <a:cs typeface="Calibri"/>
                <a:sym typeface="Calibri"/>
              </a:rPr>
              <a:t>Chair of the COVID-19 </a:t>
            </a:r>
            <a:br>
              <a:rPr lang="en" sz="1500">
                <a:solidFill>
                  <a:schemeClr val="lt1"/>
                </a:solidFill>
                <a:latin typeface="Calibri"/>
                <a:ea typeface="Calibri"/>
                <a:cs typeface="Calibri"/>
                <a:sym typeface="Calibri"/>
              </a:rPr>
            </a:br>
            <a:r>
              <a:rPr lang="en" sz="1500">
                <a:solidFill>
                  <a:schemeClr val="lt1"/>
                </a:solidFill>
                <a:latin typeface="Calibri"/>
                <a:ea typeface="Calibri"/>
                <a:cs typeface="Calibri"/>
                <a:sym typeface="Calibri"/>
              </a:rPr>
              <a:t>Health Equity Task Force</a:t>
            </a:r>
            <a:endParaRPr sz="2400">
              <a:solidFill>
                <a:schemeClr val="lt1"/>
              </a:solidFill>
              <a:latin typeface="Calibri"/>
              <a:ea typeface="Calibri"/>
              <a:cs typeface="Calibri"/>
              <a:sym typeface="Calibri"/>
            </a:endParaRPr>
          </a:p>
        </p:txBody>
      </p:sp>
      <p:pic>
        <p:nvPicPr>
          <p:cNvPr descr="&quot; &quot;" id="536" name="Google Shape;536;p73"/>
          <p:cNvPicPr preferRelativeResize="0"/>
          <p:nvPr/>
        </p:nvPicPr>
        <p:blipFill rotWithShape="1">
          <a:blip r:embed="rId3">
            <a:alphaModFix/>
          </a:blip>
          <a:srcRect b="0" l="0" r="0" t="0"/>
          <a:stretch/>
        </p:blipFill>
        <p:spPr>
          <a:xfrm>
            <a:off x="7091765" y="3164359"/>
            <a:ext cx="966385" cy="966385"/>
          </a:xfrm>
          <a:prstGeom prst="rect">
            <a:avLst/>
          </a:prstGeom>
          <a:noFill/>
          <a:ln>
            <a:noFill/>
          </a:ln>
        </p:spPr>
      </p:pic>
      <p:sp>
        <p:nvSpPr>
          <p:cNvPr id="537" name="Google Shape;537;p73"/>
          <p:cNvSpPr txBox="1"/>
          <p:nvPr>
            <p:ph idx="2" type="body"/>
          </p:nvPr>
        </p:nvSpPr>
        <p:spPr>
          <a:xfrm>
            <a:off x="628650" y="4155948"/>
            <a:ext cx="7146036" cy="685800"/>
          </a:xfrm>
          <a:prstGeom prst="rect">
            <a:avLst/>
          </a:prstGeom>
          <a:noFill/>
          <a:ln>
            <a:noFill/>
          </a:ln>
        </p:spPr>
        <p:txBody>
          <a:bodyPr anchorCtr="0" anchor="t" bIns="34275" lIns="68575" spcFirstLastPara="1" rIns="68575" wrap="square" tIns="34275">
            <a:normAutofit/>
          </a:bodyPr>
          <a:lstStyle/>
          <a:p>
            <a:pPr indent="0" lvl="0" marL="0" rtl="0" algn="ctr">
              <a:lnSpc>
                <a:spcPct val="100000"/>
              </a:lnSpc>
              <a:spcBef>
                <a:spcPts val="0"/>
              </a:spcBef>
              <a:spcAft>
                <a:spcPts val="0"/>
              </a:spcAft>
              <a:buSzPts val="1700"/>
              <a:buNone/>
            </a:pPr>
            <a:r>
              <a:rPr lang="en" sz="1400"/>
              <a:t>To see a list of invited and participating health centers, </a:t>
            </a:r>
            <a:endParaRPr sz="1100"/>
          </a:p>
          <a:p>
            <a:pPr indent="0" lvl="0" marL="0" rtl="0" algn="ctr">
              <a:lnSpc>
                <a:spcPct val="100000"/>
              </a:lnSpc>
              <a:spcBef>
                <a:spcPts val="0"/>
              </a:spcBef>
              <a:spcAft>
                <a:spcPts val="0"/>
              </a:spcAft>
              <a:buSzPts val="1700"/>
              <a:buNone/>
            </a:pPr>
            <a:r>
              <a:rPr lang="en" sz="1400"/>
              <a:t>visit </a:t>
            </a:r>
            <a:r>
              <a:rPr lang="en" sz="1400" u="sng">
                <a:solidFill>
                  <a:schemeClr val="hlink"/>
                </a:solidFill>
                <a:hlinkClick r:id="rId4"/>
              </a:rPr>
              <a:t>https://www.hrsa.gov/coronavirus/health-center-program/participants</a:t>
            </a:r>
            <a:r>
              <a:rPr lang="en" sz="1400"/>
              <a:t>. </a:t>
            </a:r>
            <a:endParaRPr sz="1400"/>
          </a:p>
        </p:txBody>
      </p:sp>
      <p:sp>
        <p:nvSpPr>
          <p:cNvPr id="538" name="Google Shape;538;p73"/>
          <p:cNvSpPr txBox="1"/>
          <p:nvPr>
            <p:ph idx="12" type="sldNum"/>
          </p:nvPr>
        </p:nvSpPr>
        <p:spPr>
          <a:xfrm>
            <a:off x="6954012" y="4869180"/>
            <a:ext cx="2057400" cy="28575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4"/>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100000"/>
              </a:lnSpc>
              <a:spcBef>
                <a:spcPts val="0"/>
              </a:spcBef>
              <a:spcAft>
                <a:spcPts val="0"/>
              </a:spcAft>
              <a:buClr>
                <a:srgbClr val="0F4D7B"/>
              </a:buClr>
              <a:buSzPct val="112970"/>
              <a:buFont typeface="Calibri"/>
              <a:buNone/>
            </a:pPr>
            <a:r>
              <a:rPr lang="en" sz="2655"/>
              <a:t>Health Center COVID-19 Vaccine Program Growth</a:t>
            </a:r>
            <a:endParaRPr sz="2655"/>
          </a:p>
        </p:txBody>
      </p:sp>
      <p:sp>
        <p:nvSpPr>
          <p:cNvPr id="545" name="Google Shape;545;p74"/>
          <p:cNvSpPr txBox="1"/>
          <p:nvPr>
            <p:ph idx="1" type="body"/>
          </p:nvPr>
        </p:nvSpPr>
        <p:spPr>
          <a:xfrm>
            <a:off x="514350" y="1085850"/>
            <a:ext cx="8286750" cy="488061"/>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lang="en" sz="1800"/>
              <a:t>To date, health centers have ordered </a:t>
            </a:r>
            <a:r>
              <a:rPr b="1" lang="en" sz="1800"/>
              <a:t>4,575,000 doses </a:t>
            </a:r>
            <a:r>
              <a:rPr lang="en" sz="1800"/>
              <a:t>for </a:t>
            </a:r>
            <a:r>
              <a:rPr b="1" lang="en" sz="1800"/>
              <a:t>1,891 sites.</a:t>
            </a:r>
            <a:endParaRPr sz="1500"/>
          </a:p>
        </p:txBody>
      </p:sp>
      <p:sp>
        <p:nvSpPr>
          <p:cNvPr id="546" name="Google Shape;546;p74"/>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1" i="0" lang="en" sz="1200" u="none" cap="none" strike="noStrike">
                <a:solidFill>
                  <a:srgbClr val="FFFFFF"/>
                </a:solidFill>
                <a:latin typeface="Calibri"/>
                <a:ea typeface="Calibri"/>
                <a:cs typeface="Calibri"/>
                <a:sym typeface="Calibri"/>
              </a:rPr>
              <a:t>‹#›</a:t>
            </a:fld>
            <a:endParaRPr b="1" i="0" sz="1200" u="none" cap="none" strike="noStrike">
              <a:solidFill>
                <a:srgbClr val="FFFFFF"/>
              </a:solidFill>
              <a:latin typeface="Calibri"/>
              <a:ea typeface="Calibri"/>
              <a:cs typeface="Calibri"/>
              <a:sym typeface="Calibri"/>
            </a:endParaRPr>
          </a:p>
        </p:txBody>
      </p:sp>
      <p:pic>
        <p:nvPicPr>
          <p:cNvPr id="547" name="Google Shape;547;p74"/>
          <p:cNvPicPr preferRelativeResize="0"/>
          <p:nvPr/>
        </p:nvPicPr>
        <p:blipFill rotWithShape="1">
          <a:blip r:embed="rId3">
            <a:alphaModFix/>
          </a:blip>
          <a:srcRect b="0" l="0" r="0" t="0"/>
          <a:stretch/>
        </p:blipFill>
        <p:spPr>
          <a:xfrm>
            <a:off x="514350" y="1573910"/>
            <a:ext cx="8229600" cy="3149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descr="Stacked bar chart shows COVID-19 Vaccines Administered to Date by Health Centers: Race/Ethnicity Known, 2/26/21-4/30/21" id="553" name="Google Shape;553;p75"/>
          <p:cNvPicPr preferRelativeResize="0"/>
          <p:nvPr/>
        </p:nvPicPr>
        <p:blipFill rotWithShape="1">
          <a:blip r:embed="rId3">
            <a:alphaModFix/>
          </a:blip>
          <a:srcRect b="0" l="0" r="0" t="0"/>
          <a:stretch/>
        </p:blipFill>
        <p:spPr>
          <a:xfrm>
            <a:off x="285750" y="914400"/>
            <a:ext cx="8572500" cy="3840480"/>
          </a:xfrm>
          <a:prstGeom prst="rect">
            <a:avLst/>
          </a:prstGeom>
          <a:noFill/>
          <a:ln>
            <a:noFill/>
          </a:ln>
        </p:spPr>
      </p:pic>
      <p:sp>
        <p:nvSpPr>
          <p:cNvPr id="554" name="Google Shape;554;p75"/>
          <p:cNvSpPr txBox="1"/>
          <p:nvPr>
            <p:ph idx="12" type="sldNum"/>
          </p:nvPr>
        </p:nvSpPr>
        <p:spPr>
          <a:xfrm>
            <a:off x="6954012" y="4869180"/>
            <a:ext cx="2057400" cy="28575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555" name="Google Shape;555;p75"/>
          <p:cNvSpPr txBox="1"/>
          <p:nvPr/>
        </p:nvSpPr>
        <p:spPr>
          <a:xfrm>
            <a:off x="2327563" y="0"/>
            <a:ext cx="6800850" cy="800100"/>
          </a:xfrm>
          <a:prstGeom prst="rect">
            <a:avLst/>
          </a:prstGeom>
          <a:noFill/>
          <a:ln>
            <a:noFill/>
          </a:ln>
        </p:spPr>
        <p:txBody>
          <a:bodyPr anchorCtr="0" anchor="ctr" bIns="34275" lIns="68575" spcFirstLastPara="1" rIns="68575" wrap="square" tIns="34275">
            <a:normAutofit/>
          </a:bodyPr>
          <a:lstStyle/>
          <a:p>
            <a:pPr indent="0" lvl="0" marL="0" marR="0" rtl="0" algn="l">
              <a:lnSpc>
                <a:spcPct val="100000"/>
              </a:lnSpc>
              <a:spcBef>
                <a:spcPts val="0"/>
              </a:spcBef>
              <a:spcAft>
                <a:spcPts val="0"/>
              </a:spcAft>
              <a:buClr>
                <a:srgbClr val="0F4D7B"/>
              </a:buClr>
              <a:buSzPts val="2100"/>
              <a:buFont typeface="Calibri"/>
              <a:buNone/>
            </a:pPr>
            <a:r>
              <a:rPr b="1" lang="en" sz="2100">
                <a:solidFill>
                  <a:srgbClr val="0F4D7B"/>
                </a:solidFill>
                <a:latin typeface="Calibri"/>
                <a:ea typeface="Calibri"/>
                <a:cs typeface="Calibri"/>
                <a:sym typeface="Calibri"/>
              </a:rPr>
              <a:t>COVID-19 Vaccines Administered to Date by Health Centers: Race/Ethnicity Known</a:t>
            </a:r>
            <a:endParaRPr b="1" sz="3000">
              <a:solidFill>
                <a:srgbClr val="0F4D7B"/>
              </a:solidFill>
              <a:latin typeface="Calibri"/>
              <a:ea typeface="Calibri"/>
              <a:cs typeface="Calibri"/>
              <a:sym typeface="Calibri"/>
            </a:endParaRPr>
          </a:p>
        </p:txBody>
      </p:sp>
      <p:sp>
        <p:nvSpPr>
          <p:cNvPr id="556" name="Google Shape;556;p75"/>
          <p:cNvSpPr txBox="1"/>
          <p:nvPr/>
        </p:nvSpPr>
        <p:spPr>
          <a:xfrm>
            <a:off x="171450" y="159901"/>
            <a:ext cx="2067790" cy="480299"/>
          </a:xfrm>
          <a:prstGeom prst="rect">
            <a:avLst/>
          </a:prstGeom>
          <a:noFill/>
          <a:ln cap="flat" cmpd="sng" w="127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F4D7B"/>
              </a:buClr>
              <a:buSzPts val="1400"/>
              <a:buFont typeface="Calibri"/>
              <a:buNone/>
            </a:pPr>
            <a:r>
              <a:rPr b="1" lang="en" sz="1300">
                <a:solidFill>
                  <a:srgbClr val="0F4D7B"/>
                </a:solidFill>
                <a:latin typeface="Calibri"/>
                <a:ea typeface="Calibri"/>
                <a:cs typeface="Calibri"/>
                <a:sym typeface="Calibri"/>
              </a:rPr>
              <a:t>Health Center     </a:t>
            </a:r>
            <a:endParaRPr sz="1000"/>
          </a:p>
          <a:p>
            <a:pPr indent="0" lvl="0" marL="0" marR="0" rtl="0" algn="ctr">
              <a:lnSpc>
                <a:spcPct val="100000"/>
              </a:lnSpc>
              <a:spcBef>
                <a:spcPts val="0"/>
              </a:spcBef>
              <a:spcAft>
                <a:spcPts val="0"/>
              </a:spcAft>
              <a:buClr>
                <a:srgbClr val="0F4D7B"/>
              </a:buClr>
              <a:buSzPts val="1400"/>
              <a:buFont typeface="Calibri"/>
              <a:buNone/>
            </a:pPr>
            <a:r>
              <a:rPr b="1" lang="en" sz="1300">
                <a:solidFill>
                  <a:srgbClr val="0F4D7B"/>
                </a:solidFill>
                <a:latin typeface="Calibri"/>
                <a:ea typeface="Calibri"/>
                <a:cs typeface="Calibri"/>
                <a:sym typeface="Calibri"/>
              </a:rPr>
              <a:t>COVID-19 Vaccine Program</a:t>
            </a:r>
            <a:endParaRPr b="1" sz="2000">
              <a:solidFill>
                <a:srgbClr val="0F4D7B"/>
              </a:solidFill>
              <a:latin typeface="Calibri"/>
              <a:ea typeface="Calibri"/>
              <a:cs typeface="Calibri"/>
              <a:sym typeface="Calibri"/>
            </a:endParaRPr>
          </a:p>
        </p:txBody>
      </p:sp>
      <p:sp>
        <p:nvSpPr>
          <p:cNvPr descr="A total of 806,024 COVID-19 vaccines &#10;have been completed by health centers to date. &#10;" id="557" name="Google Shape;557;p75"/>
          <p:cNvSpPr txBox="1"/>
          <p:nvPr/>
        </p:nvSpPr>
        <p:spPr>
          <a:xfrm>
            <a:off x="1216775" y="1074301"/>
            <a:ext cx="5257800" cy="76174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500">
                <a:solidFill>
                  <a:srgbClr val="0F4D7B"/>
                </a:solidFill>
                <a:latin typeface="Calibri"/>
                <a:ea typeface="Calibri"/>
                <a:cs typeface="Calibri"/>
                <a:sym typeface="Calibri"/>
              </a:rPr>
              <a:t>Through the </a:t>
            </a:r>
            <a:r>
              <a:rPr b="1" lang="en" sz="1500">
                <a:solidFill>
                  <a:srgbClr val="0F4D7B"/>
                </a:solidFill>
                <a:latin typeface="Calibri"/>
                <a:ea typeface="Calibri"/>
                <a:cs typeface="Calibri"/>
                <a:sym typeface="Calibri"/>
              </a:rPr>
              <a:t>Health Center COVID-19 Vaccine Program</a:t>
            </a:r>
            <a:r>
              <a:rPr lang="en" sz="1500">
                <a:solidFill>
                  <a:srgbClr val="0F4D7B"/>
                </a:solidFill>
                <a:latin typeface="Calibri"/>
                <a:ea typeface="Calibri"/>
                <a:cs typeface="Calibri"/>
                <a:sym typeface="Calibri"/>
              </a:rPr>
              <a:t>, a</a:t>
            </a:r>
            <a:r>
              <a:rPr b="0" lang="en" sz="1500">
                <a:solidFill>
                  <a:srgbClr val="0F4D7B"/>
                </a:solidFill>
                <a:latin typeface="Calibri"/>
                <a:ea typeface="Calibri"/>
                <a:cs typeface="Calibri"/>
                <a:sym typeface="Calibri"/>
              </a:rPr>
              <a:t> total of </a:t>
            </a:r>
            <a:r>
              <a:rPr b="1" lang="en" sz="1500">
                <a:solidFill>
                  <a:srgbClr val="0F4D7B"/>
                </a:solidFill>
                <a:latin typeface="Calibri"/>
                <a:ea typeface="Calibri"/>
                <a:cs typeface="Calibri"/>
                <a:sym typeface="Calibri"/>
              </a:rPr>
              <a:t>1,526,000 COVID-19 vaccine doses </a:t>
            </a:r>
            <a:r>
              <a:rPr b="0" lang="en" sz="1500">
                <a:solidFill>
                  <a:srgbClr val="0F4D7B"/>
                </a:solidFill>
                <a:latin typeface="Calibri"/>
                <a:ea typeface="Calibri"/>
                <a:cs typeface="Calibri"/>
                <a:sym typeface="Calibri"/>
              </a:rPr>
              <a:t>have been administered by participating health centers to date. </a:t>
            </a:r>
            <a:endParaRPr sz="1100"/>
          </a:p>
        </p:txBody>
      </p:sp>
      <p:sp>
        <p:nvSpPr>
          <p:cNvPr id="558" name="Google Shape;558;p75"/>
          <p:cNvSpPr/>
          <p:nvPr/>
        </p:nvSpPr>
        <p:spPr>
          <a:xfrm>
            <a:off x="660213" y="4605039"/>
            <a:ext cx="7146036" cy="12573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700">
                <a:solidFill>
                  <a:schemeClr val="dk1"/>
                </a:solidFill>
                <a:latin typeface="Calibri"/>
                <a:ea typeface="Calibri"/>
                <a:cs typeface="Calibri"/>
                <a:sym typeface="Calibri"/>
              </a:rPr>
              <a:t>Source: Health Center COVID-19 Survey </a:t>
            </a:r>
            <a:endParaRPr sz="7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id="564" name="Google Shape;564;p76"/>
          <p:cNvPicPr preferRelativeResize="0"/>
          <p:nvPr/>
        </p:nvPicPr>
        <p:blipFill rotWithShape="1">
          <a:blip r:embed="rId3">
            <a:alphaModFix/>
          </a:blip>
          <a:srcRect b="0" l="0" r="0" t="0"/>
          <a:stretch/>
        </p:blipFill>
        <p:spPr>
          <a:xfrm>
            <a:off x="171449" y="1189435"/>
            <a:ext cx="9046584" cy="3519844"/>
          </a:xfrm>
          <a:prstGeom prst="rect">
            <a:avLst/>
          </a:prstGeom>
          <a:noFill/>
          <a:ln>
            <a:noFill/>
          </a:ln>
        </p:spPr>
      </p:pic>
      <p:sp>
        <p:nvSpPr>
          <p:cNvPr id="565" name="Google Shape;565;p76"/>
          <p:cNvSpPr txBox="1"/>
          <p:nvPr>
            <p:ph idx="12" type="sldNum"/>
          </p:nvPr>
        </p:nvSpPr>
        <p:spPr>
          <a:xfrm>
            <a:off x="6954012" y="4869180"/>
            <a:ext cx="2057400" cy="28575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566" name="Google Shape;566;p76"/>
          <p:cNvSpPr txBox="1"/>
          <p:nvPr/>
        </p:nvSpPr>
        <p:spPr>
          <a:xfrm>
            <a:off x="2327563" y="0"/>
            <a:ext cx="6800850" cy="800100"/>
          </a:xfrm>
          <a:prstGeom prst="rect">
            <a:avLst/>
          </a:prstGeom>
          <a:noFill/>
          <a:ln>
            <a:noFill/>
          </a:ln>
        </p:spPr>
        <p:txBody>
          <a:bodyPr anchorCtr="0" anchor="ctr" bIns="34275" lIns="68575" spcFirstLastPara="1" rIns="68575" wrap="square" tIns="34275">
            <a:normAutofit/>
          </a:bodyPr>
          <a:lstStyle/>
          <a:p>
            <a:pPr indent="0" lvl="0" marL="0" marR="0" rtl="0" algn="l">
              <a:lnSpc>
                <a:spcPct val="100000"/>
              </a:lnSpc>
              <a:spcBef>
                <a:spcPts val="0"/>
              </a:spcBef>
              <a:spcAft>
                <a:spcPts val="0"/>
              </a:spcAft>
              <a:buClr>
                <a:srgbClr val="0F4D7B"/>
              </a:buClr>
              <a:buSzPts val="2100"/>
              <a:buFont typeface="Calibri"/>
              <a:buNone/>
            </a:pPr>
            <a:r>
              <a:rPr b="1" lang="en" sz="2100">
                <a:solidFill>
                  <a:srgbClr val="0F4D7B"/>
                </a:solidFill>
                <a:latin typeface="Calibri"/>
                <a:ea typeface="Calibri"/>
                <a:cs typeface="Calibri"/>
                <a:sym typeface="Calibri"/>
              </a:rPr>
              <a:t>COVID-19 Vaccines Administered to Date by Health Centers: Special Populations</a:t>
            </a:r>
            <a:endParaRPr b="1" sz="3000" strike="sngStrike">
              <a:solidFill>
                <a:srgbClr val="0F4D7B"/>
              </a:solidFill>
              <a:latin typeface="Calibri"/>
              <a:ea typeface="Calibri"/>
              <a:cs typeface="Calibri"/>
              <a:sym typeface="Calibri"/>
            </a:endParaRPr>
          </a:p>
        </p:txBody>
      </p:sp>
      <p:sp>
        <p:nvSpPr>
          <p:cNvPr id="567" name="Google Shape;567;p76"/>
          <p:cNvSpPr txBox="1"/>
          <p:nvPr/>
        </p:nvSpPr>
        <p:spPr>
          <a:xfrm>
            <a:off x="171450" y="159901"/>
            <a:ext cx="2067790" cy="480299"/>
          </a:xfrm>
          <a:prstGeom prst="rect">
            <a:avLst/>
          </a:prstGeom>
          <a:noFill/>
          <a:ln cap="flat" cmpd="sng" w="127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F4D7B"/>
              </a:buClr>
              <a:buSzPts val="1400"/>
              <a:buFont typeface="Calibri"/>
              <a:buNone/>
            </a:pPr>
            <a:r>
              <a:rPr b="1" lang="en" sz="1300">
                <a:solidFill>
                  <a:srgbClr val="0F4D7B"/>
                </a:solidFill>
                <a:latin typeface="Calibri"/>
                <a:ea typeface="Calibri"/>
                <a:cs typeface="Calibri"/>
                <a:sym typeface="Calibri"/>
              </a:rPr>
              <a:t>Health Center     </a:t>
            </a:r>
            <a:endParaRPr sz="1000"/>
          </a:p>
          <a:p>
            <a:pPr indent="0" lvl="0" marL="0" marR="0" rtl="0" algn="ctr">
              <a:lnSpc>
                <a:spcPct val="100000"/>
              </a:lnSpc>
              <a:spcBef>
                <a:spcPts val="0"/>
              </a:spcBef>
              <a:spcAft>
                <a:spcPts val="0"/>
              </a:spcAft>
              <a:buClr>
                <a:srgbClr val="0F4D7B"/>
              </a:buClr>
              <a:buSzPts val="1400"/>
              <a:buFont typeface="Calibri"/>
              <a:buNone/>
            </a:pPr>
            <a:r>
              <a:rPr b="1" lang="en" sz="1300">
                <a:solidFill>
                  <a:srgbClr val="0F4D7B"/>
                </a:solidFill>
                <a:latin typeface="Calibri"/>
                <a:ea typeface="Calibri"/>
                <a:cs typeface="Calibri"/>
                <a:sym typeface="Calibri"/>
              </a:rPr>
              <a:t>COVID-19 Vaccine Program</a:t>
            </a:r>
            <a:endParaRPr b="1" sz="2000">
              <a:solidFill>
                <a:srgbClr val="0F4D7B"/>
              </a:solidFill>
              <a:latin typeface="Calibri"/>
              <a:ea typeface="Calibri"/>
              <a:cs typeface="Calibri"/>
              <a:sym typeface="Calibri"/>
            </a:endParaRPr>
          </a:p>
        </p:txBody>
      </p:sp>
      <p:sp>
        <p:nvSpPr>
          <p:cNvPr id="568" name="Google Shape;568;p76"/>
          <p:cNvSpPr/>
          <p:nvPr/>
        </p:nvSpPr>
        <p:spPr>
          <a:xfrm>
            <a:off x="171449" y="2731279"/>
            <a:ext cx="2450026" cy="900247"/>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0F4D7B"/>
                </a:solidFill>
                <a:latin typeface="Calibri"/>
                <a:ea typeface="Calibri"/>
                <a:cs typeface="Calibri"/>
                <a:sym typeface="Calibri"/>
              </a:rPr>
              <a:t>Migratory &amp; Seasonal Agricultural </a:t>
            </a:r>
            <a:endParaRPr sz="1100"/>
          </a:p>
          <a:p>
            <a:pPr indent="0" lvl="0" marL="0" marR="0" rtl="0" algn="ctr">
              <a:spcBef>
                <a:spcPts val="0"/>
              </a:spcBef>
              <a:spcAft>
                <a:spcPts val="0"/>
              </a:spcAft>
              <a:buNone/>
            </a:pPr>
            <a:r>
              <a:rPr b="1" lang="en" sz="1400">
                <a:solidFill>
                  <a:srgbClr val="0F4D7B"/>
                </a:solidFill>
                <a:latin typeface="Calibri"/>
                <a:ea typeface="Calibri"/>
                <a:cs typeface="Calibri"/>
                <a:sym typeface="Calibri"/>
              </a:rPr>
              <a:t>Workers:</a:t>
            </a:r>
            <a:endParaRPr sz="1100"/>
          </a:p>
          <a:p>
            <a:pPr indent="0" lvl="0" marL="0" marR="0" rtl="0" algn="ctr">
              <a:spcBef>
                <a:spcPts val="0"/>
              </a:spcBef>
              <a:spcAft>
                <a:spcPts val="0"/>
              </a:spcAft>
              <a:buNone/>
            </a:pPr>
            <a:r>
              <a:rPr lang="en" sz="1400">
                <a:solidFill>
                  <a:srgbClr val="0F4D7B"/>
                </a:solidFill>
                <a:latin typeface="Calibri"/>
                <a:ea typeface="Calibri"/>
                <a:cs typeface="Calibri"/>
                <a:sym typeface="Calibri"/>
              </a:rPr>
              <a:t>5% (75,873) of doses</a:t>
            </a:r>
            <a:endParaRPr sz="1400">
              <a:solidFill>
                <a:srgbClr val="0F4D7B"/>
              </a:solidFill>
              <a:latin typeface="Calibri"/>
              <a:ea typeface="Calibri"/>
              <a:cs typeface="Calibri"/>
              <a:sym typeface="Calibri"/>
            </a:endParaRPr>
          </a:p>
        </p:txBody>
      </p:sp>
      <p:sp>
        <p:nvSpPr>
          <p:cNvPr id="569" name="Google Shape;569;p76"/>
          <p:cNvSpPr/>
          <p:nvPr/>
        </p:nvSpPr>
        <p:spPr>
          <a:xfrm>
            <a:off x="2621475" y="2731279"/>
            <a:ext cx="1849582" cy="692497"/>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0F4D7B"/>
                </a:solidFill>
                <a:latin typeface="Calibri"/>
                <a:ea typeface="Calibri"/>
                <a:cs typeface="Calibri"/>
                <a:sym typeface="Calibri"/>
              </a:rPr>
              <a:t>Patients Experiencing Homelessness:</a:t>
            </a:r>
            <a:endParaRPr sz="1100"/>
          </a:p>
          <a:p>
            <a:pPr indent="0" lvl="0" marL="0" marR="0" rtl="0" algn="ctr">
              <a:spcBef>
                <a:spcPts val="0"/>
              </a:spcBef>
              <a:spcAft>
                <a:spcPts val="0"/>
              </a:spcAft>
              <a:buNone/>
            </a:pPr>
            <a:r>
              <a:rPr lang="en" sz="1400">
                <a:solidFill>
                  <a:srgbClr val="0F4D7B"/>
                </a:solidFill>
                <a:latin typeface="Calibri"/>
                <a:ea typeface="Calibri"/>
                <a:cs typeface="Calibri"/>
                <a:sym typeface="Calibri"/>
              </a:rPr>
              <a:t>3% (46,362) of doses</a:t>
            </a:r>
            <a:endParaRPr sz="1400">
              <a:solidFill>
                <a:srgbClr val="0F4D7B"/>
              </a:solidFill>
              <a:latin typeface="Calibri"/>
              <a:ea typeface="Calibri"/>
              <a:cs typeface="Calibri"/>
              <a:sym typeface="Calibri"/>
            </a:endParaRPr>
          </a:p>
        </p:txBody>
      </p:sp>
      <p:sp>
        <p:nvSpPr>
          <p:cNvPr id="570" name="Google Shape;570;p76"/>
          <p:cNvSpPr/>
          <p:nvPr/>
        </p:nvSpPr>
        <p:spPr>
          <a:xfrm>
            <a:off x="4646035" y="2731279"/>
            <a:ext cx="2163907" cy="692497"/>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0F4D7B"/>
                </a:solidFill>
                <a:latin typeface="Calibri"/>
                <a:ea typeface="Calibri"/>
                <a:cs typeface="Calibri"/>
                <a:sym typeface="Calibri"/>
              </a:rPr>
              <a:t>Patients Who Are Residents of Public Housing:</a:t>
            </a:r>
            <a:endParaRPr sz="1100"/>
          </a:p>
          <a:p>
            <a:pPr indent="0" lvl="0" marL="0" marR="0" rtl="0" algn="ctr">
              <a:spcBef>
                <a:spcPts val="0"/>
              </a:spcBef>
              <a:spcAft>
                <a:spcPts val="0"/>
              </a:spcAft>
              <a:buNone/>
            </a:pPr>
            <a:r>
              <a:rPr lang="en" sz="1400">
                <a:solidFill>
                  <a:srgbClr val="0F4D7B"/>
                </a:solidFill>
                <a:latin typeface="Calibri"/>
                <a:ea typeface="Calibri"/>
                <a:cs typeface="Calibri"/>
                <a:sym typeface="Calibri"/>
              </a:rPr>
              <a:t>5% (69,413) of doses</a:t>
            </a:r>
            <a:endParaRPr sz="1400">
              <a:solidFill>
                <a:srgbClr val="0F4D7B"/>
              </a:solidFill>
              <a:latin typeface="Calibri"/>
              <a:ea typeface="Calibri"/>
              <a:cs typeface="Calibri"/>
              <a:sym typeface="Calibri"/>
            </a:endParaRPr>
          </a:p>
        </p:txBody>
      </p:sp>
      <p:sp>
        <p:nvSpPr>
          <p:cNvPr id="571" name="Google Shape;571;p76"/>
          <p:cNvSpPr/>
          <p:nvPr/>
        </p:nvSpPr>
        <p:spPr>
          <a:xfrm>
            <a:off x="6480811" y="1662764"/>
            <a:ext cx="1849582" cy="692497"/>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0F4D7B"/>
                </a:solidFill>
                <a:latin typeface="Calibri"/>
                <a:ea typeface="Calibri"/>
                <a:cs typeface="Calibri"/>
                <a:sym typeface="Calibri"/>
              </a:rPr>
              <a:t>Patients with Limited English Proficiency:</a:t>
            </a:r>
            <a:endParaRPr sz="1100"/>
          </a:p>
          <a:p>
            <a:pPr indent="0" lvl="0" marL="0" marR="0" rtl="0" algn="ctr">
              <a:spcBef>
                <a:spcPts val="0"/>
              </a:spcBef>
              <a:spcAft>
                <a:spcPts val="0"/>
              </a:spcAft>
              <a:buNone/>
            </a:pPr>
            <a:r>
              <a:rPr lang="en" sz="1400">
                <a:solidFill>
                  <a:srgbClr val="0F4D7B"/>
                </a:solidFill>
                <a:latin typeface="Calibri"/>
                <a:ea typeface="Calibri"/>
                <a:cs typeface="Calibri"/>
                <a:sym typeface="Calibri"/>
              </a:rPr>
              <a:t>25% (382,748) of doses</a:t>
            </a:r>
            <a:endParaRPr sz="1400">
              <a:solidFill>
                <a:srgbClr val="0F4D7B"/>
              </a:solidFill>
              <a:latin typeface="Calibri"/>
              <a:ea typeface="Calibri"/>
              <a:cs typeface="Calibri"/>
              <a:sym typeface="Calibri"/>
            </a:endParaRPr>
          </a:p>
        </p:txBody>
      </p:sp>
      <p:sp>
        <p:nvSpPr>
          <p:cNvPr descr="A total of 806,024 COVID-19 vaccines &#10;have been completed by health centers to date. &#10;" id="572" name="Google Shape;572;p76"/>
          <p:cNvSpPr txBox="1"/>
          <p:nvPr/>
        </p:nvSpPr>
        <p:spPr>
          <a:xfrm>
            <a:off x="678284" y="1365541"/>
            <a:ext cx="5198277" cy="692497"/>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Through the </a:t>
            </a:r>
            <a:r>
              <a:rPr b="1" lang="en" sz="1400">
                <a:solidFill>
                  <a:schemeClr val="dk1"/>
                </a:solidFill>
                <a:latin typeface="Calibri"/>
                <a:ea typeface="Calibri"/>
                <a:cs typeface="Calibri"/>
                <a:sym typeface="Calibri"/>
              </a:rPr>
              <a:t>Health Center COVID-19 Vaccine Program</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en" sz="1400">
                <a:solidFill>
                  <a:schemeClr val="dk1"/>
                </a:solidFill>
                <a:latin typeface="Calibri"/>
                <a:ea typeface="Calibri"/>
                <a:cs typeface="Calibri"/>
                <a:sym typeface="Calibri"/>
              </a:rPr>
              <a:t>a</a:t>
            </a:r>
            <a:r>
              <a:rPr b="0" lang="en" sz="1400">
                <a:solidFill>
                  <a:schemeClr val="dk1"/>
                </a:solidFill>
                <a:latin typeface="Calibri"/>
                <a:ea typeface="Calibri"/>
                <a:cs typeface="Calibri"/>
                <a:sym typeface="Calibri"/>
              </a:rPr>
              <a:t> total of </a:t>
            </a:r>
            <a:r>
              <a:rPr b="1" lang="en" sz="1400">
                <a:solidFill>
                  <a:schemeClr val="dk1"/>
                </a:solidFill>
                <a:latin typeface="Calibri"/>
                <a:ea typeface="Calibri"/>
                <a:cs typeface="Calibri"/>
                <a:sym typeface="Calibri"/>
              </a:rPr>
              <a:t>1,526,000 COVID-19 vaccine doses </a:t>
            </a:r>
            <a:r>
              <a:rPr b="0" lang="en" sz="1400">
                <a:solidFill>
                  <a:schemeClr val="dk1"/>
                </a:solidFill>
                <a:latin typeface="Calibri"/>
                <a:ea typeface="Calibri"/>
                <a:cs typeface="Calibri"/>
                <a:sym typeface="Calibri"/>
              </a:rPr>
              <a:t>have been administered </a:t>
            </a:r>
            <a:endParaRPr sz="1100"/>
          </a:p>
          <a:p>
            <a:pPr indent="0" lvl="0" marL="0" marR="0" rtl="0" algn="ctr">
              <a:spcBef>
                <a:spcPts val="0"/>
              </a:spcBef>
              <a:spcAft>
                <a:spcPts val="0"/>
              </a:spcAft>
              <a:buNone/>
            </a:pPr>
            <a:r>
              <a:rPr b="0" lang="en" sz="1400">
                <a:solidFill>
                  <a:schemeClr val="dk1"/>
                </a:solidFill>
                <a:latin typeface="Calibri"/>
                <a:ea typeface="Calibri"/>
                <a:cs typeface="Calibri"/>
                <a:sym typeface="Calibri"/>
              </a:rPr>
              <a:t>by participating health centers to date.</a:t>
            </a:r>
            <a:endParaRPr b="0" sz="1200">
              <a:solidFill>
                <a:schemeClr val="dk1"/>
              </a:solidFill>
              <a:latin typeface="Calibri"/>
              <a:ea typeface="Calibri"/>
              <a:cs typeface="Calibri"/>
              <a:sym typeface="Calibri"/>
            </a:endParaRPr>
          </a:p>
        </p:txBody>
      </p:sp>
      <p:sp>
        <p:nvSpPr>
          <p:cNvPr id="573" name="Google Shape;573;p76"/>
          <p:cNvSpPr/>
          <p:nvPr/>
        </p:nvSpPr>
        <p:spPr>
          <a:xfrm>
            <a:off x="660213" y="4605039"/>
            <a:ext cx="7146036" cy="12573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700">
                <a:solidFill>
                  <a:schemeClr val="dk1"/>
                </a:solidFill>
                <a:latin typeface="Calibri"/>
                <a:ea typeface="Calibri"/>
                <a:cs typeface="Calibri"/>
                <a:sym typeface="Calibri"/>
              </a:rPr>
              <a:t>Source: Health Center COVID-19 Survey </a:t>
            </a:r>
            <a:endParaRPr sz="7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77"/>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rgbClr val="0F4D7B"/>
              </a:buClr>
              <a:buSzPts val="3000"/>
              <a:buFont typeface="Calibri"/>
              <a:buNone/>
            </a:pPr>
            <a:r>
              <a:rPr lang="en" sz="2400"/>
              <a:t>On the Horizon </a:t>
            </a:r>
            <a:endParaRPr sz="2400"/>
          </a:p>
        </p:txBody>
      </p:sp>
      <p:sp>
        <p:nvSpPr>
          <p:cNvPr id="579" name="Google Shape;579;p77"/>
          <p:cNvSpPr txBox="1"/>
          <p:nvPr>
            <p:ph idx="1" type="body"/>
          </p:nvPr>
        </p:nvSpPr>
        <p:spPr>
          <a:xfrm>
            <a:off x="628650" y="1085850"/>
            <a:ext cx="7886700" cy="3263504"/>
          </a:xfrm>
          <a:prstGeom prst="rect">
            <a:avLst/>
          </a:prstGeom>
          <a:noFill/>
          <a:ln>
            <a:noFill/>
          </a:ln>
        </p:spPr>
        <p:txBody>
          <a:bodyPr anchorCtr="0" anchor="t" bIns="34275" lIns="68575" spcFirstLastPara="1" rIns="68575" wrap="square" tIns="34275">
            <a:normAutofit/>
          </a:bodyPr>
          <a:lstStyle/>
          <a:p>
            <a:pPr indent="-266700" lvl="0" marL="266700" rtl="0" algn="l">
              <a:lnSpc>
                <a:spcPct val="100000"/>
              </a:lnSpc>
              <a:spcBef>
                <a:spcPts val="0"/>
              </a:spcBef>
              <a:spcAft>
                <a:spcPts val="0"/>
              </a:spcAft>
              <a:buSzPts val="3000"/>
              <a:buChar char="•"/>
            </a:pPr>
            <a:r>
              <a:rPr lang="en" sz="2400"/>
              <a:t>Balancing primary care and pandemic response</a:t>
            </a:r>
            <a:endParaRPr sz="2300"/>
          </a:p>
          <a:p>
            <a:pPr indent="-266700" lvl="0" marL="266700" rtl="0" algn="l">
              <a:lnSpc>
                <a:spcPct val="100000"/>
              </a:lnSpc>
              <a:spcBef>
                <a:spcPts val="400"/>
              </a:spcBef>
              <a:spcAft>
                <a:spcPts val="0"/>
              </a:spcAft>
              <a:buSzPts val="3000"/>
              <a:buChar char="•"/>
            </a:pPr>
            <a:r>
              <a:rPr lang="en" sz="2400"/>
              <a:t>Shifts in demand may necessitate</a:t>
            </a:r>
            <a:endParaRPr sz="1100"/>
          </a:p>
          <a:p>
            <a:pPr indent="-215900" lvl="1" marL="558800" rtl="0" algn="l">
              <a:lnSpc>
                <a:spcPct val="100000"/>
              </a:lnSpc>
              <a:spcBef>
                <a:spcPts val="400"/>
              </a:spcBef>
              <a:spcAft>
                <a:spcPts val="0"/>
              </a:spcAft>
              <a:buSzPts val="2400"/>
              <a:buChar char="▪"/>
            </a:pPr>
            <a:r>
              <a:rPr lang="en" sz="2400"/>
              <a:t>Increased outreach and engagement</a:t>
            </a:r>
            <a:endParaRPr sz="1100"/>
          </a:p>
          <a:p>
            <a:pPr indent="-215900" lvl="1" marL="558800" rtl="0" algn="l">
              <a:lnSpc>
                <a:spcPct val="100000"/>
              </a:lnSpc>
              <a:spcBef>
                <a:spcPts val="400"/>
              </a:spcBef>
              <a:spcAft>
                <a:spcPts val="0"/>
              </a:spcAft>
              <a:buSzPts val="2400"/>
              <a:buChar char="▪"/>
            </a:pPr>
            <a:r>
              <a:rPr lang="en" sz="2400"/>
              <a:t>Forming new partnerships to reach populations</a:t>
            </a:r>
            <a:endParaRPr sz="1100"/>
          </a:p>
          <a:p>
            <a:pPr indent="-215900" lvl="1" marL="558800" rtl="0" algn="l">
              <a:lnSpc>
                <a:spcPct val="100000"/>
              </a:lnSpc>
              <a:spcBef>
                <a:spcPts val="400"/>
              </a:spcBef>
              <a:spcAft>
                <a:spcPts val="0"/>
              </a:spcAft>
              <a:buSzPts val="2400"/>
              <a:buChar char="▪"/>
            </a:pPr>
            <a:r>
              <a:rPr lang="en" sz="2400"/>
              <a:t>Tailoring strategies to reach diverse segments of your target populations</a:t>
            </a:r>
            <a:endParaRPr sz="1100"/>
          </a:p>
          <a:p>
            <a:pPr indent="-266700" lvl="0" marL="266700" rtl="0" algn="l">
              <a:lnSpc>
                <a:spcPct val="100000"/>
              </a:lnSpc>
              <a:spcBef>
                <a:spcPts val="400"/>
              </a:spcBef>
              <a:spcAft>
                <a:spcPts val="0"/>
              </a:spcAft>
              <a:buSzPts val="3000"/>
              <a:buChar char="•"/>
            </a:pPr>
            <a:r>
              <a:rPr lang="en" sz="2400"/>
              <a:t>Vaccinating Adolescents</a:t>
            </a:r>
            <a:endParaRPr sz="1100"/>
          </a:p>
          <a:p>
            <a:pPr indent="0" lvl="0" marL="0" rtl="0" algn="l">
              <a:lnSpc>
                <a:spcPct val="100000"/>
              </a:lnSpc>
              <a:spcBef>
                <a:spcPts val="400"/>
              </a:spcBef>
              <a:spcAft>
                <a:spcPts val="0"/>
              </a:spcAft>
              <a:buSzPts val="2400"/>
              <a:buNone/>
            </a:pPr>
            <a:r>
              <a:t/>
            </a:r>
            <a:endParaRPr sz="2000"/>
          </a:p>
          <a:p>
            <a:pPr indent="-114300" lvl="0" marL="266700" rtl="0" algn="l">
              <a:lnSpc>
                <a:spcPct val="100000"/>
              </a:lnSpc>
              <a:spcBef>
                <a:spcPts val="400"/>
              </a:spcBef>
              <a:spcAft>
                <a:spcPts val="0"/>
              </a:spcAft>
              <a:buSzPts val="2400"/>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Today’s Facilitators</a:t>
            </a:r>
            <a:endParaRPr/>
          </a:p>
        </p:txBody>
      </p:sp>
      <p:sp>
        <p:nvSpPr>
          <p:cNvPr id="438" name="Google Shape;438;p60"/>
          <p:cNvSpPr txBox="1"/>
          <p:nvPr/>
        </p:nvSpPr>
        <p:spPr>
          <a:xfrm>
            <a:off x="1677725" y="3830175"/>
            <a:ext cx="2025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Roboto"/>
                <a:ea typeface="Roboto"/>
                <a:cs typeface="Roboto"/>
                <a:sym typeface="Roboto"/>
              </a:rPr>
              <a:t>Liam Spurgeon</a:t>
            </a:r>
            <a:endParaRPr b="1"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Project Manager</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Health Outreach Partners</a:t>
            </a:r>
            <a:endParaRPr sz="1200">
              <a:latin typeface="Roboto"/>
              <a:ea typeface="Roboto"/>
              <a:cs typeface="Roboto"/>
              <a:sym typeface="Roboto"/>
            </a:endParaRPr>
          </a:p>
        </p:txBody>
      </p:sp>
      <p:sp>
        <p:nvSpPr>
          <p:cNvPr id="439" name="Google Shape;439;p60"/>
          <p:cNvSpPr txBox="1"/>
          <p:nvPr/>
        </p:nvSpPr>
        <p:spPr>
          <a:xfrm>
            <a:off x="4252213" y="3830175"/>
            <a:ext cx="3888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Roboto"/>
                <a:ea typeface="Roboto"/>
                <a:cs typeface="Roboto"/>
                <a:sym typeface="Roboto"/>
              </a:rPr>
              <a:t>Alaina P. Boyer, PhD</a:t>
            </a:r>
            <a:endParaRPr b="1"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Director of Research</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National Healthcare for the Homeless Council </a:t>
            </a:r>
            <a:endParaRPr sz="1200">
              <a:latin typeface="Roboto"/>
              <a:ea typeface="Roboto"/>
              <a:cs typeface="Roboto"/>
              <a:sym typeface="Roboto"/>
            </a:endParaRPr>
          </a:p>
          <a:p>
            <a:pPr indent="0" lvl="0" marL="0" rtl="0" algn="ctr">
              <a:spcBef>
                <a:spcPts val="0"/>
              </a:spcBef>
              <a:spcAft>
                <a:spcPts val="0"/>
              </a:spcAft>
              <a:buNone/>
            </a:pPr>
            <a:r>
              <a:t/>
            </a:r>
            <a:endParaRPr sz="1200">
              <a:latin typeface="Roboto"/>
              <a:ea typeface="Roboto"/>
              <a:cs typeface="Roboto"/>
              <a:sym typeface="Roboto"/>
            </a:endParaRPr>
          </a:p>
        </p:txBody>
      </p:sp>
      <p:pic>
        <p:nvPicPr>
          <p:cNvPr id="440" name="Google Shape;440;p60"/>
          <p:cNvPicPr preferRelativeResize="0"/>
          <p:nvPr/>
        </p:nvPicPr>
        <p:blipFill rotWithShape="1">
          <a:blip r:embed="rId3">
            <a:alphaModFix/>
          </a:blip>
          <a:srcRect b="0" l="0" r="0" t="0"/>
          <a:stretch/>
        </p:blipFill>
        <p:spPr>
          <a:xfrm>
            <a:off x="5381966" y="1836125"/>
            <a:ext cx="1628774" cy="1628774"/>
          </a:xfrm>
          <a:prstGeom prst="rect">
            <a:avLst/>
          </a:prstGeom>
          <a:noFill/>
          <a:ln>
            <a:noFill/>
          </a:ln>
        </p:spPr>
      </p:pic>
      <p:pic>
        <p:nvPicPr>
          <p:cNvPr id="441" name="Google Shape;441;p60"/>
          <p:cNvPicPr preferRelativeResize="0"/>
          <p:nvPr/>
        </p:nvPicPr>
        <p:blipFill rotWithShape="1">
          <a:blip r:embed="rId4">
            <a:alphaModFix/>
          </a:blip>
          <a:srcRect b="0" l="855" r="855" t="0"/>
          <a:stretch/>
        </p:blipFill>
        <p:spPr>
          <a:xfrm>
            <a:off x="1875988" y="1821975"/>
            <a:ext cx="1628776" cy="16570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78"/>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rgbClr val="0F4D7B"/>
              </a:buClr>
              <a:buSzPts val="3000"/>
              <a:buFont typeface="Calibri"/>
              <a:buNone/>
            </a:pPr>
            <a:r>
              <a:rPr lang="en" sz="2400"/>
              <a:t>Questions?</a:t>
            </a:r>
            <a:endParaRPr sz="2400"/>
          </a:p>
        </p:txBody>
      </p:sp>
      <p:pic>
        <p:nvPicPr>
          <p:cNvPr descr="&quot; &quot; " id="586" name="Google Shape;586;p78"/>
          <p:cNvPicPr preferRelativeResize="0"/>
          <p:nvPr>
            <p:ph idx="1" type="body"/>
          </p:nvPr>
        </p:nvPicPr>
        <p:blipFill rotWithShape="1">
          <a:blip r:embed="rId3">
            <a:alphaModFix/>
          </a:blip>
          <a:srcRect b="0" l="0" r="0" t="0"/>
          <a:stretch/>
        </p:blipFill>
        <p:spPr>
          <a:xfrm>
            <a:off x="1885950" y="1238422"/>
            <a:ext cx="5372100" cy="3192437"/>
          </a:xfrm>
          <a:prstGeom prst="rect">
            <a:avLst/>
          </a:prstGeom>
          <a:noFill/>
          <a:ln>
            <a:noFill/>
          </a:ln>
        </p:spPr>
      </p:pic>
      <p:sp>
        <p:nvSpPr>
          <p:cNvPr id="587" name="Google Shape;587;p78"/>
          <p:cNvSpPr txBox="1"/>
          <p:nvPr>
            <p:ph idx="12" type="sldNum"/>
          </p:nvPr>
        </p:nvSpPr>
        <p:spPr>
          <a:xfrm>
            <a:off x="6954012" y="4869180"/>
            <a:ext cx="2057400" cy="28575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79"/>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rgbClr val="0F4D7B"/>
              </a:buClr>
              <a:buSzPts val="3000"/>
              <a:buFont typeface="Calibri"/>
              <a:buNone/>
            </a:pPr>
            <a:r>
              <a:rPr lang="en" sz="1100"/>
              <a:t>Resources </a:t>
            </a:r>
            <a:endParaRPr sz="1100"/>
          </a:p>
        </p:txBody>
      </p:sp>
      <p:sp>
        <p:nvSpPr>
          <p:cNvPr id="594" name="Google Shape;594;p79"/>
          <p:cNvSpPr txBox="1"/>
          <p:nvPr>
            <p:ph idx="12" type="sldNum"/>
          </p:nvPr>
        </p:nvSpPr>
        <p:spPr>
          <a:xfrm>
            <a:off x="6954012" y="4869180"/>
            <a:ext cx="2057400" cy="28575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graphicFrame>
        <p:nvGraphicFramePr>
          <p:cNvPr id="595" name="Google Shape;595;p79"/>
          <p:cNvGraphicFramePr/>
          <p:nvPr/>
        </p:nvGraphicFramePr>
        <p:xfrm>
          <a:off x="542925" y="1085851"/>
          <a:ext cx="3000000" cy="3000000"/>
        </p:xfrm>
        <a:graphic>
          <a:graphicData uri="http://schemas.openxmlformats.org/drawingml/2006/table">
            <a:tbl>
              <a:tblPr bandRow="1" firstRow="1">
                <a:noFill/>
                <a:tableStyleId>{8ACE9CA9-591A-4EBD-8640-8748930D2F4E}</a:tableStyleId>
              </a:tblPr>
              <a:tblGrid>
                <a:gridCol w="1979400"/>
                <a:gridCol w="6164450"/>
              </a:tblGrid>
              <a:tr h="329475">
                <a:tc>
                  <a:txBody>
                    <a:bodyPr/>
                    <a:lstStyle/>
                    <a:p>
                      <a:pPr indent="0" lvl="0" marL="0" marR="0" rtl="0" algn="l">
                        <a:spcBef>
                          <a:spcPts val="0"/>
                        </a:spcBef>
                        <a:spcAft>
                          <a:spcPts val="0"/>
                        </a:spcAft>
                        <a:buNone/>
                      </a:pPr>
                      <a:r>
                        <a:rPr lang="en" sz="1400" u="none" cap="none" strike="noStrike"/>
                        <a:t>TA Topic</a:t>
                      </a:r>
                      <a:endParaRPr sz="1100"/>
                    </a:p>
                  </a:txBody>
                  <a:tcPr marT="34300" marB="34300" marR="68600" marL="68600"/>
                </a:tc>
                <a:tc>
                  <a:txBody>
                    <a:bodyPr/>
                    <a:lstStyle/>
                    <a:p>
                      <a:pPr indent="0" lvl="0" marL="0" marR="0" rtl="0" algn="l">
                        <a:spcBef>
                          <a:spcPts val="0"/>
                        </a:spcBef>
                        <a:spcAft>
                          <a:spcPts val="0"/>
                        </a:spcAft>
                        <a:buNone/>
                      </a:pPr>
                      <a:r>
                        <a:rPr lang="en" sz="1400"/>
                        <a:t>Contact Information</a:t>
                      </a:r>
                      <a:endParaRPr sz="1100"/>
                    </a:p>
                  </a:txBody>
                  <a:tcPr marT="34300" marB="34300" marR="68600" marL="68600"/>
                </a:tc>
              </a:tr>
              <a:tr h="568675">
                <a:tc>
                  <a:txBody>
                    <a:bodyPr/>
                    <a:lstStyle/>
                    <a:p>
                      <a:pPr indent="0" lvl="0" marL="0" marR="0" rtl="0" algn="l">
                        <a:spcBef>
                          <a:spcPts val="0"/>
                        </a:spcBef>
                        <a:spcAft>
                          <a:spcPts val="0"/>
                        </a:spcAft>
                        <a:buNone/>
                      </a:pPr>
                      <a:r>
                        <a:rPr b="1" lang="en" sz="1400"/>
                        <a:t>BPHC Contact</a:t>
                      </a:r>
                      <a:r>
                        <a:rPr b="1" lang="en" sz="1400"/>
                        <a:t> Form</a:t>
                      </a:r>
                      <a:endParaRPr sz="1100"/>
                    </a:p>
                  </a:txBody>
                  <a:tcPr marT="34300" marB="34300" marR="68600" marL="68600"/>
                </a:tc>
                <a:tc>
                  <a:txBody>
                    <a:bodyPr/>
                    <a:lstStyle/>
                    <a:p>
                      <a:pPr indent="0" lvl="0" marL="0" marR="0" rtl="0" algn="l">
                        <a:lnSpc>
                          <a:spcPct val="100000"/>
                        </a:lnSpc>
                        <a:spcBef>
                          <a:spcPts val="0"/>
                        </a:spcBef>
                        <a:spcAft>
                          <a:spcPts val="0"/>
                        </a:spcAft>
                        <a:buClr>
                          <a:schemeClr val="dk1"/>
                        </a:buClr>
                        <a:buSzPts val="900"/>
                        <a:buFont typeface="Calibri"/>
                        <a:buNone/>
                      </a:pPr>
                      <a:r>
                        <a:rPr lang="en" sz="900" u="sng">
                          <a:solidFill>
                            <a:schemeClr val="hlink"/>
                          </a:solidFill>
                          <a:hlinkClick r:id="rId3"/>
                        </a:rPr>
                        <a:t>https://bphccommunications.secure.force.com/ContactBPHC/BPHC_Contact_Form</a:t>
                      </a:r>
                      <a:r>
                        <a:rPr lang="en" sz="900"/>
                        <a:t> </a:t>
                      </a:r>
                      <a:endParaRPr sz="1100"/>
                    </a:p>
                    <a:p>
                      <a:pPr indent="0" lvl="0" marL="0" marR="0" rtl="0" algn="l">
                        <a:lnSpc>
                          <a:spcPct val="100000"/>
                        </a:lnSpc>
                        <a:spcBef>
                          <a:spcPts val="0"/>
                        </a:spcBef>
                        <a:spcAft>
                          <a:spcPts val="0"/>
                        </a:spcAft>
                        <a:buClr>
                          <a:schemeClr val="dk1"/>
                        </a:buClr>
                        <a:buSzPts val="900"/>
                        <a:buFont typeface="Noto Sans Symbols"/>
                        <a:buNone/>
                      </a:pPr>
                      <a:r>
                        <a:rPr i="1" lang="en" sz="900"/>
                        <a:t>Select fourth category: “Health Center COVID-19 Vaccine Program”</a:t>
                      </a:r>
                      <a:endParaRPr sz="1100"/>
                    </a:p>
                  </a:txBody>
                  <a:tcPr marT="34300" marB="34300" marR="68600" marL="68600"/>
                </a:tc>
              </a:tr>
              <a:tr h="329475">
                <a:tc>
                  <a:txBody>
                    <a:bodyPr/>
                    <a:lstStyle/>
                    <a:p>
                      <a:pPr indent="0" lvl="0" marL="0" marR="0" rtl="0" algn="l">
                        <a:lnSpc>
                          <a:spcPct val="100000"/>
                        </a:lnSpc>
                        <a:spcBef>
                          <a:spcPts val="0"/>
                        </a:spcBef>
                        <a:spcAft>
                          <a:spcPts val="0"/>
                        </a:spcAft>
                        <a:buClr>
                          <a:schemeClr val="dk1"/>
                        </a:buClr>
                        <a:buSzPts val="1400"/>
                        <a:buFont typeface="Calibri"/>
                        <a:buNone/>
                      </a:pPr>
                      <a:r>
                        <a:rPr b="1" lang="en" sz="1400"/>
                        <a:t>Program Webpage </a:t>
                      </a:r>
                      <a:endParaRPr b="1" sz="1400"/>
                    </a:p>
                  </a:txBody>
                  <a:tcPr marT="34300" marB="34300" marR="68600" marL="68600"/>
                </a:tc>
                <a:tc>
                  <a:txBody>
                    <a:bodyPr/>
                    <a:lstStyle/>
                    <a:p>
                      <a:pPr indent="0" lvl="0" marL="0" marR="0" rtl="0" algn="l">
                        <a:lnSpc>
                          <a:spcPct val="100000"/>
                        </a:lnSpc>
                        <a:spcBef>
                          <a:spcPts val="0"/>
                        </a:spcBef>
                        <a:spcAft>
                          <a:spcPts val="0"/>
                        </a:spcAft>
                        <a:buClr>
                          <a:schemeClr val="dk1"/>
                        </a:buClr>
                        <a:buSzPts val="1400"/>
                        <a:buFont typeface="Calibri"/>
                        <a:buNone/>
                      </a:pPr>
                      <a:r>
                        <a:rPr lang="en" sz="1400" u="sng">
                          <a:solidFill>
                            <a:schemeClr val="hlink"/>
                          </a:solidFill>
                          <a:latin typeface="Calibri"/>
                          <a:ea typeface="Calibri"/>
                          <a:cs typeface="Calibri"/>
                          <a:sym typeface="Calibri"/>
                          <a:hlinkClick r:id="rId4"/>
                        </a:rPr>
                        <a:t>https://www.hrsa.gov/coronavirus/health-center-program</a:t>
                      </a:r>
                      <a:endParaRPr sz="1400">
                        <a:solidFill>
                          <a:schemeClr val="dk1"/>
                        </a:solidFill>
                        <a:latin typeface="Calibri"/>
                        <a:ea typeface="Calibri"/>
                        <a:cs typeface="Calibri"/>
                        <a:sym typeface="Calibri"/>
                      </a:endParaRPr>
                    </a:p>
                  </a:txBody>
                  <a:tcPr marT="34300" marB="34300" marR="68600" marL="68600"/>
                </a:tc>
              </a:tr>
              <a:tr h="329475">
                <a:tc>
                  <a:txBody>
                    <a:bodyPr/>
                    <a:lstStyle/>
                    <a:p>
                      <a:pPr indent="0" lvl="0" marL="0" marR="0" rtl="0" algn="l">
                        <a:lnSpc>
                          <a:spcPct val="100000"/>
                        </a:lnSpc>
                        <a:spcBef>
                          <a:spcPts val="0"/>
                        </a:spcBef>
                        <a:spcAft>
                          <a:spcPts val="0"/>
                        </a:spcAft>
                        <a:buClr>
                          <a:schemeClr val="dk1"/>
                        </a:buClr>
                        <a:buSzPts val="1400"/>
                        <a:buFont typeface="Calibri"/>
                        <a:buNone/>
                      </a:pPr>
                      <a:r>
                        <a:rPr b="1" lang="en" sz="1400"/>
                        <a:t>Program FAQs </a:t>
                      </a:r>
                      <a:endParaRPr sz="1100"/>
                    </a:p>
                  </a:txBody>
                  <a:tcPr marT="34300" marB="34300" marR="68600" marL="68600"/>
                </a:tc>
                <a:tc>
                  <a:txBody>
                    <a:bodyPr/>
                    <a:lstStyle/>
                    <a:p>
                      <a:pPr indent="0" lvl="0" marL="0" marR="0" rtl="0" algn="l">
                        <a:lnSpc>
                          <a:spcPct val="100000"/>
                        </a:lnSpc>
                        <a:spcBef>
                          <a:spcPts val="0"/>
                        </a:spcBef>
                        <a:spcAft>
                          <a:spcPts val="0"/>
                        </a:spcAft>
                        <a:buClr>
                          <a:schemeClr val="dk1"/>
                        </a:buClr>
                        <a:buSzPts val="1400"/>
                        <a:buFont typeface="Calibri"/>
                        <a:buNone/>
                      </a:pPr>
                      <a:r>
                        <a:rPr lang="en" sz="1400" u="sng">
                          <a:solidFill>
                            <a:schemeClr val="hlink"/>
                          </a:solidFill>
                          <a:latin typeface="Calibri"/>
                          <a:ea typeface="Calibri"/>
                          <a:cs typeface="Calibri"/>
                          <a:sym typeface="Calibri"/>
                          <a:hlinkClick r:id="rId5"/>
                        </a:rPr>
                        <a:t>https://bphc.hrsa.gov/emergency-response/coronavirus-frequently-asked-questions</a:t>
                      </a:r>
                      <a:r>
                        <a:rPr lang="en" sz="1400" u="sng">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txBody>
                  <a:tcPr marT="34300" marB="34300" marR="68600" marL="68600"/>
                </a:tc>
              </a:tr>
              <a:tr h="329475">
                <a:tc>
                  <a:txBody>
                    <a:bodyPr/>
                    <a:lstStyle/>
                    <a:p>
                      <a:pPr indent="0" lvl="0" marL="0" marR="0" rtl="0" algn="l">
                        <a:lnSpc>
                          <a:spcPct val="100000"/>
                        </a:lnSpc>
                        <a:spcBef>
                          <a:spcPts val="0"/>
                        </a:spcBef>
                        <a:spcAft>
                          <a:spcPts val="0"/>
                        </a:spcAft>
                        <a:buClr>
                          <a:schemeClr val="dk1"/>
                        </a:buClr>
                        <a:buSzPts val="1400"/>
                        <a:buFont typeface="Calibri"/>
                        <a:buNone/>
                      </a:pPr>
                      <a:r>
                        <a:rPr b="1" lang="en" sz="1400"/>
                        <a:t>Survey Questions</a:t>
                      </a:r>
                      <a:endParaRPr sz="1100"/>
                    </a:p>
                  </a:txBody>
                  <a:tcPr marT="34300" marB="34300" marR="68600" marL="68600"/>
                </a:tc>
                <a:tc>
                  <a:txBody>
                    <a:bodyPr/>
                    <a:lstStyle/>
                    <a:p>
                      <a:pPr indent="0" lvl="0" marL="0" marR="0" rtl="0" algn="l">
                        <a:lnSpc>
                          <a:spcPct val="100000"/>
                        </a:lnSpc>
                        <a:spcBef>
                          <a:spcPts val="0"/>
                        </a:spcBef>
                        <a:spcAft>
                          <a:spcPts val="0"/>
                        </a:spcAft>
                        <a:buClr>
                          <a:schemeClr val="dk1"/>
                        </a:buClr>
                        <a:buSzPts val="1400"/>
                        <a:buFont typeface="Calibri"/>
                        <a:buNone/>
                      </a:pPr>
                      <a:r>
                        <a:rPr lang="en" sz="1400" u="sng">
                          <a:solidFill>
                            <a:schemeClr val="hlink"/>
                          </a:solidFill>
                          <a:latin typeface="Calibri"/>
                          <a:ea typeface="Calibri"/>
                          <a:cs typeface="Calibri"/>
                          <a:sym typeface="Calibri"/>
                          <a:hlinkClick r:id="rId6"/>
                        </a:rPr>
                        <a:t>https://bphc.hrsa.gov/emergency-response/covid-19-survey-tools-questions</a:t>
                      </a:r>
                      <a:endParaRPr sz="1400">
                        <a:solidFill>
                          <a:schemeClr val="dk1"/>
                        </a:solidFill>
                        <a:latin typeface="Calibri"/>
                        <a:ea typeface="Calibri"/>
                        <a:cs typeface="Calibri"/>
                        <a:sym typeface="Calibri"/>
                      </a:endParaRPr>
                    </a:p>
                  </a:txBody>
                  <a:tcPr marT="34300" marB="34300" marR="68600" marL="68600"/>
                </a:tc>
              </a:tr>
              <a:tr h="511475">
                <a:tc>
                  <a:txBody>
                    <a:bodyPr/>
                    <a:lstStyle/>
                    <a:p>
                      <a:pPr indent="0" lvl="0" marL="0" marR="0" rtl="0" algn="l">
                        <a:spcBef>
                          <a:spcPts val="0"/>
                        </a:spcBef>
                        <a:spcAft>
                          <a:spcPts val="0"/>
                        </a:spcAft>
                        <a:buNone/>
                      </a:pPr>
                      <a:r>
                        <a:rPr b="1" lang="en" sz="1400"/>
                        <a:t>Primary</a:t>
                      </a:r>
                      <a:r>
                        <a:rPr b="1" lang="en" sz="1400"/>
                        <a:t> Care Associations</a:t>
                      </a:r>
                      <a:endParaRPr b="1" sz="1400"/>
                    </a:p>
                  </a:txBody>
                  <a:tcPr marT="34300" marB="34300" marR="68600" marL="68600"/>
                </a:tc>
                <a:tc>
                  <a:txBody>
                    <a:bodyPr/>
                    <a:lstStyle/>
                    <a:p>
                      <a:pPr indent="0" lvl="0" marL="0" marR="0" rtl="0" algn="l">
                        <a:spcBef>
                          <a:spcPts val="0"/>
                        </a:spcBef>
                        <a:spcAft>
                          <a:spcPts val="0"/>
                        </a:spcAft>
                        <a:buNone/>
                      </a:pPr>
                      <a:r>
                        <a:rPr lang="en" sz="1400" u="sng">
                          <a:solidFill>
                            <a:schemeClr val="hlink"/>
                          </a:solidFill>
                          <a:hlinkClick r:id="rId7"/>
                        </a:rPr>
                        <a:t>https://bphc.hrsa.gov/qualityimprovement/strategicpartnerships/ncapca/associations.html</a:t>
                      </a:r>
                      <a:r>
                        <a:rPr lang="en" sz="1400"/>
                        <a:t> </a:t>
                      </a:r>
                      <a:endParaRPr sz="1100"/>
                    </a:p>
                  </a:txBody>
                  <a:tcPr marT="34300" marB="34300" marR="68600" marL="68600"/>
                </a:tc>
              </a:tr>
              <a:tr h="511475">
                <a:tc>
                  <a:txBody>
                    <a:bodyPr/>
                    <a:lstStyle/>
                    <a:p>
                      <a:pPr indent="0" lvl="0" marL="0" marR="0" rtl="0" algn="l">
                        <a:spcBef>
                          <a:spcPts val="0"/>
                        </a:spcBef>
                        <a:spcAft>
                          <a:spcPts val="0"/>
                        </a:spcAft>
                        <a:buNone/>
                      </a:pPr>
                      <a:r>
                        <a:rPr b="1" lang="en" sz="1400"/>
                        <a:t>Immunization Program Managers </a:t>
                      </a:r>
                      <a:endParaRPr b="1" sz="1400"/>
                    </a:p>
                  </a:txBody>
                  <a:tcPr marT="34300" marB="34300" marR="68600" marL="68600"/>
                </a:tc>
                <a:tc>
                  <a:txBody>
                    <a:bodyPr/>
                    <a:lstStyle/>
                    <a:p>
                      <a:pPr indent="0" lvl="0" marL="0" marR="0" rtl="0" algn="l">
                        <a:spcBef>
                          <a:spcPts val="0"/>
                        </a:spcBef>
                        <a:spcAft>
                          <a:spcPts val="0"/>
                        </a:spcAft>
                        <a:buNone/>
                      </a:pPr>
                      <a:r>
                        <a:rPr lang="en" sz="1400" u="sng">
                          <a:solidFill>
                            <a:schemeClr val="hlink"/>
                          </a:solidFill>
                          <a:hlinkClick r:id="rId8"/>
                        </a:rPr>
                        <a:t>https://www.immunizationmanagers.org/page/MemPage</a:t>
                      </a:r>
                      <a:r>
                        <a:rPr lang="en" sz="1400"/>
                        <a:t> </a:t>
                      </a:r>
                      <a:endParaRPr sz="1400"/>
                    </a:p>
                  </a:txBody>
                  <a:tcPr marT="34300" marB="34300" marR="68600" marL="6860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80"/>
          <p:cNvSpPr txBox="1"/>
          <p:nvPr>
            <p:ph type="title"/>
          </p:nvPr>
        </p:nvSpPr>
        <p:spPr>
          <a:xfrm>
            <a:off x="628650" y="1"/>
            <a:ext cx="7886700" cy="8001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rgbClr val="0F4D7B"/>
              </a:buClr>
              <a:buSzPts val="3000"/>
              <a:buFont typeface="Calibri"/>
              <a:buNone/>
            </a:pPr>
            <a:r>
              <a:rPr b="1" lang="en" sz="3000">
                <a:solidFill>
                  <a:srgbClr val="0F4D7B"/>
                </a:solidFill>
                <a:latin typeface="Calibri"/>
                <a:ea typeface="Calibri"/>
                <a:cs typeface="Calibri"/>
                <a:sym typeface="Calibri"/>
              </a:rPr>
              <a:t>Thank You!</a:t>
            </a:r>
            <a:endParaRPr b="1" sz="1500">
              <a:solidFill>
                <a:srgbClr val="0F4D7B"/>
              </a:solidFill>
              <a:latin typeface="Calibri"/>
              <a:ea typeface="Calibri"/>
              <a:cs typeface="Calibri"/>
              <a:sym typeface="Calibri"/>
            </a:endParaRPr>
          </a:p>
        </p:txBody>
      </p:sp>
      <p:sp>
        <p:nvSpPr>
          <p:cNvPr id="602" name="Google Shape;602;p80"/>
          <p:cNvSpPr txBox="1"/>
          <p:nvPr>
            <p:ph idx="1" type="body"/>
          </p:nvPr>
        </p:nvSpPr>
        <p:spPr>
          <a:xfrm>
            <a:off x="628650" y="914400"/>
            <a:ext cx="7886700" cy="234315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SzPts val="2300"/>
              <a:buNone/>
            </a:pPr>
            <a:r>
              <a:rPr lang="en" sz="1800"/>
              <a:t>Bureau of Primary Health Care (BPHC) </a:t>
            </a:r>
            <a:endParaRPr sz="1800">
              <a:solidFill>
                <a:srgbClr val="0F4D7B"/>
              </a:solidFill>
            </a:endParaRPr>
          </a:p>
          <a:p>
            <a:pPr indent="0" lvl="0" marL="0" rtl="0" algn="l">
              <a:lnSpc>
                <a:spcPct val="100000"/>
              </a:lnSpc>
              <a:spcBef>
                <a:spcPts val="400"/>
              </a:spcBef>
              <a:spcAft>
                <a:spcPts val="0"/>
              </a:spcAft>
              <a:buSzPts val="2300"/>
              <a:buNone/>
            </a:pPr>
            <a:r>
              <a:rPr lang="en" sz="1800"/>
              <a:t>Health Resources and Services Administration (HRSA)</a:t>
            </a:r>
            <a:endParaRPr sz="1800">
              <a:solidFill>
                <a:srgbClr val="0F4D7B"/>
              </a:solidFill>
            </a:endParaRPr>
          </a:p>
          <a:p>
            <a:pPr indent="0" lvl="0" marL="0" rtl="0" algn="l">
              <a:lnSpc>
                <a:spcPct val="100000"/>
              </a:lnSpc>
              <a:spcBef>
                <a:spcPts val="400"/>
              </a:spcBef>
              <a:spcAft>
                <a:spcPts val="0"/>
              </a:spcAft>
              <a:buSzPts val="2300"/>
              <a:buNone/>
            </a:pPr>
            <a:r>
              <a:t/>
            </a:r>
            <a:endParaRPr sz="1800">
              <a:solidFill>
                <a:srgbClr val="0F4D7B"/>
              </a:solidFill>
            </a:endParaRPr>
          </a:p>
          <a:p>
            <a:pPr indent="0" lvl="3" marL="965200" rtl="0" algn="l">
              <a:lnSpc>
                <a:spcPct val="100000"/>
              </a:lnSpc>
              <a:spcBef>
                <a:spcPts val="1100"/>
              </a:spcBef>
              <a:spcAft>
                <a:spcPts val="0"/>
              </a:spcAft>
              <a:buSzPts val="1500"/>
              <a:buNone/>
            </a:pPr>
            <a:r>
              <a:rPr lang="en" sz="1500">
                <a:solidFill>
                  <a:srgbClr val="800000"/>
                </a:solidFill>
              </a:rPr>
              <a:t>  </a:t>
            </a:r>
            <a:endParaRPr sz="1100"/>
          </a:p>
          <a:p>
            <a:pPr indent="0" lvl="3" marL="1028700" rtl="0" algn="l">
              <a:lnSpc>
                <a:spcPct val="100000"/>
              </a:lnSpc>
              <a:spcBef>
                <a:spcPts val="0"/>
              </a:spcBef>
              <a:spcAft>
                <a:spcPts val="0"/>
              </a:spcAft>
              <a:buSzPts val="1500"/>
              <a:buNone/>
            </a:pPr>
            <a:r>
              <a:rPr b="1" lang="en" sz="1500">
                <a:solidFill>
                  <a:srgbClr val="800000"/>
                </a:solidFill>
              </a:rPr>
              <a:t>For general information on the Health Center COVID-19 Vaccine Program, please visit: </a:t>
            </a:r>
            <a:r>
              <a:rPr b="1" lang="en" sz="1500" u="sng">
                <a:solidFill>
                  <a:schemeClr val="hlink"/>
                </a:solidFill>
                <a:hlinkClick r:id="rId3"/>
              </a:rPr>
              <a:t>https://www.hrsa.gov/coronavirus/health-center-program</a:t>
            </a:r>
            <a:r>
              <a:rPr b="1" lang="en" sz="1500">
                <a:solidFill>
                  <a:srgbClr val="800000"/>
                </a:solidFill>
              </a:rPr>
              <a:t>.</a:t>
            </a:r>
            <a:r>
              <a:rPr lang="en" sz="1500">
                <a:solidFill>
                  <a:srgbClr val="800000"/>
                </a:solidFill>
              </a:rPr>
              <a:t> </a:t>
            </a:r>
            <a:endParaRPr sz="1100"/>
          </a:p>
        </p:txBody>
      </p:sp>
      <p:grpSp>
        <p:nvGrpSpPr>
          <p:cNvPr descr="&quot; &quot;" id="603" name="Google Shape;603;p80"/>
          <p:cNvGrpSpPr/>
          <p:nvPr/>
        </p:nvGrpSpPr>
        <p:grpSpPr>
          <a:xfrm>
            <a:off x="971550" y="2231858"/>
            <a:ext cx="6858000" cy="1028700"/>
            <a:chOff x="1524000" y="2971800"/>
            <a:chExt cx="9144000" cy="1371600"/>
          </a:xfrm>
        </p:grpSpPr>
        <p:pic>
          <p:nvPicPr>
            <p:cNvPr descr="&quot; &quot;" id="604" name="Google Shape;604;p80"/>
            <p:cNvPicPr preferRelativeResize="0"/>
            <p:nvPr/>
          </p:nvPicPr>
          <p:blipFill rotWithShape="1">
            <a:blip r:embed="rId4">
              <a:alphaModFix/>
            </a:blip>
            <a:srcRect b="0" l="0" r="0" t="0"/>
            <a:stretch/>
          </p:blipFill>
          <p:spPr>
            <a:xfrm>
              <a:off x="1767114" y="2971800"/>
              <a:ext cx="586174" cy="620655"/>
            </a:xfrm>
            <a:prstGeom prst="rect">
              <a:avLst/>
            </a:prstGeom>
            <a:noFill/>
            <a:ln>
              <a:noFill/>
            </a:ln>
          </p:spPr>
        </p:pic>
        <p:cxnSp>
          <p:nvCxnSpPr>
            <p:cNvPr descr="&quot; &quot;" id="605" name="Google Shape;605;p80"/>
            <p:cNvCxnSpPr/>
            <p:nvPr/>
          </p:nvCxnSpPr>
          <p:spPr>
            <a:xfrm>
              <a:off x="1524000" y="4343400"/>
              <a:ext cx="9144000" cy="0"/>
            </a:xfrm>
            <a:prstGeom prst="straightConnector1">
              <a:avLst/>
            </a:prstGeom>
            <a:noFill/>
            <a:ln cap="flat" cmpd="sng" w="28575">
              <a:solidFill>
                <a:srgbClr val="0F4D7B"/>
              </a:solidFill>
              <a:prstDash val="solid"/>
              <a:miter lim="800000"/>
              <a:headEnd len="sm" w="sm" type="none"/>
              <a:tailEnd len="sm" w="sm" type="none"/>
            </a:ln>
          </p:spPr>
        </p:cxnSp>
      </p:grpSp>
      <p:pic>
        <p:nvPicPr>
          <p:cNvPr descr="&quot; &quot;" id="606" name="Google Shape;606;p80">
            <a:hlinkClick r:id="rId5"/>
          </p:cNvPr>
          <p:cNvPicPr preferRelativeResize="0"/>
          <p:nvPr/>
        </p:nvPicPr>
        <p:blipFill rotWithShape="1">
          <a:blip r:embed="rId6">
            <a:alphaModFix/>
          </a:blip>
          <a:srcRect b="0" l="0" r="0" t="0"/>
          <a:stretch/>
        </p:blipFill>
        <p:spPr>
          <a:xfrm>
            <a:off x="2075447" y="4057650"/>
            <a:ext cx="553115" cy="367835"/>
          </a:xfrm>
          <a:prstGeom prst="rect">
            <a:avLst/>
          </a:prstGeom>
          <a:noFill/>
          <a:ln>
            <a:noFill/>
          </a:ln>
        </p:spPr>
      </p:pic>
      <p:sp>
        <p:nvSpPr>
          <p:cNvPr id="607" name="Google Shape;607;p80"/>
          <p:cNvSpPr txBox="1"/>
          <p:nvPr>
            <p:ph idx="2" type="body"/>
          </p:nvPr>
        </p:nvSpPr>
        <p:spPr>
          <a:xfrm>
            <a:off x="620485" y="3460105"/>
            <a:ext cx="7886700" cy="1283344"/>
          </a:xfrm>
          <a:prstGeom prst="rect">
            <a:avLst/>
          </a:prstGeom>
          <a:noFill/>
          <a:ln>
            <a:noFill/>
          </a:ln>
        </p:spPr>
        <p:txBody>
          <a:bodyPr anchorCtr="0" anchor="t" bIns="34275" lIns="68575" spcFirstLastPara="1" rIns="68575" wrap="square" tIns="34275">
            <a:normAutofit/>
          </a:bodyPr>
          <a:lstStyle/>
          <a:p>
            <a:pPr indent="0" lvl="0" marL="0" rtl="0" algn="ctr">
              <a:lnSpc>
                <a:spcPct val="100000"/>
              </a:lnSpc>
              <a:spcBef>
                <a:spcPts val="0"/>
              </a:spcBef>
              <a:spcAft>
                <a:spcPts val="0"/>
              </a:spcAft>
              <a:buSzPts val="2300"/>
              <a:buNone/>
            </a:pPr>
            <a:r>
              <a:rPr lang="en" sz="1800" u="sng">
                <a:solidFill>
                  <a:schemeClr val="hlink"/>
                </a:solidFill>
                <a:hlinkClick r:id="rId7"/>
              </a:rPr>
              <a:t>bphc.hrsa.gov</a:t>
            </a:r>
            <a:endParaRPr sz="1800">
              <a:solidFill>
                <a:srgbClr val="800000"/>
              </a:solidFill>
            </a:endParaRPr>
          </a:p>
          <a:p>
            <a:pPr indent="0" lvl="0" marL="0" rtl="0" algn="ctr">
              <a:lnSpc>
                <a:spcPct val="100000"/>
              </a:lnSpc>
              <a:spcBef>
                <a:spcPts val="400"/>
              </a:spcBef>
              <a:spcAft>
                <a:spcPts val="0"/>
              </a:spcAft>
              <a:buSzPts val="2100"/>
              <a:buNone/>
            </a:pPr>
            <a:r>
              <a:t/>
            </a:r>
            <a:endParaRPr sz="1700">
              <a:solidFill>
                <a:srgbClr val="0F4D7B"/>
              </a:solidFill>
            </a:endParaRPr>
          </a:p>
          <a:p>
            <a:pPr indent="0" lvl="0" marL="0" rtl="0" algn="ctr">
              <a:lnSpc>
                <a:spcPct val="100000"/>
              </a:lnSpc>
              <a:spcBef>
                <a:spcPts val="400"/>
              </a:spcBef>
              <a:spcAft>
                <a:spcPts val="0"/>
              </a:spcAft>
              <a:buSzPts val="2100"/>
              <a:buNone/>
            </a:pPr>
            <a:r>
              <a:rPr lang="en" sz="1100" u="sng">
                <a:solidFill>
                  <a:schemeClr val="hlink"/>
                </a:solidFill>
                <a:hlinkClick r:id="rId8"/>
              </a:rPr>
              <a:t>Sign up for the </a:t>
            </a:r>
            <a:r>
              <a:rPr i="1" lang="en" sz="1100" u="sng">
                <a:solidFill>
                  <a:schemeClr val="hlink"/>
                </a:solidFill>
                <a:hlinkClick r:id="rId9"/>
              </a:rPr>
              <a:t>Primary Health Care Digest</a:t>
            </a:r>
            <a:endParaRPr i="1" sz="1700">
              <a:solidFill>
                <a:srgbClr val="0F4D7B"/>
              </a:solidFill>
            </a:endParaRPr>
          </a:p>
        </p:txBody>
      </p:sp>
      <p:sp>
        <p:nvSpPr>
          <p:cNvPr id="608" name="Google Shape;608;p80"/>
          <p:cNvSpPr txBox="1"/>
          <p:nvPr>
            <p:ph idx="12" type="sldNum"/>
          </p:nvPr>
        </p:nvSpPr>
        <p:spPr>
          <a:xfrm>
            <a:off x="6954012" y="4867833"/>
            <a:ext cx="2057400" cy="288036"/>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1" i="0" lang="en" sz="1200" u="none" cap="none" strike="noStrike">
                <a:solidFill>
                  <a:srgbClr val="FFFFFF"/>
                </a:solidFill>
                <a:latin typeface="Calibri"/>
                <a:ea typeface="Calibri"/>
                <a:cs typeface="Calibri"/>
                <a:sym typeface="Calibri"/>
              </a:rPr>
              <a:t>‹#›</a:t>
            </a:fld>
            <a:endParaRPr b="1" i="0" sz="1200" u="none" cap="none" strike="noStrike">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81"/>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i="1"/>
          </a:p>
          <a:p>
            <a:pPr indent="0" lvl="0" marL="0" rtl="0" algn="l">
              <a:spcBef>
                <a:spcPts val="0"/>
              </a:spcBef>
              <a:spcAft>
                <a:spcPts val="0"/>
              </a:spcAft>
              <a:buNone/>
            </a:pPr>
            <a:r>
              <a:rPr i="1" lang="en"/>
              <a:t>Special Guests</a:t>
            </a:r>
            <a:endParaRPr i="1"/>
          </a:p>
        </p:txBody>
      </p:sp>
      <p:sp>
        <p:nvSpPr>
          <p:cNvPr id="614" name="Google Shape;614;p81"/>
          <p:cNvSpPr txBox="1"/>
          <p:nvPr>
            <p:ph idx="1" type="body"/>
          </p:nvPr>
        </p:nvSpPr>
        <p:spPr>
          <a:xfrm>
            <a:off x="311725" y="1652950"/>
            <a:ext cx="3127500" cy="2631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a:t>Capt. Amanda Cohn, MD</a:t>
            </a:r>
            <a:endParaRPr b="1"/>
          </a:p>
          <a:p>
            <a:pPr indent="0" lvl="0" marL="0" rtl="0" algn="l">
              <a:spcBef>
                <a:spcPts val="1200"/>
              </a:spcBef>
              <a:spcAft>
                <a:spcPts val="0"/>
              </a:spcAft>
              <a:buNone/>
            </a:pPr>
            <a:r>
              <a:rPr lang="en"/>
              <a:t>Chief Medical Officer, COVID-19 Vaccine Task Force</a:t>
            </a:r>
            <a:endParaRPr/>
          </a:p>
          <a:p>
            <a:pPr indent="0" lvl="0" marL="0" rtl="0" algn="l">
              <a:spcBef>
                <a:spcPts val="1200"/>
              </a:spcBef>
              <a:spcAft>
                <a:spcPts val="0"/>
              </a:spcAft>
              <a:buNone/>
            </a:pPr>
            <a:r>
              <a:rPr lang="en"/>
              <a:t>Executive Secretary, Advisory Committee on Immunization Practices</a:t>
            </a:r>
            <a:endParaRPr/>
          </a:p>
          <a:p>
            <a:pPr indent="0" lvl="0" marL="0" rtl="0" algn="l">
              <a:spcBef>
                <a:spcPts val="1200"/>
              </a:spcBef>
              <a:spcAft>
                <a:spcPts val="0"/>
              </a:spcAft>
              <a:buNone/>
            </a:pPr>
            <a:r>
              <a:rPr lang="en"/>
              <a:t>Chief Medical Officer, National Center for Immunization and Respiratory Diseases</a:t>
            </a:r>
            <a:endParaRPr/>
          </a:p>
          <a:p>
            <a:pPr indent="0" lvl="0" marL="0" rtl="0" algn="l">
              <a:lnSpc>
                <a:spcPct val="100000"/>
              </a:lnSpc>
              <a:spcBef>
                <a:spcPts val="1200"/>
              </a:spcBef>
              <a:spcAft>
                <a:spcPts val="0"/>
              </a:spcAft>
              <a:buNone/>
            </a:pPr>
            <a:r>
              <a:rPr lang="en"/>
              <a:t>CAPT, US Public Health Service</a:t>
            </a:r>
            <a:endParaRPr/>
          </a:p>
          <a:p>
            <a:pPr indent="0" lvl="0" marL="0" rtl="0" algn="l">
              <a:lnSpc>
                <a:spcPct val="100000"/>
              </a:lnSpc>
              <a:spcBef>
                <a:spcPts val="0"/>
              </a:spcBef>
              <a:spcAft>
                <a:spcPts val="0"/>
              </a:spcAft>
              <a:buNone/>
            </a:pPr>
            <a:r>
              <a:rPr lang="en"/>
              <a:t>Centers for Disease Control and Prevention</a:t>
            </a:r>
            <a:endParaRPr/>
          </a:p>
        </p:txBody>
      </p:sp>
      <p:pic>
        <p:nvPicPr>
          <p:cNvPr id="615" name="Google Shape;615;p81"/>
          <p:cNvPicPr preferRelativeResize="0"/>
          <p:nvPr/>
        </p:nvPicPr>
        <p:blipFill>
          <a:blip r:embed="rId3">
            <a:alphaModFix/>
          </a:blip>
          <a:stretch>
            <a:fillRect/>
          </a:stretch>
        </p:blipFill>
        <p:spPr>
          <a:xfrm>
            <a:off x="5288975" y="720100"/>
            <a:ext cx="2284776" cy="35097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9" name="Shape 619"/>
        <p:cNvGrpSpPr/>
        <p:nvPr/>
      </p:nvGrpSpPr>
      <p:grpSpPr>
        <a:xfrm>
          <a:off x="0" y="0"/>
          <a:ext cx="0" cy="0"/>
          <a:chOff x="0" y="0"/>
          <a:chExt cx="0" cy="0"/>
        </a:xfrm>
      </p:grpSpPr>
      <p:pic>
        <p:nvPicPr>
          <p:cNvPr id="620" name="Google Shape;620;p82"/>
          <p:cNvPicPr preferRelativeResize="0"/>
          <p:nvPr/>
        </p:nvPicPr>
        <p:blipFill rotWithShape="1">
          <a:blip r:embed="rId3">
            <a:alphaModFix/>
          </a:blip>
          <a:srcRect b="0" l="0" r="0" t="0"/>
          <a:stretch/>
        </p:blipFill>
        <p:spPr>
          <a:xfrm>
            <a:off x="5451996" y="1024127"/>
            <a:ext cx="3226345" cy="3225338"/>
          </a:xfrm>
          <a:prstGeom prst="rect">
            <a:avLst/>
          </a:prstGeom>
          <a:noFill/>
          <a:ln>
            <a:noFill/>
          </a:ln>
        </p:spPr>
      </p:pic>
      <p:pic>
        <p:nvPicPr>
          <p:cNvPr id="621" name="Google Shape;621;p82"/>
          <p:cNvPicPr preferRelativeResize="0"/>
          <p:nvPr/>
        </p:nvPicPr>
        <p:blipFill rotWithShape="1">
          <a:blip r:embed="rId4">
            <a:alphaModFix/>
          </a:blip>
          <a:srcRect b="0" l="0" r="0" t="0"/>
          <a:stretch/>
        </p:blipFill>
        <p:spPr>
          <a:xfrm>
            <a:off x="1356741" y="0"/>
            <a:ext cx="7787259" cy="896111"/>
          </a:xfrm>
          <a:prstGeom prst="rect">
            <a:avLst/>
          </a:prstGeom>
          <a:noFill/>
          <a:ln>
            <a:noFill/>
          </a:ln>
        </p:spPr>
      </p:pic>
      <p:pic>
        <p:nvPicPr>
          <p:cNvPr id="622" name="Google Shape;622;p82"/>
          <p:cNvPicPr preferRelativeResize="0"/>
          <p:nvPr/>
        </p:nvPicPr>
        <p:blipFill rotWithShape="1">
          <a:blip r:embed="rId5">
            <a:alphaModFix/>
          </a:blip>
          <a:srcRect b="0" l="0" r="0" t="0"/>
          <a:stretch/>
        </p:blipFill>
        <p:spPr>
          <a:xfrm>
            <a:off x="163448" y="4280534"/>
            <a:ext cx="1255014" cy="718947"/>
          </a:xfrm>
          <a:prstGeom prst="rect">
            <a:avLst/>
          </a:prstGeom>
          <a:noFill/>
          <a:ln>
            <a:noFill/>
          </a:ln>
        </p:spPr>
      </p:pic>
      <p:sp>
        <p:nvSpPr>
          <p:cNvPr id="623" name="Google Shape;623;p82"/>
          <p:cNvSpPr txBox="1"/>
          <p:nvPr/>
        </p:nvSpPr>
        <p:spPr>
          <a:xfrm>
            <a:off x="5031295" y="4583087"/>
            <a:ext cx="3845719" cy="203835"/>
          </a:xfrm>
          <a:prstGeom prst="rect">
            <a:avLst/>
          </a:prstGeom>
          <a:noFill/>
          <a:ln>
            <a:noFill/>
          </a:ln>
        </p:spPr>
        <p:txBody>
          <a:bodyPr anchorCtr="0" anchor="t" bIns="0" lIns="0" spcFirstLastPara="1" rIns="0" wrap="square" tIns="0">
            <a:spAutoFit/>
          </a:bodyPr>
          <a:lstStyle/>
          <a:p>
            <a:pPr indent="0" lvl="0" marL="0" marR="0" rtl="0" algn="l">
              <a:lnSpc>
                <a:spcPct val="96190"/>
              </a:lnSpc>
              <a:spcBef>
                <a:spcPts val="0"/>
              </a:spcBef>
              <a:spcAft>
                <a:spcPts val="0"/>
              </a:spcAft>
              <a:buNone/>
            </a:pPr>
            <a:r>
              <a:rPr lang="en" sz="1600">
                <a:solidFill>
                  <a:srgbClr val="2C2C2C"/>
                </a:solidFill>
                <a:latin typeface="Calibri"/>
                <a:ea typeface="Calibri"/>
                <a:cs typeface="Calibri"/>
                <a:sym typeface="Calibri"/>
              </a:rPr>
              <a:t>For more information: </a:t>
            </a:r>
            <a:r>
              <a:rPr b="1" lang="en" sz="1600" u="sng">
                <a:solidFill>
                  <a:schemeClr val="hlink"/>
                </a:solidFill>
                <a:latin typeface="Calibri"/>
                <a:ea typeface="Calibri"/>
                <a:cs typeface="Calibri"/>
                <a:sym typeface="Calibri"/>
                <a:hlinkClick r:id="rId6"/>
              </a:rPr>
              <a:t>www.cdc.gov/COVID19</a:t>
            </a:r>
            <a:endParaRPr sz="1600">
              <a:latin typeface="Calibri"/>
              <a:ea typeface="Calibri"/>
              <a:cs typeface="Calibri"/>
              <a:sym typeface="Calibri"/>
            </a:endParaRPr>
          </a:p>
        </p:txBody>
      </p:sp>
      <p:pic>
        <p:nvPicPr>
          <p:cNvPr id="624" name="Google Shape;624;p82"/>
          <p:cNvPicPr preferRelativeResize="0"/>
          <p:nvPr/>
        </p:nvPicPr>
        <p:blipFill rotWithShape="1">
          <a:blip r:embed="rId7">
            <a:alphaModFix/>
          </a:blip>
          <a:srcRect b="0" l="0" r="0" t="0"/>
          <a:stretch/>
        </p:blipFill>
        <p:spPr>
          <a:xfrm>
            <a:off x="0" y="0"/>
            <a:ext cx="1356740" cy="896111"/>
          </a:xfrm>
          <a:prstGeom prst="rect">
            <a:avLst/>
          </a:prstGeom>
          <a:noFill/>
          <a:ln>
            <a:noFill/>
          </a:ln>
        </p:spPr>
      </p:pic>
      <p:sp>
        <p:nvSpPr>
          <p:cNvPr id="625" name="Google Shape;625;p82"/>
          <p:cNvSpPr txBox="1"/>
          <p:nvPr>
            <p:ph type="title"/>
          </p:nvPr>
        </p:nvSpPr>
        <p:spPr>
          <a:xfrm>
            <a:off x="519227" y="1354740"/>
            <a:ext cx="2690336" cy="888682"/>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lang="en" sz="2900">
                <a:solidFill>
                  <a:srgbClr val="006A70"/>
                </a:solidFill>
              </a:rPr>
              <a:t>COVID-19 Vaccine  Implementation</a:t>
            </a:r>
            <a:endParaRPr sz="2900"/>
          </a:p>
        </p:txBody>
      </p:sp>
      <p:sp>
        <p:nvSpPr>
          <p:cNvPr id="626" name="Google Shape;626;p82"/>
          <p:cNvSpPr txBox="1"/>
          <p:nvPr/>
        </p:nvSpPr>
        <p:spPr>
          <a:xfrm>
            <a:off x="519227" y="2664904"/>
            <a:ext cx="2067401" cy="1576387"/>
          </a:xfrm>
          <a:prstGeom prst="rect">
            <a:avLst/>
          </a:prstGeom>
          <a:noFill/>
          <a:ln>
            <a:noFill/>
          </a:ln>
        </p:spPr>
        <p:txBody>
          <a:bodyPr anchorCtr="0" anchor="t" bIns="0" lIns="0" spcFirstLastPara="1" rIns="0" wrap="square" tIns="9050">
            <a:spAutoFit/>
          </a:bodyPr>
          <a:lstStyle/>
          <a:p>
            <a:pPr indent="0" lvl="0" marL="12700" marR="0" rtl="0" algn="l">
              <a:lnSpc>
                <a:spcPct val="100000"/>
              </a:lnSpc>
              <a:spcBef>
                <a:spcPts val="0"/>
              </a:spcBef>
              <a:spcAft>
                <a:spcPts val="0"/>
              </a:spcAft>
              <a:buNone/>
            </a:pPr>
            <a:r>
              <a:rPr lang="en" sz="2100">
                <a:solidFill>
                  <a:srgbClr val="006A70"/>
                </a:solidFill>
                <a:latin typeface="Calibri"/>
                <a:ea typeface="Calibri"/>
                <a:cs typeface="Calibri"/>
                <a:sym typeface="Calibri"/>
              </a:rPr>
              <a:t>Amanda Cohn, MD  CAPT, USPHS</a:t>
            </a:r>
            <a:endParaRPr sz="2100">
              <a:latin typeface="Calibri"/>
              <a:ea typeface="Calibri"/>
              <a:cs typeface="Calibri"/>
              <a:sym typeface="Calibri"/>
            </a:endParaRPr>
          </a:p>
          <a:p>
            <a:pPr indent="0" lvl="0" marL="0" marR="0" rtl="0" algn="l">
              <a:lnSpc>
                <a:spcPct val="100000"/>
              </a:lnSpc>
              <a:spcBef>
                <a:spcPts val="0"/>
              </a:spcBef>
              <a:spcAft>
                <a:spcPts val="0"/>
              </a:spcAft>
              <a:buNone/>
            </a:pPr>
            <a:r>
              <a:t/>
            </a:r>
            <a:endParaRPr sz="2100">
              <a:latin typeface="Calibri"/>
              <a:ea typeface="Calibri"/>
              <a:cs typeface="Calibri"/>
              <a:sym typeface="Calibri"/>
            </a:endParaRPr>
          </a:p>
          <a:p>
            <a:pPr indent="0" lvl="0" marL="0" marR="0" rtl="0" algn="l">
              <a:lnSpc>
                <a:spcPct val="100000"/>
              </a:lnSpc>
              <a:spcBef>
                <a:spcPts val="0"/>
              </a:spcBef>
              <a:spcAft>
                <a:spcPts val="0"/>
              </a:spcAft>
              <a:buNone/>
            </a:pPr>
            <a:r>
              <a:t/>
            </a:r>
            <a:endParaRPr sz="2000">
              <a:latin typeface="Calibri"/>
              <a:ea typeface="Calibri"/>
              <a:cs typeface="Calibri"/>
              <a:sym typeface="Calibri"/>
            </a:endParaRPr>
          </a:p>
          <a:p>
            <a:pPr indent="0" lvl="0" marL="12700" marR="0" rtl="0" algn="l">
              <a:lnSpc>
                <a:spcPct val="100000"/>
              </a:lnSpc>
              <a:spcBef>
                <a:spcPts val="0"/>
              </a:spcBef>
              <a:spcAft>
                <a:spcPts val="0"/>
              </a:spcAft>
              <a:buNone/>
            </a:pPr>
            <a:r>
              <a:rPr lang="en" sz="1800">
                <a:latin typeface="Calibri"/>
                <a:ea typeface="Calibri"/>
                <a:cs typeface="Calibri"/>
                <a:sym typeface="Calibri"/>
              </a:rPr>
              <a:t>April 23rd, 2021</a:t>
            </a:r>
            <a:endParaRPr sz="1800">
              <a:latin typeface="Calibri"/>
              <a:ea typeface="Calibri"/>
              <a:cs typeface="Calibri"/>
              <a:sym typeface="Calibri"/>
            </a:endParaRPr>
          </a:p>
        </p:txBody>
      </p:sp>
      <p:sp>
        <p:nvSpPr>
          <p:cNvPr id="627" name="Google Shape;627;p82"/>
          <p:cNvSpPr/>
          <p:nvPr/>
        </p:nvSpPr>
        <p:spPr>
          <a:xfrm>
            <a:off x="4772025" y="4365116"/>
            <a:ext cx="4371975" cy="622935"/>
          </a:xfrm>
          <a:custGeom>
            <a:rect b="b" l="l" r="r" t="t"/>
            <a:pathLst>
              <a:path extrusionOk="0" h="830579" w="5829300">
                <a:moveTo>
                  <a:pt x="5829300" y="0"/>
                </a:moveTo>
                <a:lnTo>
                  <a:pt x="0" y="0"/>
                </a:lnTo>
                <a:lnTo>
                  <a:pt x="0" y="830580"/>
                </a:lnTo>
                <a:lnTo>
                  <a:pt x="5829300" y="830580"/>
                </a:lnTo>
                <a:lnTo>
                  <a:pt x="58293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83"/>
          <p:cNvSpPr txBox="1"/>
          <p:nvPr>
            <p:ph type="title"/>
          </p:nvPr>
        </p:nvSpPr>
        <p:spPr>
          <a:xfrm>
            <a:off x="320344" y="134969"/>
            <a:ext cx="6321742" cy="649129"/>
          </a:xfrm>
          <a:prstGeom prst="rect">
            <a:avLst/>
          </a:prstGeom>
          <a:noFill/>
          <a:ln>
            <a:noFill/>
          </a:ln>
        </p:spPr>
        <p:txBody>
          <a:bodyPr anchorCtr="0" anchor="t" bIns="0" lIns="0" spcFirstLastPara="1" rIns="0" wrap="square" tIns="9525">
            <a:spAutoFit/>
          </a:bodyPr>
          <a:lstStyle/>
          <a:p>
            <a:pPr indent="0" lvl="0" marL="12700" rtl="0" algn="l">
              <a:lnSpc>
                <a:spcPct val="118472"/>
              </a:lnSpc>
              <a:spcBef>
                <a:spcPts val="0"/>
              </a:spcBef>
              <a:spcAft>
                <a:spcPts val="0"/>
              </a:spcAft>
              <a:buNone/>
            </a:pPr>
            <a:r>
              <a:rPr lang="en" sz="2700">
                <a:solidFill>
                  <a:srgbClr val="006A70"/>
                </a:solidFill>
              </a:rPr>
              <a:t>COVID-19 Vaccine Distribution and Initiation</a:t>
            </a:r>
            <a:endParaRPr sz="2700"/>
          </a:p>
          <a:p>
            <a:pPr indent="0" lvl="0" marL="12700" rtl="0" algn="l">
              <a:lnSpc>
                <a:spcPct val="117250"/>
              </a:lnSpc>
              <a:spcBef>
                <a:spcPts val="0"/>
              </a:spcBef>
              <a:spcAft>
                <a:spcPts val="0"/>
              </a:spcAft>
              <a:buNone/>
            </a:pPr>
            <a:r>
              <a:rPr b="0" lang="en" sz="1500">
                <a:solidFill>
                  <a:srgbClr val="006A70"/>
                </a:solidFill>
                <a:latin typeface="Calibri"/>
                <a:ea typeface="Calibri"/>
                <a:cs typeface="Calibri"/>
                <a:sym typeface="Calibri"/>
              </a:rPr>
              <a:t>As of April 21st, 2021</a:t>
            </a:r>
            <a:endParaRPr sz="1500">
              <a:latin typeface="Calibri"/>
              <a:ea typeface="Calibri"/>
              <a:cs typeface="Calibri"/>
              <a:sym typeface="Calibri"/>
            </a:endParaRPr>
          </a:p>
        </p:txBody>
      </p:sp>
      <p:sp>
        <p:nvSpPr>
          <p:cNvPr id="633" name="Google Shape;633;p83"/>
          <p:cNvSpPr txBox="1"/>
          <p:nvPr/>
        </p:nvSpPr>
        <p:spPr>
          <a:xfrm>
            <a:off x="6557676" y="4858054"/>
            <a:ext cx="2361248"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latin typeface="Calibri"/>
                <a:ea typeface="Calibri"/>
                <a:cs typeface="Calibri"/>
                <a:sym typeface="Calibri"/>
              </a:rPr>
              <a:t>Available: </a:t>
            </a:r>
            <a:r>
              <a:rPr lang="en" sz="900" u="sng">
                <a:solidFill>
                  <a:schemeClr val="hlink"/>
                </a:solidFill>
                <a:latin typeface="Calibri"/>
                <a:ea typeface="Calibri"/>
                <a:cs typeface="Calibri"/>
                <a:sym typeface="Calibri"/>
                <a:hlinkClick r:id="rId3"/>
              </a:rPr>
              <a:t>https://covid.cdc.gov/covid-data-tracker</a:t>
            </a:r>
            <a:endParaRPr sz="900">
              <a:latin typeface="Calibri"/>
              <a:ea typeface="Calibri"/>
              <a:cs typeface="Calibri"/>
              <a:sym typeface="Calibri"/>
            </a:endParaRPr>
          </a:p>
        </p:txBody>
      </p:sp>
      <p:pic>
        <p:nvPicPr>
          <p:cNvPr id="634" name="Google Shape;634;p83"/>
          <p:cNvPicPr preferRelativeResize="0"/>
          <p:nvPr/>
        </p:nvPicPr>
        <p:blipFill rotWithShape="1">
          <a:blip r:embed="rId4">
            <a:alphaModFix/>
          </a:blip>
          <a:srcRect b="0" l="0" r="0" t="0"/>
          <a:stretch/>
        </p:blipFill>
        <p:spPr>
          <a:xfrm>
            <a:off x="801470" y="4646458"/>
            <a:ext cx="2949113" cy="210964"/>
          </a:xfrm>
          <a:prstGeom prst="rect">
            <a:avLst/>
          </a:prstGeom>
          <a:noFill/>
          <a:ln>
            <a:noFill/>
          </a:ln>
        </p:spPr>
      </p:pic>
      <p:grpSp>
        <p:nvGrpSpPr>
          <p:cNvPr id="635" name="Google Shape;635;p83"/>
          <p:cNvGrpSpPr/>
          <p:nvPr/>
        </p:nvGrpSpPr>
        <p:grpSpPr>
          <a:xfrm>
            <a:off x="1137285" y="840700"/>
            <a:ext cx="6310865" cy="3751873"/>
            <a:chOff x="1516380" y="1120933"/>
            <a:chExt cx="8414487" cy="5002498"/>
          </a:xfrm>
        </p:grpSpPr>
        <p:pic>
          <p:nvPicPr>
            <p:cNvPr id="636" name="Google Shape;636;p83"/>
            <p:cNvPicPr preferRelativeResize="0"/>
            <p:nvPr/>
          </p:nvPicPr>
          <p:blipFill rotWithShape="1">
            <a:blip r:embed="rId5">
              <a:alphaModFix/>
            </a:blip>
            <a:srcRect b="0" l="0" r="0" t="0"/>
            <a:stretch/>
          </p:blipFill>
          <p:spPr>
            <a:xfrm>
              <a:off x="1550064" y="1120933"/>
              <a:ext cx="8380803" cy="2559770"/>
            </a:xfrm>
            <a:prstGeom prst="rect">
              <a:avLst/>
            </a:prstGeom>
            <a:noFill/>
            <a:ln>
              <a:noFill/>
            </a:ln>
          </p:spPr>
        </p:pic>
        <p:pic>
          <p:nvPicPr>
            <p:cNvPr id="637" name="Google Shape;637;p83"/>
            <p:cNvPicPr preferRelativeResize="0"/>
            <p:nvPr/>
          </p:nvPicPr>
          <p:blipFill rotWithShape="1">
            <a:blip r:embed="rId6">
              <a:alphaModFix/>
            </a:blip>
            <a:srcRect b="0" l="0" r="0" t="0"/>
            <a:stretch/>
          </p:blipFill>
          <p:spPr>
            <a:xfrm>
              <a:off x="1516380" y="3712463"/>
              <a:ext cx="3070860" cy="2410968"/>
            </a:xfrm>
            <a:prstGeom prst="rect">
              <a:avLst/>
            </a:prstGeom>
            <a:noFill/>
            <a:ln>
              <a:noFill/>
            </a:ln>
          </p:spPr>
        </p:pic>
      </p:grpSp>
      <p:pic>
        <p:nvPicPr>
          <p:cNvPr id="638" name="Google Shape;638;p83"/>
          <p:cNvPicPr preferRelativeResize="0"/>
          <p:nvPr/>
        </p:nvPicPr>
        <p:blipFill rotWithShape="1">
          <a:blip r:embed="rId7">
            <a:alphaModFix/>
          </a:blip>
          <a:srcRect b="0" l="0" r="0" t="0"/>
          <a:stretch/>
        </p:blipFill>
        <p:spPr>
          <a:xfrm>
            <a:off x="4832374" y="2942639"/>
            <a:ext cx="2455933" cy="18667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84"/>
          <p:cNvSpPr txBox="1"/>
          <p:nvPr>
            <p:ph type="title"/>
          </p:nvPr>
        </p:nvSpPr>
        <p:spPr>
          <a:xfrm>
            <a:off x="516255" y="323278"/>
            <a:ext cx="4288631" cy="445770"/>
          </a:xfrm>
          <a:prstGeom prst="rect">
            <a:avLst/>
          </a:prstGeom>
          <a:noFill/>
          <a:ln>
            <a:noFill/>
          </a:ln>
        </p:spPr>
        <p:txBody>
          <a:bodyPr anchorCtr="0" anchor="t" bIns="0" lIns="0" spcFirstLastPara="1" rIns="0" wrap="square" tIns="12375">
            <a:spAutoFit/>
          </a:bodyPr>
          <a:lstStyle/>
          <a:p>
            <a:pPr indent="0" lvl="0" marL="12700" rtl="0" algn="l">
              <a:lnSpc>
                <a:spcPct val="100000"/>
              </a:lnSpc>
              <a:spcBef>
                <a:spcPts val="0"/>
              </a:spcBef>
              <a:spcAft>
                <a:spcPts val="0"/>
              </a:spcAft>
              <a:buNone/>
            </a:pPr>
            <a:r>
              <a:rPr lang="en" sz="2800">
                <a:solidFill>
                  <a:srgbClr val="006A70"/>
                </a:solidFill>
              </a:rPr>
              <a:t>COVID-19 Vaccination Trends</a:t>
            </a:r>
            <a:endParaRPr sz="2800"/>
          </a:p>
        </p:txBody>
      </p:sp>
      <p:pic>
        <p:nvPicPr>
          <p:cNvPr id="644" name="Google Shape;644;p84"/>
          <p:cNvPicPr preferRelativeResize="0"/>
          <p:nvPr/>
        </p:nvPicPr>
        <p:blipFill rotWithShape="1">
          <a:blip r:embed="rId3">
            <a:alphaModFix/>
          </a:blip>
          <a:srcRect b="0" l="0" r="0" t="0"/>
          <a:stretch/>
        </p:blipFill>
        <p:spPr>
          <a:xfrm>
            <a:off x="1028434" y="952003"/>
            <a:ext cx="7134378" cy="3884461"/>
          </a:xfrm>
          <a:prstGeom prst="rect">
            <a:avLst/>
          </a:prstGeom>
          <a:noFill/>
          <a:ln>
            <a:noFill/>
          </a:ln>
        </p:spPr>
      </p:pic>
      <p:sp>
        <p:nvSpPr>
          <p:cNvPr id="645" name="Google Shape;645;p84"/>
          <p:cNvSpPr txBox="1"/>
          <p:nvPr/>
        </p:nvSpPr>
        <p:spPr>
          <a:xfrm>
            <a:off x="4566570" y="2899600"/>
            <a:ext cx="478155" cy="270986"/>
          </a:xfrm>
          <a:prstGeom prst="rect">
            <a:avLst/>
          </a:prstGeom>
          <a:noFill/>
          <a:ln>
            <a:noFill/>
          </a:ln>
        </p:spPr>
        <p:txBody>
          <a:bodyPr anchorCtr="0" anchor="t" bIns="0" lIns="0" spcFirstLastPara="1" rIns="0" wrap="square" tIns="9525">
            <a:spAutoFit/>
          </a:bodyPr>
          <a:lstStyle/>
          <a:p>
            <a:pPr indent="63500" lvl="0" marL="12700" marR="0" rtl="0" algn="l">
              <a:lnSpc>
                <a:spcPct val="100000"/>
              </a:lnSpc>
              <a:spcBef>
                <a:spcPts val="0"/>
              </a:spcBef>
              <a:spcAft>
                <a:spcPts val="0"/>
              </a:spcAft>
              <a:buNone/>
            </a:pPr>
            <a:r>
              <a:rPr b="1" lang="en" sz="800">
                <a:solidFill>
                  <a:srgbClr val="FF0000"/>
                </a:solidFill>
                <a:latin typeface="Arial"/>
                <a:ea typeface="Arial"/>
                <a:cs typeface="Arial"/>
                <a:sym typeface="Arial"/>
              </a:rPr>
              <a:t>Winter  Storm Uri</a:t>
            </a:r>
            <a:endParaRPr sz="800">
              <a:latin typeface="Arial"/>
              <a:ea typeface="Arial"/>
              <a:cs typeface="Arial"/>
              <a:sym typeface="Arial"/>
            </a:endParaRPr>
          </a:p>
        </p:txBody>
      </p:sp>
      <p:grpSp>
        <p:nvGrpSpPr>
          <p:cNvPr id="646" name="Google Shape;646;p84"/>
          <p:cNvGrpSpPr/>
          <p:nvPr/>
        </p:nvGrpSpPr>
        <p:grpSpPr>
          <a:xfrm>
            <a:off x="1232725" y="1319593"/>
            <a:ext cx="1554479" cy="110966"/>
            <a:chOff x="1643633" y="1759457"/>
            <a:chExt cx="2072639" cy="147955"/>
          </a:xfrm>
        </p:grpSpPr>
        <p:sp>
          <p:nvSpPr>
            <p:cNvPr id="647" name="Google Shape;647;p84"/>
            <p:cNvSpPr/>
            <p:nvPr/>
          </p:nvSpPr>
          <p:spPr>
            <a:xfrm>
              <a:off x="1643633" y="1759457"/>
              <a:ext cx="2072639" cy="147955"/>
            </a:xfrm>
            <a:custGeom>
              <a:rect b="b" l="l" r="r" t="t"/>
              <a:pathLst>
                <a:path extrusionOk="0" h="147955" w="2072639">
                  <a:moveTo>
                    <a:pt x="2072640" y="0"/>
                  </a:moveTo>
                  <a:lnTo>
                    <a:pt x="0" y="0"/>
                  </a:lnTo>
                  <a:lnTo>
                    <a:pt x="0" y="147827"/>
                  </a:lnTo>
                  <a:lnTo>
                    <a:pt x="2072640" y="147827"/>
                  </a:lnTo>
                  <a:lnTo>
                    <a:pt x="2072640" y="0"/>
                  </a:lnTo>
                  <a:close/>
                </a:path>
              </a:pathLst>
            </a:custGeom>
            <a:solidFill>
              <a:srgbClr val="FFFF00">
                <a:alpha val="26666"/>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48" name="Google Shape;648;p84"/>
            <p:cNvSpPr/>
            <p:nvPr/>
          </p:nvSpPr>
          <p:spPr>
            <a:xfrm>
              <a:off x="1643633" y="1759457"/>
              <a:ext cx="2072639" cy="147955"/>
            </a:xfrm>
            <a:custGeom>
              <a:rect b="b" l="l" r="r" t="t"/>
              <a:pathLst>
                <a:path extrusionOk="0" h="147955" w="2072639">
                  <a:moveTo>
                    <a:pt x="0" y="147827"/>
                  </a:moveTo>
                  <a:lnTo>
                    <a:pt x="2072640" y="147827"/>
                  </a:lnTo>
                  <a:lnTo>
                    <a:pt x="2072640" y="0"/>
                  </a:lnTo>
                  <a:lnTo>
                    <a:pt x="0" y="0"/>
                  </a:lnTo>
                  <a:lnTo>
                    <a:pt x="0" y="147827"/>
                  </a:lnTo>
                  <a:close/>
                </a:path>
              </a:pathLst>
            </a:custGeom>
            <a:noFill/>
            <a:ln cap="flat" cmpd="sng" w="25400">
              <a:solidFill>
                <a:srgbClr val="FFFF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85"/>
          <p:cNvSpPr txBox="1"/>
          <p:nvPr>
            <p:ph type="title"/>
          </p:nvPr>
        </p:nvSpPr>
        <p:spPr>
          <a:xfrm>
            <a:off x="485622" y="330136"/>
            <a:ext cx="4406265" cy="441960"/>
          </a:xfrm>
          <a:prstGeom prst="rect">
            <a:avLst/>
          </a:prstGeom>
          <a:noFill/>
          <a:ln>
            <a:noFill/>
          </a:ln>
        </p:spPr>
        <p:txBody>
          <a:bodyPr anchorCtr="0" anchor="t" bIns="0" lIns="0" spcFirstLastPara="1" rIns="0" wrap="square" tIns="9050">
            <a:spAutoFit/>
          </a:bodyPr>
          <a:lstStyle/>
          <a:p>
            <a:pPr indent="0" lvl="0" marL="12700" rtl="0" algn="l">
              <a:lnSpc>
                <a:spcPct val="100000"/>
              </a:lnSpc>
              <a:spcBef>
                <a:spcPts val="0"/>
              </a:spcBef>
              <a:spcAft>
                <a:spcPts val="0"/>
              </a:spcAft>
              <a:buNone/>
            </a:pPr>
            <a:r>
              <a:rPr lang="en" sz="2800">
                <a:solidFill>
                  <a:srgbClr val="006A70"/>
                </a:solidFill>
              </a:rPr>
              <a:t>Currently Authorized Vaccines</a:t>
            </a:r>
            <a:endParaRPr sz="2800"/>
          </a:p>
        </p:txBody>
      </p:sp>
      <p:sp>
        <p:nvSpPr>
          <p:cNvPr id="654" name="Google Shape;654;p85"/>
          <p:cNvSpPr txBox="1"/>
          <p:nvPr/>
        </p:nvSpPr>
        <p:spPr>
          <a:xfrm>
            <a:off x="516255" y="1106690"/>
            <a:ext cx="1865471" cy="750570"/>
          </a:xfrm>
          <a:prstGeom prst="rect">
            <a:avLst/>
          </a:prstGeom>
          <a:noFill/>
          <a:ln>
            <a:noFill/>
          </a:ln>
        </p:spPr>
        <p:txBody>
          <a:bodyPr anchorCtr="0" anchor="t" bIns="0" lIns="0" spcFirstLastPara="1" rIns="0" wrap="square" tIns="71900">
            <a:spAutoFit/>
          </a:bodyPr>
          <a:lstStyle/>
          <a:p>
            <a:pPr indent="-228600" lvl="0" marL="241300" marR="0" rtl="0" algn="l">
              <a:lnSpc>
                <a:spcPct val="100000"/>
              </a:lnSpc>
              <a:spcBef>
                <a:spcPts val="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Pfizer-BioNTech</a:t>
            </a:r>
            <a:endParaRPr sz="2000">
              <a:latin typeface="Calibri"/>
              <a:ea typeface="Calibri"/>
              <a:cs typeface="Calibri"/>
              <a:sym typeface="Calibri"/>
            </a:endParaRPr>
          </a:p>
          <a:p>
            <a:pPr indent="-228600" lvl="0" marL="241300" marR="0" rtl="0" algn="l">
              <a:lnSpc>
                <a:spcPct val="100000"/>
              </a:lnSpc>
              <a:spcBef>
                <a:spcPts val="50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Moderna</a:t>
            </a:r>
            <a:endParaRPr sz="2000">
              <a:latin typeface="Calibri"/>
              <a:ea typeface="Calibri"/>
              <a:cs typeface="Calibri"/>
              <a:sym typeface="Calibri"/>
            </a:endParaRPr>
          </a:p>
        </p:txBody>
      </p:sp>
      <p:sp>
        <p:nvSpPr>
          <p:cNvPr id="655" name="Google Shape;655;p85"/>
          <p:cNvSpPr txBox="1"/>
          <p:nvPr/>
        </p:nvSpPr>
        <p:spPr>
          <a:xfrm>
            <a:off x="516255" y="2265520"/>
            <a:ext cx="3124200" cy="323850"/>
          </a:xfrm>
          <a:prstGeom prst="rect">
            <a:avLst/>
          </a:prstGeom>
          <a:noFill/>
          <a:ln>
            <a:noFill/>
          </a:ln>
        </p:spPr>
        <p:txBody>
          <a:bodyPr anchorCtr="0" anchor="t" bIns="0" lIns="0" spcFirstLastPara="1" rIns="0" wrap="square" tIns="10475">
            <a:spAutoFit/>
          </a:bodyPr>
          <a:lstStyle/>
          <a:p>
            <a:pPr indent="-228600" lvl="0" marL="241300" marR="0" rtl="0" algn="l">
              <a:lnSpc>
                <a:spcPct val="100000"/>
              </a:lnSpc>
              <a:spcBef>
                <a:spcPts val="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Johnson &amp; Johnson/Janssen</a:t>
            </a:r>
            <a:endParaRPr sz="2000">
              <a:latin typeface="Calibri"/>
              <a:ea typeface="Calibri"/>
              <a:cs typeface="Calibri"/>
              <a:sym typeface="Calibri"/>
            </a:endParaRPr>
          </a:p>
        </p:txBody>
      </p:sp>
      <p:sp>
        <p:nvSpPr>
          <p:cNvPr id="656" name="Google Shape;656;p85"/>
          <p:cNvSpPr txBox="1"/>
          <p:nvPr/>
        </p:nvSpPr>
        <p:spPr>
          <a:xfrm>
            <a:off x="441045" y="2795645"/>
            <a:ext cx="7850505" cy="2223611"/>
          </a:xfrm>
          <a:prstGeom prst="rect">
            <a:avLst/>
          </a:prstGeom>
          <a:noFill/>
          <a:ln>
            <a:noFill/>
          </a:ln>
        </p:spPr>
        <p:txBody>
          <a:bodyPr anchorCtr="0" anchor="t" bIns="0" lIns="0" spcFirstLastPara="1" rIns="0" wrap="square" tIns="8575">
            <a:spAutoFit/>
          </a:bodyPr>
          <a:lstStyle/>
          <a:p>
            <a:pPr indent="-228600" lvl="0" marL="317500" marR="0" rtl="0" algn="l">
              <a:lnSpc>
                <a:spcPct val="100800"/>
              </a:lnSpc>
              <a:spcBef>
                <a:spcPts val="0"/>
              </a:spcBef>
              <a:spcAft>
                <a:spcPts val="0"/>
              </a:spcAft>
              <a:buClr>
                <a:srgbClr val="005DAA"/>
              </a:buClr>
              <a:buSzPts val="2000"/>
              <a:buFont typeface="Noto Sans Symbols"/>
              <a:buChar char="▪"/>
            </a:pPr>
            <a:r>
              <a:rPr lang="en" sz="2000">
                <a:latin typeface="Calibri"/>
                <a:ea typeface="Calibri"/>
                <a:cs typeface="Calibri"/>
                <a:sym typeface="Calibri"/>
              </a:rPr>
              <a:t>All three vaccines were tested in tens of thousands of adults from diverse  backgrounds, including older adults and communities of color.</a:t>
            </a:r>
            <a:endParaRPr sz="2000">
              <a:latin typeface="Calibri"/>
              <a:ea typeface="Calibri"/>
              <a:cs typeface="Calibri"/>
              <a:sym typeface="Calibri"/>
            </a:endParaRPr>
          </a:p>
          <a:p>
            <a:pPr indent="-234950" lvl="0" marL="317500" marR="88900" rtl="0" algn="l">
              <a:lnSpc>
                <a:spcPct val="100000"/>
              </a:lnSpc>
              <a:spcBef>
                <a:spcPts val="500"/>
              </a:spcBef>
              <a:spcAft>
                <a:spcPts val="0"/>
              </a:spcAft>
              <a:buClr>
                <a:srgbClr val="005DAA"/>
              </a:buClr>
              <a:buSzPts val="2100"/>
              <a:buFont typeface="Noto Sans Symbols"/>
              <a:buChar char="▪"/>
            </a:pPr>
            <a:r>
              <a:rPr lang="en" sz="2100">
                <a:latin typeface="Calibri"/>
                <a:ea typeface="Calibri"/>
                <a:cs typeface="Calibri"/>
                <a:sym typeface="Calibri"/>
              </a:rPr>
              <a:t>All of the available vaccines have been proven effective at preventing  serious illness, hospitalization, and death from COVID-19 disease.</a:t>
            </a:r>
            <a:endParaRPr sz="2100">
              <a:latin typeface="Calibri"/>
              <a:ea typeface="Calibri"/>
              <a:cs typeface="Calibri"/>
              <a:sym typeface="Calibri"/>
            </a:endParaRPr>
          </a:p>
          <a:p>
            <a:pPr indent="-228600" lvl="0" marL="317500" marR="0" rtl="0" algn="l">
              <a:lnSpc>
                <a:spcPct val="100000"/>
              </a:lnSpc>
              <a:spcBef>
                <a:spcPts val="500"/>
              </a:spcBef>
              <a:spcAft>
                <a:spcPts val="0"/>
              </a:spcAft>
              <a:buClr>
                <a:srgbClr val="005DAA"/>
              </a:buClr>
              <a:buSzPts val="2000"/>
              <a:buFont typeface="Noto Sans Symbols"/>
              <a:buChar char="▪"/>
            </a:pPr>
            <a:r>
              <a:rPr lang="en" sz="2000">
                <a:latin typeface="Calibri"/>
                <a:ea typeface="Calibri"/>
                <a:cs typeface="Calibri"/>
                <a:sym typeface="Calibri"/>
              </a:rPr>
              <a:t>It is unknown how long protection from vaccines might last.</a:t>
            </a:r>
            <a:endParaRPr sz="2000">
              <a:latin typeface="Calibri"/>
              <a:ea typeface="Calibri"/>
              <a:cs typeface="Calibri"/>
              <a:sym typeface="Calibri"/>
            </a:endParaRPr>
          </a:p>
          <a:p>
            <a:pPr indent="25400" lvl="0" marL="12700" marR="838200" rtl="0" algn="l">
              <a:lnSpc>
                <a:spcPct val="102299"/>
              </a:lnSpc>
              <a:spcBef>
                <a:spcPts val="1700"/>
              </a:spcBef>
              <a:spcAft>
                <a:spcPts val="0"/>
              </a:spcAft>
              <a:buNone/>
            </a:pPr>
            <a:r>
              <a:rPr lang="en" sz="1000" u="sng">
                <a:solidFill>
                  <a:schemeClr val="hlink"/>
                </a:solidFill>
                <a:latin typeface="Calibri"/>
                <a:ea typeface="Calibri"/>
                <a:cs typeface="Calibri"/>
                <a:sym typeface="Calibri"/>
                <a:hlinkClick r:id="rId3"/>
              </a:rPr>
              <a:t>https://www.pfizer.com/news/press-release/press-release-detail/pfizer-and-biontech-conclude-phase-3-study-covid-19-vaccine </a:t>
            </a:r>
            <a:r>
              <a:rPr lang="en" sz="1000">
                <a:solidFill>
                  <a:srgbClr val="0E55DC"/>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4"/>
              </a:rPr>
              <a:t>https://investors.modernatx.com/news-releases/news-release-details/modernas-covid-19-vaccine-candidate-meets-its-primary-efficacy</a:t>
            </a:r>
            <a:endParaRPr sz="1000">
              <a:latin typeface="Calibri"/>
              <a:ea typeface="Calibri"/>
              <a:cs typeface="Calibri"/>
              <a:sym typeface="Calibri"/>
            </a:endParaRPr>
          </a:p>
        </p:txBody>
      </p:sp>
      <p:grpSp>
        <p:nvGrpSpPr>
          <p:cNvPr id="657" name="Google Shape;657;p85"/>
          <p:cNvGrpSpPr/>
          <p:nvPr/>
        </p:nvGrpSpPr>
        <p:grpSpPr>
          <a:xfrm>
            <a:off x="3044285" y="1241584"/>
            <a:ext cx="342900" cy="673894"/>
            <a:chOff x="4059046" y="1655445"/>
            <a:chExt cx="457200" cy="898525"/>
          </a:xfrm>
        </p:grpSpPr>
        <p:sp>
          <p:nvSpPr>
            <p:cNvPr id="658" name="Google Shape;658;p85"/>
            <p:cNvSpPr/>
            <p:nvPr/>
          </p:nvSpPr>
          <p:spPr>
            <a:xfrm>
              <a:off x="4059046" y="1655445"/>
              <a:ext cx="457200" cy="898525"/>
            </a:xfrm>
            <a:custGeom>
              <a:rect b="b" l="l" r="r" t="t"/>
              <a:pathLst>
                <a:path extrusionOk="0" h="898525" w="457200">
                  <a:moveTo>
                    <a:pt x="0" y="0"/>
                  </a:moveTo>
                  <a:lnTo>
                    <a:pt x="2158" y="121665"/>
                  </a:lnTo>
                  <a:lnTo>
                    <a:pt x="340487" y="454787"/>
                  </a:lnTo>
                  <a:lnTo>
                    <a:pt x="14097" y="786256"/>
                  </a:lnTo>
                  <a:lnTo>
                    <a:pt x="16001" y="898016"/>
                  </a:lnTo>
                  <a:lnTo>
                    <a:pt x="457073" y="450214"/>
                  </a:lnTo>
                  <a:lnTo>
                    <a:pt x="0" y="0"/>
                  </a:lnTo>
                  <a:close/>
                </a:path>
              </a:pathLst>
            </a:custGeom>
            <a:solidFill>
              <a:srgbClr val="488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59" name="Google Shape;659;p85"/>
            <p:cNvSpPr/>
            <p:nvPr/>
          </p:nvSpPr>
          <p:spPr>
            <a:xfrm>
              <a:off x="4059046" y="1655445"/>
              <a:ext cx="457200" cy="898525"/>
            </a:xfrm>
            <a:custGeom>
              <a:rect b="b" l="l" r="r" t="t"/>
              <a:pathLst>
                <a:path extrusionOk="0" h="898525" w="457200">
                  <a:moveTo>
                    <a:pt x="457073" y="450214"/>
                  </a:moveTo>
                  <a:lnTo>
                    <a:pt x="16001" y="898016"/>
                  </a:lnTo>
                  <a:lnTo>
                    <a:pt x="14097" y="786256"/>
                  </a:lnTo>
                  <a:lnTo>
                    <a:pt x="340487" y="454787"/>
                  </a:lnTo>
                  <a:lnTo>
                    <a:pt x="2158" y="121665"/>
                  </a:lnTo>
                  <a:lnTo>
                    <a:pt x="0" y="0"/>
                  </a:lnTo>
                  <a:lnTo>
                    <a:pt x="457073" y="450214"/>
                  </a:lnTo>
                  <a:close/>
                </a:path>
              </a:pathLst>
            </a:custGeom>
            <a:noFill/>
            <a:ln cap="flat" cmpd="sng" w="25400">
              <a:solidFill>
                <a:srgbClr val="335FB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660" name="Google Shape;660;p85"/>
          <p:cNvSpPr txBox="1"/>
          <p:nvPr/>
        </p:nvSpPr>
        <p:spPr>
          <a:xfrm>
            <a:off x="3446430" y="1349693"/>
            <a:ext cx="1304925" cy="43053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400">
                <a:latin typeface="Calibri"/>
                <a:ea typeface="Calibri"/>
                <a:cs typeface="Calibri"/>
                <a:sym typeface="Calibri"/>
              </a:rPr>
              <a:t>mRNA vaccine  Require two doses</a:t>
            </a:r>
            <a:endParaRPr sz="1400">
              <a:latin typeface="Calibri"/>
              <a:ea typeface="Calibri"/>
              <a:cs typeface="Calibri"/>
              <a:sym typeface="Calibri"/>
            </a:endParaRPr>
          </a:p>
        </p:txBody>
      </p:sp>
      <p:grpSp>
        <p:nvGrpSpPr>
          <p:cNvPr id="661" name="Google Shape;661;p85"/>
          <p:cNvGrpSpPr/>
          <p:nvPr/>
        </p:nvGrpSpPr>
        <p:grpSpPr>
          <a:xfrm>
            <a:off x="3807904" y="2326576"/>
            <a:ext cx="733901" cy="363855"/>
            <a:chOff x="5077205" y="3102101"/>
            <a:chExt cx="978535" cy="485140"/>
          </a:xfrm>
        </p:grpSpPr>
        <p:sp>
          <p:nvSpPr>
            <p:cNvPr id="662" name="Google Shape;662;p85"/>
            <p:cNvSpPr/>
            <p:nvPr/>
          </p:nvSpPr>
          <p:spPr>
            <a:xfrm>
              <a:off x="5077205" y="3102101"/>
              <a:ext cx="978535" cy="485140"/>
            </a:xfrm>
            <a:custGeom>
              <a:rect b="b" l="l" r="r" t="t"/>
              <a:pathLst>
                <a:path extrusionOk="0" h="485139" w="978535">
                  <a:moveTo>
                    <a:pt x="836422" y="0"/>
                  </a:moveTo>
                  <a:lnTo>
                    <a:pt x="836422" y="188087"/>
                  </a:lnTo>
                  <a:lnTo>
                    <a:pt x="0" y="188087"/>
                  </a:lnTo>
                  <a:lnTo>
                    <a:pt x="0" y="296545"/>
                  </a:lnTo>
                  <a:lnTo>
                    <a:pt x="836422" y="296545"/>
                  </a:lnTo>
                  <a:lnTo>
                    <a:pt x="836422" y="484632"/>
                  </a:lnTo>
                  <a:lnTo>
                    <a:pt x="978408" y="242315"/>
                  </a:lnTo>
                  <a:lnTo>
                    <a:pt x="836422" y="0"/>
                  </a:lnTo>
                  <a:close/>
                </a:path>
              </a:pathLst>
            </a:custGeom>
            <a:solidFill>
              <a:srgbClr val="488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63" name="Google Shape;663;p85"/>
            <p:cNvSpPr/>
            <p:nvPr/>
          </p:nvSpPr>
          <p:spPr>
            <a:xfrm>
              <a:off x="5077205" y="3102101"/>
              <a:ext cx="978535" cy="485140"/>
            </a:xfrm>
            <a:custGeom>
              <a:rect b="b" l="l" r="r" t="t"/>
              <a:pathLst>
                <a:path extrusionOk="0" h="485139" w="978535">
                  <a:moveTo>
                    <a:pt x="0" y="188087"/>
                  </a:moveTo>
                  <a:lnTo>
                    <a:pt x="836422" y="188087"/>
                  </a:lnTo>
                  <a:lnTo>
                    <a:pt x="836422" y="0"/>
                  </a:lnTo>
                  <a:lnTo>
                    <a:pt x="978408" y="242315"/>
                  </a:lnTo>
                  <a:lnTo>
                    <a:pt x="836422" y="484632"/>
                  </a:lnTo>
                  <a:lnTo>
                    <a:pt x="836422" y="296545"/>
                  </a:lnTo>
                  <a:lnTo>
                    <a:pt x="0" y="296545"/>
                  </a:lnTo>
                  <a:lnTo>
                    <a:pt x="0" y="188087"/>
                  </a:lnTo>
                  <a:close/>
                </a:path>
              </a:pathLst>
            </a:custGeom>
            <a:noFill/>
            <a:ln cap="flat" cmpd="sng" w="25400">
              <a:solidFill>
                <a:srgbClr val="335FB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664" name="Google Shape;664;p85"/>
          <p:cNvSpPr txBox="1"/>
          <p:nvPr/>
        </p:nvSpPr>
        <p:spPr>
          <a:xfrm>
            <a:off x="4662106" y="2279713"/>
            <a:ext cx="1368742" cy="43053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400">
                <a:latin typeface="Calibri"/>
                <a:ea typeface="Calibri"/>
                <a:cs typeface="Calibri"/>
                <a:sym typeface="Calibri"/>
              </a:rPr>
              <a:t>Viral vector vaccine  Requires one dose</a:t>
            </a:r>
            <a:endParaRPr sz="1400">
              <a:latin typeface="Calibri"/>
              <a:ea typeface="Calibri"/>
              <a:cs typeface="Calibri"/>
              <a:sym typeface="Calibri"/>
            </a:endParaRPr>
          </a:p>
        </p:txBody>
      </p:sp>
      <p:pic>
        <p:nvPicPr>
          <p:cNvPr id="665" name="Google Shape;665;p85"/>
          <p:cNvPicPr preferRelativeResize="0"/>
          <p:nvPr/>
        </p:nvPicPr>
        <p:blipFill rotWithShape="1">
          <a:blip r:embed="rId5">
            <a:alphaModFix/>
          </a:blip>
          <a:srcRect b="0" l="0" r="0" t="0"/>
          <a:stretch/>
        </p:blipFill>
        <p:spPr>
          <a:xfrm>
            <a:off x="5949000" y="584575"/>
            <a:ext cx="2761024" cy="162106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9" name="Shape 669"/>
        <p:cNvGrpSpPr/>
        <p:nvPr/>
      </p:nvGrpSpPr>
      <p:grpSpPr>
        <a:xfrm>
          <a:off x="0" y="0"/>
          <a:ext cx="0" cy="0"/>
          <a:chOff x="0" y="0"/>
          <a:chExt cx="0" cy="0"/>
        </a:xfrm>
      </p:grpSpPr>
      <p:sp>
        <p:nvSpPr>
          <p:cNvPr id="670" name="Google Shape;670;p86"/>
          <p:cNvSpPr txBox="1"/>
          <p:nvPr/>
        </p:nvSpPr>
        <p:spPr>
          <a:xfrm>
            <a:off x="545972" y="1141666"/>
            <a:ext cx="6587966" cy="263366"/>
          </a:xfrm>
          <a:prstGeom prst="rect">
            <a:avLst/>
          </a:prstGeom>
          <a:noFill/>
          <a:ln>
            <a:noFill/>
          </a:ln>
        </p:spPr>
        <p:txBody>
          <a:bodyPr anchorCtr="0" anchor="t" bIns="0" lIns="0" spcFirstLastPara="1" rIns="0" wrap="square" tIns="12850">
            <a:spAutoFit/>
          </a:bodyPr>
          <a:lstStyle/>
          <a:p>
            <a:pPr indent="0" lvl="0" marL="12700" marR="0" rtl="0" algn="l">
              <a:lnSpc>
                <a:spcPct val="100000"/>
              </a:lnSpc>
              <a:spcBef>
                <a:spcPts val="0"/>
              </a:spcBef>
              <a:spcAft>
                <a:spcPts val="0"/>
              </a:spcAft>
              <a:buNone/>
            </a:pPr>
            <a:r>
              <a:rPr b="1" lang="en" sz="1600">
                <a:solidFill>
                  <a:srgbClr val="2C2C2C"/>
                </a:solidFill>
                <a:latin typeface="Calibri"/>
                <a:ea typeface="Calibri"/>
                <a:cs typeface="Calibri"/>
                <a:sym typeface="Calibri"/>
              </a:rPr>
              <a:t>COVID-19 vaccines are being held to the </a:t>
            </a:r>
            <a:r>
              <a:rPr b="1" lang="en" sz="1600">
                <a:solidFill>
                  <a:srgbClr val="3979B6"/>
                </a:solidFill>
                <a:latin typeface="Calibri"/>
                <a:ea typeface="Calibri"/>
                <a:cs typeface="Calibri"/>
                <a:sym typeface="Calibri"/>
              </a:rPr>
              <a:t>same safety standards </a:t>
            </a:r>
            <a:r>
              <a:rPr b="1" lang="en" sz="1600">
                <a:solidFill>
                  <a:srgbClr val="2C2C2C"/>
                </a:solidFill>
                <a:latin typeface="Calibri"/>
                <a:ea typeface="Calibri"/>
                <a:cs typeface="Calibri"/>
                <a:sym typeface="Calibri"/>
              </a:rPr>
              <a:t>as all vaccines.</a:t>
            </a:r>
            <a:endParaRPr sz="1600">
              <a:latin typeface="Calibri"/>
              <a:ea typeface="Calibri"/>
              <a:cs typeface="Calibri"/>
              <a:sym typeface="Calibri"/>
            </a:endParaRPr>
          </a:p>
        </p:txBody>
      </p:sp>
      <p:sp>
        <p:nvSpPr>
          <p:cNvPr id="671" name="Google Shape;671;p86"/>
          <p:cNvSpPr txBox="1"/>
          <p:nvPr>
            <p:ph type="title"/>
          </p:nvPr>
        </p:nvSpPr>
        <p:spPr>
          <a:xfrm>
            <a:off x="523112" y="254032"/>
            <a:ext cx="6056948" cy="415766"/>
          </a:xfrm>
          <a:prstGeom prst="rect">
            <a:avLst/>
          </a:prstGeom>
          <a:noFill/>
          <a:ln>
            <a:noFill/>
          </a:ln>
        </p:spPr>
        <p:txBody>
          <a:bodyPr anchorCtr="0" anchor="t" bIns="0" lIns="0" spcFirstLastPara="1" rIns="0" wrap="square" tIns="10950">
            <a:spAutoFit/>
          </a:bodyPr>
          <a:lstStyle/>
          <a:p>
            <a:pPr indent="0" lvl="0" marL="12700" rtl="0" algn="l">
              <a:lnSpc>
                <a:spcPct val="100000"/>
              </a:lnSpc>
              <a:spcBef>
                <a:spcPts val="0"/>
              </a:spcBef>
              <a:spcAft>
                <a:spcPts val="0"/>
              </a:spcAft>
              <a:buNone/>
            </a:pPr>
            <a:r>
              <a:rPr lang="en" sz="2600">
                <a:solidFill>
                  <a:srgbClr val="006A70"/>
                </a:solidFill>
              </a:rPr>
              <a:t>Safety of COVID-19 Vaccines is a Top Priority</a:t>
            </a:r>
            <a:endParaRPr sz="2600"/>
          </a:p>
        </p:txBody>
      </p:sp>
      <p:sp>
        <p:nvSpPr>
          <p:cNvPr id="672" name="Google Shape;672;p86"/>
          <p:cNvSpPr txBox="1"/>
          <p:nvPr/>
        </p:nvSpPr>
        <p:spPr>
          <a:xfrm>
            <a:off x="622097" y="2385059"/>
            <a:ext cx="3278505" cy="948690"/>
          </a:xfrm>
          <a:prstGeom prst="rect">
            <a:avLst/>
          </a:prstGeom>
          <a:noFill/>
          <a:ln>
            <a:noFill/>
          </a:ln>
        </p:spPr>
        <p:txBody>
          <a:bodyPr anchorCtr="0" anchor="t" bIns="0" lIns="0" spcFirstLastPara="1" rIns="0" wrap="square" tIns="10475">
            <a:spAutoFit/>
          </a:bodyPr>
          <a:lstStyle/>
          <a:p>
            <a:pPr indent="-279400" lvl="0" marL="292100" marR="0" rtl="0" algn="l">
              <a:lnSpc>
                <a:spcPct val="100499"/>
              </a:lnSpc>
              <a:spcBef>
                <a:spcPts val="0"/>
              </a:spcBef>
              <a:spcAft>
                <a:spcPts val="0"/>
              </a:spcAft>
              <a:buClr>
                <a:srgbClr val="3979B6"/>
              </a:buClr>
              <a:buSzPts val="1400"/>
              <a:buFont typeface="Noto Sans Symbols"/>
              <a:buChar char="▪"/>
            </a:pPr>
            <a:r>
              <a:rPr b="1" lang="en" sz="1400">
                <a:latin typeface="Calibri"/>
                <a:ea typeface="Calibri"/>
                <a:cs typeface="Calibri"/>
                <a:sym typeface="Calibri"/>
              </a:rPr>
              <a:t>FDA </a:t>
            </a:r>
            <a:r>
              <a:rPr lang="en" sz="1400">
                <a:latin typeface="Calibri"/>
                <a:ea typeface="Calibri"/>
                <a:cs typeface="Calibri"/>
                <a:sym typeface="Calibri"/>
              </a:rPr>
              <a:t>carefully reviews all safety data from  clinical trials.</a:t>
            </a:r>
            <a:endParaRPr sz="1400">
              <a:latin typeface="Calibri"/>
              <a:ea typeface="Calibri"/>
              <a:cs typeface="Calibri"/>
              <a:sym typeface="Calibri"/>
            </a:endParaRPr>
          </a:p>
          <a:p>
            <a:pPr indent="-279400" lvl="0" marL="292100" marR="0" rtl="0" algn="l">
              <a:lnSpc>
                <a:spcPct val="100000"/>
              </a:lnSpc>
              <a:spcBef>
                <a:spcPts val="600"/>
              </a:spcBef>
              <a:spcAft>
                <a:spcPts val="0"/>
              </a:spcAft>
              <a:buClr>
                <a:srgbClr val="3979B6"/>
              </a:buClr>
              <a:buSzPts val="1400"/>
              <a:buFont typeface="Noto Sans Symbols"/>
              <a:buChar char="▪"/>
            </a:pPr>
            <a:r>
              <a:rPr b="1" lang="en" sz="1400">
                <a:latin typeface="Calibri"/>
                <a:ea typeface="Calibri"/>
                <a:cs typeface="Calibri"/>
                <a:sym typeface="Calibri"/>
              </a:rPr>
              <a:t>ACIP </a:t>
            </a:r>
            <a:r>
              <a:rPr lang="en" sz="1400">
                <a:latin typeface="Calibri"/>
                <a:ea typeface="Calibri"/>
                <a:cs typeface="Calibri"/>
                <a:sym typeface="Calibri"/>
              </a:rPr>
              <a:t>reviews all safety data before</a:t>
            </a:r>
            <a:endParaRPr sz="1400">
              <a:latin typeface="Calibri"/>
              <a:ea typeface="Calibri"/>
              <a:cs typeface="Calibri"/>
              <a:sym typeface="Calibri"/>
            </a:endParaRPr>
          </a:p>
          <a:p>
            <a:pPr indent="0" lvl="0" marL="292100" marR="0" rtl="0" algn="l">
              <a:lnSpc>
                <a:spcPct val="100000"/>
              </a:lnSpc>
              <a:spcBef>
                <a:spcPts val="0"/>
              </a:spcBef>
              <a:spcAft>
                <a:spcPts val="0"/>
              </a:spcAft>
              <a:buNone/>
            </a:pPr>
            <a:r>
              <a:rPr lang="en" sz="1400">
                <a:latin typeface="Calibri"/>
                <a:ea typeface="Calibri"/>
                <a:cs typeface="Calibri"/>
                <a:sym typeface="Calibri"/>
              </a:rPr>
              <a:t>recommending use.</a:t>
            </a:r>
            <a:endParaRPr sz="1400">
              <a:latin typeface="Calibri"/>
              <a:ea typeface="Calibri"/>
              <a:cs typeface="Calibri"/>
              <a:sym typeface="Calibri"/>
            </a:endParaRPr>
          </a:p>
        </p:txBody>
      </p:sp>
      <p:sp>
        <p:nvSpPr>
          <p:cNvPr id="673" name="Google Shape;673;p86"/>
          <p:cNvSpPr txBox="1"/>
          <p:nvPr/>
        </p:nvSpPr>
        <p:spPr>
          <a:xfrm>
            <a:off x="4426648" y="2372010"/>
            <a:ext cx="3290411" cy="873443"/>
          </a:xfrm>
          <a:prstGeom prst="rect">
            <a:avLst/>
          </a:prstGeom>
          <a:noFill/>
          <a:ln>
            <a:noFill/>
          </a:ln>
        </p:spPr>
        <p:txBody>
          <a:bodyPr anchorCtr="0" anchor="t" bIns="0" lIns="0" spcFirstLastPara="1" rIns="0" wrap="square" tIns="9525">
            <a:spAutoFit/>
          </a:bodyPr>
          <a:lstStyle/>
          <a:p>
            <a:pPr indent="-279400" lvl="0" marL="292100" marR="0" rtl="0" algn="l">
              <a:lnSpc>
                <a:spcPct val="100899"/>
              </a:lnSpc>
              <a:spcBef>
                <a:spcPts val="0"/>
              </a:spcBef>
              <a:spcAft>
                <a:spcPts val="0"/>
              </a:spcAft>
              <a:buClr>
                <a:srgbClr val="3979B6"/>
              </a:buClr>
              <a:buSzPts val="1400"/>
              <a:buFont typeface="Noto Sans Symbols"/>
              <a:buChar char="▪"/>
            </a:pPr>
            <a:r>
              <a:rPr b="1" lang="en" sz="1400">
                <a:latin typeface="Calibri"/>
                <a:ea typeface="Calibri"/>
                <a:cs typeface="Calibri"/>
                <a:sym typeface="Calibri"/>
              </a:rPr>
              <a:t>FDA </a:t>
            </a:r>
            <a:r>
              <a:rPr lang="en" sz="1400">
                <a:latin typeface="Calibri"/>
                <a:ea typeface="Calibri"/>
                <a:cs typeface="Calibri"/>
                <a:sym typeface="Calibri"/>
              </a:rPr>
              <a:t>and </a:t>
            </a:r>
            <a:r>
              <a:rPr b="1" lang="en" sz="1400">
                <a:latin typeface="Calibri"/>
                <a:ea typeface="Calibri"/>
                <a:cs typeface="Calibri"/>
                <a:sym typeface="Calibri"/>
              </a:rPr>
              <a:t>CDC </a:t>
            </a:r>
            <a:r>
              <a:rPr lang="en" sz="1400">
                <a:latin typeface="Calibri"/>
                <a:ea typeface="Calibri"/>
                <a:cs typeface="Calibri"/>
                <a:sym typeface="Calibri"/>
              </a:rPr>
              <a:t>closely monitor vaccine  safety and side effects. There are systems  in place that allow CDC and FDA to watch  for safety issues.</a:t>
            </a:r>
            <a:endParaRPr sz="1400">
              <a:latin typeface="Calibri"/>
              <a:ea typeface="Calibri"/>
              <a:cs typeface="Calibri"/>
              <a:sym typeface="Calibri"/>
            </a:endParaRPr>
          </a:p>
        </p:txBody>
      </p:sp>
      <p:sp>
        <p:nvSpPr>
          <p:cNvPr id="674" name="Google Shape;674;p86"/>
          <p:cNvSpPr/>
          <p:nvPr/>
        </p:nvSpPr>
        <p:spPr>
          <a:xfrm>
            <a:off x="555497" y="1764791"/>
            <a:ext cx="3434715" cy="365760"/>
          </a:xfrm>
          <a:custGeom>
            <a:rect b="b" l="l" r="r" t="t"/>
            <a:pathLst>
              <a:path extrusionOk="0" h="487680" w="4579620">
                <a:moveTo>
                  <a:pt x="4579620" y="0"/>
                </a:moveTo>
                <a:lnTo>
                  <a:pt x="0" y="0"/>
                </a:lnTo>
                <a:lnTo>
                  <a:pt x="0" y="487679"/>
                </a:lnTo>
                <a:lnTo>
                  <a:pt x="4579620" y="487679"/>
                </a:lnTo>
                <a:lnTo>
                  <a:pt x="4579620" y="0"/>
                </a:lnTo>
                <a:close/>
              </a:path>
            </a:pathLst>
          </a:custGeom>
          <a:solidFill>
            <a:srgbClr val="4EA2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75" name="Google Shape;675;p86"/>
          <p:cNvSpPr/>
          <p:nvPr/>
        </p:nvSpPr>
        <p:spPr>
          <a:xfrm>
            <a:off x="4406265" y="1764791"/>
            <a:ext cx="3293269" cy="365760"/>
          </a:xfrm>
          <a:custGeom>
            <a:rect b="b" l="l" r="r" t="t"/>
            <a:pathLst>
              <a:path extrusionOk="0" h="487680" w="4391025">
                <a:moveTo>
                  <a:pt x="4390644" y="0"/>
                </a:moveTo>
                <a:lnTo>
                  <a:pt x="0" y="0"/>
                </a:lnTo>
                <a:lnTo>
                  <a:pt x="0" y="487679"/>
                </a:lnTo>
                <a:lnTo>
                  <a:pt x="4390644" y="487679"/>
                </a:lnTo>
                <a:lnTo>
                  <a:pt x="4390644" y="0"/>
                </a:lnTo>
                <a:close/>
              </a:path>
            </a:pathLst>
          </a:custGeom>
          <a:solidFill>
            <a:srgbClr val="1D614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76" name="Google Shape;676;p86"/>
          <p:cNvSpPr txBox="1"/>
          <p:nvPr/>
        </p:nvSpPr>
        <p:spPr>
          <a:xfrm>
            <a:off x="555497" y="1764791"/>
            <a:ext cx="3434715" cy="365760"/>
          </a:xfrm>
          <a:prstGeom prst="rect">
            <a:avLst/>
          </a:prstGeom>
          <a:noFill/>
          <a:ln>
            <a:noFill/>
          </a:ln>
        </p:spPr>
        <p:txBody>
          <a:bodyPr anchorCtr="0" anchor="t" bIns="0" lIns="0" spcFirstLastPara="1" rIns="0" wrap="square" tIns="47150">
            <a:spAutoFit/>
          </a:bodyPr>
          <a:lstStyle/>
          <a:p>
            <a:pPr indent="0" lvl="0" marL="139700" marR="0" rtl="0" algn="l">
              <a:lnSpc>
                <a:spcPct val="100000"/>
              </a:lnSpc>
              <a:spcBef>
                <a:spcPts val="0"/>
              </a:spcBef>
              <a:spcAft>
                <a:spcPts val="0"/>
              </a:spcAft>
              <a:buNone/>
            </a:pPr>
            <a:r>
              <a:rPr b="1" lang="en" sz="1600">
                <a:solidFill>
                  <a:srgbClr val="FFFFFF"/>
                </a:solidFill>
                <a:latin typeface="Calibri"/>
                <a:ea typeface="Calibri"/>
                <a:cs typeface="Calibri"/>
                <a:sym typeface="Calibri"/>
              </a:rPr>
              <a:t>Before Authorization</a:t>
            </a:r>
            <a:endParaRPr sz="1600">
              <a:latin typeface="Calibri"/>
              <a:ea typeface="Calibri"/>
              <a:cs typeface="Calibri"/>
              <a:sym typeface="Calibri"/>
            </a:endParaRPr>
          </a:p>
        </p:txBody>
      </p:sp>
      <p:sp>
        <p:nvSpPr>
          <p:cNvPr id="677" name="Google Shape;677;p86"/>
          <p:cNvSpPr txBox="1"/>
          <p:nvPr/>
        </p:nvSpPr>
        <p:spPr>
          <a:xfrm>
            <a:off x="4406265" y="1764791"/>
            <a:ext cx="3293269" cy="365760"/>
          </a:xfrm>
          <a:prstGeom prst="rect">
            <a:avLst/>
          </a:prstGeom>
          <a:noFill/>
          <a:ln>
            <a:noFill/>
          </a:ln>
        </p:spPr>
        <p:txBody>
          <a:bodyPr anchorCtr="0" anchor="t" bIns="0" lIns="0" spcFirstLastPara="1" rIns="0" wrap="square" tIns="47150">
            <a:spAutoFit/>
          </a:bodyPr>
          <a:lstStyle/>
          <a:p>
            <a:pPr indent="0" lvl="0" marL="152400" marR="0" rtl="0" algn="l">
              <a:lnSpc>
                <a:spcPct val="100000"/>
              </a:lnSpc>
              <a:spcBef>
                <a:spcPts val="0"/>
              </a:spcBef>
              <a:spcAft>
                <a:spcPts val="0"/>
              </a:spcAft>
              <a:buNone/>
            </a:pPr>
            <a:r>
              <a:rPr b="1" lang="en" sz="1600">
                <a:solidFill>
                  <a:srgbClr val="FFFFFF"/>
                </a:solidFill>
                <a:latin typeface="Calibri"/>
                <a:ea typeface="Calibri"/>
                <a:cs typeface="Calibri"/>
                <a:sym typeface="Calibri"/>
              </a:rPr>
              <a:t>After Authorization</a:t>
            </a:r>
            <a:endParaRPr sz="1600">
              <a:latin typeface="Calibri"/>
              <a:ea typeface="Calibri"/>
              <a:cs typeface="Calibri"/>
              <a:sym typeface="Calibri"/>
            </a:endParaRPr>
          </a:p>
        </p:txBody>
      </p:sp>
      <p:pic>
        <p:nvPicPr>
          <p:cNvPr id="678" name="Google Shape;678;p86"/>
          <p:cNvPicPr preferRelativeResize="0"/>
          <p:nvPr/>
        </p:nvPicPr>
        <p:blipFill rotWithShape="1">
          <a:blip r:embed="rId3">
            <a:alphaModFix/>
          </a:blip>
          <a:srcRect b="0" l="0" r="0" t="0"/>
          <a:stretch/>
        </p:blipFill>
        <p:spPr>
          <a:xfrm>
            <a:off x="3565016" y="1815083"/>
            <a:ext cx="269747" cy="269747"/>
          </a:xfrm>
          <a:prstGeom prst="rect">
            <a:avLst/>
          </a:prstGeom>
          <a:noFill/>
          <a:ln>
            <a:noFill/>
          </a:ln>
        </p:spPr>
      </p:pic>
      <p:pic>
        <p:nvPicPr>
          <p:cNvPr id="679" name="Google Shape;679;p86"/>
          <p:cNvPicPr preferRelativeResize="0"/>
          <p:nvPr/>
        </p:nvPicPr>
        <p:blipFill rotWithShape="1">
          <a:blip r:embed="rId4">
            <a:alphaModFix/>
          </a:blip>
          <a:srcRect b="0" l="0" r="0" t="0"/>
          <a:stretch/>
        </p:blipFill>
        <p:spPr>
          <a:xfrm>
            <a:off x="7242048" y="1815083"/>
            <a:ext cx="269748" cy="269747"/>
          </a:xfrm>
          <a:prstGeom prst="rect">
            <a:avLst/>
          </a:prstGeom>
          <a:noFill/>
          <a:ln>
            <a:noFill/>
          </a:ln>
        </p:spPr>
      </p:pic>
      <p:pic>
        <p:nvPicPr>
          <p:cNvPr id="680" name="Google Shape;680;p86"/>
          <p:cNvPicPr preferRelativeResize="0"/>
          <p:nvPr/>
        </p:nvPicPr>
        <p:blipFill rotWithShape="1">
          <a:blip r:embed="rId5">
            <a:alphaModFix/>
          </a:blip>
          <a:srcRect b="0" l="0" r="0" t="0"/>
          <a:stretch/>
        </p:blipFill>
        <p:spPr>
          <a:xfrm>
            <a:off x="4572000" y="4145660"/>
            <a:ext cx="2151544" cy="197062"/>
          </a:xfrm>
          <a:prstGeom prst="rect">
            <a:avLst/>
          </a:prstGeom>
          <a:noFill/>
          <a:ln>
            <a:noFill/>
          </a:ln>
        </p:spPr>
      </p:pic>
      <p:pic>
        <p:nvPicPr>
          <p:cNvPr id="681" name="Google Shape;681;p86"/>
          <p:cNvPicPr preferRelativeResize="0"/>
          <p:nvPr/>
        </p:nvPicPr>
        <p:blipFill rotWithShape="1">
          <a:blip r:embed="rId6">
            <a:alphaModFix/>
          </a:blip>
          <a:srcRect b="0" l="0" r="0" t="0"/>
          <a:stretch/>
        </p:blipFill>
        <p:spPr>
          <a:xfrm>
            <a:off x="6950582" y="4077081"/>
            <a:ext cx="1793366" cy="347472"/>
          </a:xfrm>
          <a:prstGeom prst="rect">
            <a:avLst/>
          </a:prstGeom>
          <a:noFill/>
          <a:ln>
            <a:noFill/>
          </a:ln>
        </p:spPr>
      </p:pic>
      <p:sp>
        <p:nvSpPr>
          <p:cNvPr id="682" name="Google Shape;682;p86"/>
          <p:cNvSpPr/>
          <p:nvPr/>
        </p:nvSpPr>
        <p:spPr>
          <a:xfrm>
            <a:off x="4162806" y="1755648"/>
            <a:ext cx="89535" cy="2930842"/>
          </a:xfrm>
          <a:custGeom>
            <a:rect b="b" l="l" r="r" t="t"/>
            <a:pathLst>
              <a:path extrusionOk="0" h="3907790" w="119379">
                <a:moveTo>
                  <a:pt x="118872" y="0"/>
                </a:moveTo>
                <a:lnTo>
                  <a:pt x="0" y="0"/>
                </a:lnTo>
                <a:lnTo>
                  <a:pt x="0" y="3907536"/>
                </a:lnTo>
                <a:lnTo>
                  <a:pt x="118872" y="3907536"/>
                </a:lnTo>
                <a:lnTo>
                  <a:pt x="118872" y="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83" name="Google Shape;683;p86"/>
          <p:cNvSpPr txBox="1"/>
          <p:nvPr/>
        </p:nvSpPr>
        <p:spPr>
          <a:xfrm>
            <a:off x="4162806" y="4814316"/>
            <a:ext cx="4981575" cy="230981"/>
          </a:xfrm>
          <a:prstGeom prst="rect">
            <a:avLst/>
          </a:prstGeom>
          <a:solidFill>
            <a:srgbClr val="F1F1F1"/>
          </a:solidFill>
          <a:ln>
            <a:noFill/>
          </a:ln>
        </p:spPr>
        <p:txBody>
          <a:bodyPr anchorCtr="0" anchor="t" bIns="0" lIns="0" spcFirstLastPara="1" rIns="0" wrap="square" tIns="26675">
            <a:spAutoFit/>
          </a:bodyPr>
          <a:lstStyle/>
          <a:p>
            <a:pPr indent="0" lvl="0" marL="254000" marR="0" rtl="0" algn="l">
              <a:lnSpc>
                <a:spcPct val="100000"/>
              </a:lnSpc>
              <a:spcBef>
                <a:spcPts val="0"/>
              </a:spcBef>
              <a:spcAft>
                <a:spcPts val="0"/>
              </a:spcAft>
              <a:buNone/>
            </a:pPr>
            <a:r>
              <a:rPr b="1" lang="en" sz="1100">
                <a:solidFill>
                  <a:srgbClr val="3979B6"/>
                </a:solidFill>
                <a:latin typeface="Calibri"/>
                <a:ea typeface="Calibri"/>
                <a:cs typeface="Calibri"/>
                <a:sym typeface="Calibri"/>
              </a:rPr>
              <a:t>V-safe: </a:t>
            </a:r>
            <a:r>
              <a:rPr b="1" lang="en" sz="1100" u="sng">
                <a:solidFill>
                  <a:schemeClr val="hlink"/>
                </a:solidFill>
                <a:latin typeface="Calibri"/>
                <a:ea typeface="Calibri"/>
                <a:cs typeface="Calibri"/>
                <a:sym typeface="Calibri"/>
                <a:hlinkClick r:id="rId7"/>
              </a:rPr>
              <a:t>https://www.cdc.gov/coronavirus/2019-ncov/vaccines/safety/vsafe.html</a:t>
            </a:r>
            <a:endParaRPr sz="1100">
              <a:latin typeface="Calibri"/>
              <a:ea typeface="Calibri"/>
              <a:cs typeface="Calibri"/>
              <a:sym typeface="Calibri"/>
            </a:endParaRPr>
          </a:p>
        </p:txBody>
      </p:sp>
      <p:grpSp>
        <p:nvGrpSpPr>
          <p:cNvPr id="684" name="Google Shape;684;p86"/>
          <p:cNvGrpSpPr/>
          <p:nvPr/>
        </p:nvGrpSpPr>
        <p:grpSpPr>
          <a:xfrm>
            <a:off x="0" y="5045201"/>
            <a:ext cx="9144190" cy="91440"/>
            <a:chOff x="0" y="6726935"/>
            <a:chExt cx="12192253" cy="121920"/>
          </a:xfrm>
        </p:grpSpPr>
        <p:sp>
          <p:nvSpPr>
            <p:cNvPr id="685" name="Google Shape;685;p86"/>
            <p:cNvSpPr/>
            <p:nvPr/>
          </p:nvSpPr>
          <p:spPr>
            <a:xfrm>
              <a:off x="8110728" y="6726935"/>
              <a:ext cx="792480" cy="121920"/>
            </a:xfrm>
            <a:custGeom>
              <a:rect b="b" l="l" r="r" t="t"/>
              <a:pathLst>
                <a:path extrusionOk="0" h="121920" w="792479">
                  <a:moveTo>
                    <a:pt x="0" y="121920"/>
                  </a:moveTo>
                  <a:lnTo>
                    <a:pt x="792479" y="121920"/>
                  </a:lnTo>
                  <a:lnTo>
                    <a:pt x="792479" y="0"/>
                  </a:lnTo>
                  <a:lnTo>
                    <a:pt x="0" y="0"/>
                  </a:lnTo>
                  <a:lnTo>
                    <a:pt x="0" y="121920"/>
                  </a:lnTo>
                  <a:close/>
                </a:path>
              </a:pathLst>
            </a:custGeom>
            <a:solidFill>
              <a:srgbClr val="AF151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86" name="Google Shape;686;p86"/>
            <p:cNvSpPr/>
            <p:nvPr/>
          </p:nvSpPr>
          <p:spPr>
            <a:xfrm>
              <a:off x="8903207" y="6726935"/>
              <a:ext cx="805180" cy="121920"/>
            </a:xfrm>
            <a:custGeom>
              <a:rect b="b" l="l" r="r" t="t"/>
              <a:pathLst>
                <a:path extrusionOk="0" h="121920" w="805179">
                  <a:moveTo>
                    <a:pt x="804672" y="0"/>
                  </a:moveTo>
                  <a:lnTo>
                    <a:pt x="0" y="0"/>
                  </a:lnTo>
                  <a:lnTo>
                    <a:pt x="0" y="121920"/>
                  </a:lnTo>
                  <a:lnTo>
                    <a:pt x="804672" y="121920"/>
                  </a:lnTo>
                  <a:lnTo>
                    <a:pt x="804672" y="0"/>
                  </a:lnTo>
                  <a:close/>
                </a:path>
              </a:pathLst>
            </a:custGeom>
            <a:solidFill>
              <a:srgbClr val="FAAB1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87" name="Google Shape;687;p86"/>
            <p:cNvSpPr/>
            <p:nvPr/>
          </p:nvSpPr>
          <p:spPr>
            <a:xfrm>
              <a:off x="9707880" y="6726935"/>
              <a:ext cx="786765" cy="121920"/>
            </a:xfrm>
            <a:custGeom>
              <a:rect b="b" l="l" r="r" t="t"/>
              <a:pathLst>
                <a:path extrusionOk="0" h="121920" w="786765">
                  <a:moveTo>
                    <a:pt x="0" y="121920"/>
                  </a:moveTo>
                  <a:lnTo>
                    <a:pt x="786384" y="121920"/>
                  </a:lnTo>
                  <a:lnTo>
                    <a:pt x="786384" y="0"/>
                  </a:lnTo>
                  <a:lnTo>
                    <a:pt x="0" y="0"/>
                  </a:lnTo>
                  <a:lnTo>
                    <a:pt x="0" y="121920"/>
                  </a:lnTo>
                  <a:close/>
                </a:path>
              </a:pathLst>
            </a:custGeom>
            <a:solidFill>
              <a:srgbClr val="292B6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88" name="Google Shape;688;p86"/>
            <p:cNvSpPr/>
            <p:nvPr/>
          </p:nvSpPr>
          <p:spPr>
            <a:xfrm>
              <a:off x="10494264" y="6726935"/>
              <a:ext cx="1697989" cy="121920"/>
            </a:xfrm>
            <a:custGeom>
              <a:rect b="b" l="l" r="r" t="t"/>
              <a:pathLst>
                <a:path extrusionOk="0" h="121920" w="1697990">
                  <a:moveTo>
                    <a:pt x="1697735" y="0"/>
                  </a:moveTo>
                  <a:lnTo>
                    <a:pt x="0" y="0"/>
                  </a:lnTo>
                  <a:lnTo>
                    <a:pt x="0" y="121920"/>
                  </a:lnTo>
                  <a:lnTo>
                    <a:pt x="1697735" y="121920"/>
                  </a:lnTo>
                  <a:lnTo>
                    <a:pt x="1697735" y="0"/>
                  </a:lnTo>
                  <a:close/>
                </a:path>
              </a:pathLst>
            </a:custGeom>
            <a:solidFill>
              <a:srgbClr val="4655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89" name="Google Shape;689;p86"/>
            <p:cNvSpPr/>
            <p:nvPr/>
          </p:nvSpPr>
          <p:spPr>
            <a:xfrm>
              <a:off x="0" y="6726935"/>
              <a:ext cx="7307580" cy="121920"/>
            </a:xfrm>
            <a:custGeom>
              <a:rect b="b" l="l" r="r" t="t"/>
              <a:pathLst>
                <a:path extrusionOk="0" h="121920" w="7307580">
                  <a:moveTo>
                    <a:pt x="0" y="121920"/>
                  </a:moveTo>
                  <a:lnTo>
                    <a:pt x="7307580" y="121920"/>
                  </a:lnTo>
                  <a:lnTo>
                    <a:pt x="7307580" y="0"/>
                  </a:lnTo>
                  <a:lnTo>
                    <a:pt x="0" y="0"/>
                  </a:lnTo>
                  <a:lnTo>
                    <a:pt x="0" y="121920"/>
                  </a:lnTo>
                  <a:close/>
                </a:path>
              </a:pathLst>
            </a:custGeom>
            <a:solidFill>
              <a:srgbClr val="1746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90" name="Google Shape;690;p86"/>
            <p:cNvSpPr/>
            <p:nvPr/>
          </p:nvSpPr>
          <p:spPr>
            <a:xfrm>
              <a:off x="7307580" y="6726935"/>
              <a:ext cx="805180" cy="121920"/>
            </a:xfrm>
            <a:custGeom>
              <a:rect b="b" l="l" r="r" t="t"/>
              <a:pathLst>
                <a:path extrusionOk="0" h="121920" w="805179">
                  <a:moveTo>
                    <a:pt x="804672" y="0"/>
                  </a:moveTo>
                  <a:lnTo>
                    <a:pt x="0" y="0"/>
                  </a:lnTo>
                  <a:lnTo>
                    <a:pt x="0" y="121920"/>
                  </a:lnTo>
                  <a:lnTo>
                    <a:pt x="804672" y="121920"/>
                  </a:lnTo>
                  <a:lnTo>
                    <a:pt x="804672" y="0"/>
                  </a:lnTo>
                  <a:close/>
                </a:path>
              </a:pathLst>
            </a:custGeom>
            <a:solidFill>
              <a:srgbClr val="54BE8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pic>
        <p:nvPicPr>
          <p:cNvPr id="695" name="Google Shape;695;p87"/>
          <p:cNvPicPr preferRelativeResize="0"/>
          <p:nvPr/>
        </p:nvPicPr>
        <p:blipFill rotWithShape="1">
          <a:blip r:embed="rId3">
            <a:alphaModFix/>
          </a:blip>
          <a:srcRect b="0" l="0" r="0" t="0"/>
          <a:stretch/>
        </p:blipFill>
        <p:spPr>
          <a:xfrm>
            <a:off x="438409" y="319856"/>
            <a:ext cx="8431168" cy="45221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1"/>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rPr i="1" lang="en"/>
              <a:t>Today’s Agenda</a:t>
            </a:r>
            <a:endParaRPr i="1"/>
          </a:p>
        </p:txBody>
      </p:sp>
      <p:sp>
        <p:nvSpPr>
          <p:cNvPr id="447" name="Google Shape;447;p61"/>
          <p:cNvSpPr txBox="1"/>
          <p:nvPr>
            <p:ph idx="1" type="subTitle"/>
          </p:nvPr>
        </p:nvSpPr>
        <p:spPr>
          <a:xfrm>
            <a:off x="311300" y="2146550"/>
            <a:ext cx="3704400" cy="92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t>Topic</a:t>
            </a:r>
            <a:r>
              <a:rPr b="1" lang="en"/>
              <a:t>: Vaccine Hesitancy</a:t>
            </a:r>
            <a:endParaRPr b="1"/>
          </a:p>
        </p:txBody>
      </p:sp>
      <p:sp>
        <p:nvSpPr>
          <p:cNvPr id="448" name="Google Shape;448;p61"/>
          <p:cNvSpPr txBox="1"/>
          <p:nvPr>
            <p:ph idx="2" type="body"/>
          </p:nvPr>
        </p:nvSpPr>
        <p:spPr>
          <a:xfrm>
            <a:off x="4901250" y="1433100"/>
            <a:ext cx="3954000" cy="2277300"/>
          </a:xfrm>
          <a:prstGeom prst="rect">
            <a:avLst/>
          </a:prstGeom>
        </p:spPr>
        <p:txBody>
          <a:bodyPr anchorCtr="0" anchor="t" bIns="91425" lIns="91425" spcFirstLastPara="1" rIns="91425" wrap="square" tIns="91425">
            <a:normAutofit lnSpcReduction="20000"/>
          </a:bodyPr>
          <a:lstStyle/>
          <a:p>
            <a:pPr indent="-323850" lvl="0" marL="457200" rtl="0" algn="l">
              <a:spcBef>
                <a:spcPts val="0"/>
              </a:spcBef>
              <a:spcAft>
                <a:spcPts val="0"/>
              </a:spcAft>
              <a:buSzPts val="1500"/>
              <a:buChar char="●"/>
            </a:pPr>
            <a:r>
              <a:rPr lang="en" sz="1500"/>
              <a:t>Welcome and Introductions</a:t>
            </a:r>
            <a:endParaRPr sz="1500"/>
          </a:p>
          <a:p>
            <a:pPr indent="-323850" lvl="0" marL="457200" rtl="0" algn="l">
              <a:spcBef>
                <a:spcPts val="0"/>
              </a:spcBef>
              <a:spcAft>
                <a:spcPts val="0"/>
              </a:spcAft>
              <a:buSzPts val="1500"/>
              <a:buChar char="●"/>
            </a:pPr>
            <a:r>
              <a:rPr lang="en" sz="1500"/>
              <a:t>Chat Icebreaker + Polls</a:t>
            </a:r>
            <a:endParaRPr sz="1500"/>
          </a:p>
          <a:p>
            <a:pPr indent="-323850" lvl="0" marL="457200" rtl="0" algn="l">
              <a:spcBef>
                <a:spcPts val="0"/>
              </a:spcBef>
              <a:spcAft>
                <a:spcPts val="0"/>
              </a:spcAft>
              <a:buSzPts val="1500"/>
              <a:buChar char="●"/>
            </a:pPr>
            <a:r>
              <a:rPr lang="en" sz="1500"/>
              <a:t>BPHC Update: Suma Nair, PhD, MS, RD</a:t>
            </a:r>
            <a:endParaRPr sz="1500"/>
          </a:p>
          <a:p>
            <a:pPr indent="-323850" lvl="0" marL="457200" rtl="0" algn="l">
              <a:spcBef>
                <a:spcPts val="0"/>
              </a:spcBef>
              <a:spcAft>
                <a:spcPts val="0"/>
              </a:spcAft>
              <a:buSzPts val="1500"/>
              <a:buChar char="●"/>
            </a:pPr>
            <a:r>
              <a:rPr lang="en" sz="1500"/>
              <a:t>Q&amp;A with Suma</a:t>
            </a:r>
            <a:endParaRPr sz="1500"/>
          </a:p>
          <a:p>
            <a:pPr indent="-323850" lvl="0" marL="457200" rtl="0" algn="l">
              <a:spcBef>
                <a:spcPts val="0"/>
              </a:spcBef>
              <a:spcAft>
                <a:spcPts val="0"/>
              </a:spcAft>
              <a:buSzPts val="1500"/>
              <a:buChar char="●"/>
            </a:pPr>
            <a:r>
              <a:rPr lang="en" sz="1500"/>
              <a:t>CDC</a:t>
            </a:r>
            <a:r>
              <a:rPr lang="en" sz="1500"/>
              <a:t> Guest: Dr. Amanda Cohn, MD </a:t>
            </a:r>
            <a:endParaRPr sz="1500"/>
          </a:p>
          <a:p>
            <a:pPr indent="-323850" lvl="0" marL="457200" rtl="0" algn="l">
              <a:spcBef>
                <a:spcPts val="0"/>
              </a:spcBef>
              <a:spcAft>
                <a:spcPts val="0"/>
              </a:spcAft>
              <a:buSzPts val="1500"/>
              <a:buChar char="●"/>
            </a:pPr>
            <a:r>
              <a:rPr lang="en" sz="1500"/>
              <a:t>Health Center Sharing: Promising Practices and Challenges</a:t>
            </a:r>
            <a:endParaRPr sz="1500"/>
          </a:p>
          <a:p>
            <a:pPr indent="-323850" lvl="0" marL="457200" rtl="0" algn="l">
              <a:spcBef>
                <a:spcPts val="0"/>
              </a:spcBef>
              <a:spcAft>
                <a:spcPts val="0"/>
              </a:spcAft>
              <a:buSzPts val="1500"/>
              <a:buChar char="●"/>
            </a:pPr>
            <a:r>
              <a:rPr lang="en" sz="1500"/>
              <a:t>General Discussion</a:t>
            </a:r>
            <a:endParaRPr sz="1500"/>
          </a:p>
          <a:p>
            <a:pPr indent="-323850" lvl="0" marL="457200" rtl="0" algn="l">
              <a:spcBef>
                <a:spcPts val="0"/>
              </a:spcBef>
              <a:spcAft>
                <a:spcPts val="0"/>
              </a:spcAft>
              <a:buSzPts val="1500"/>
              <a:buChar char="●"/>
            </a:pPr>
            <a:r>
              <a:rPr lang="en" sz="1500"/>
              <a:t>Conclusion</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88"/>
          <p:cNvSpPr txBox="1"/>
          <p:nvPr>
            <p:ph type="title"/>
          </p:nvPr>
        </p:nvSpPr>
        <p:spPr>
          <a:xfrm>
            <a:off x="470535" y="334480"/>
            <a:ext cx="6830378" cy="431006"/>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2700">
                <a:solidFill>
                  <a:srgbClr val="006A70"/>
                </a:solidFill>
              </a:rPr>
              <a:t>The Problem: Need to Instill Vaccine Confidence</a:t>
            </a:r>
            <a:endParaRPr sz="2700"/>
          </a:p>
        </p:txBody>
      </p:sp>
      <p:sp>
        <p:nvSpPr>
          <p:cNvPr id="701" name="Google Shape;701;p88"/>
          <p:cNvSpPr txBox="1"/>
          <p:nvPr/>
        </p:nvSpPr>
        <p:spPr>
          <a:xfrm>
            <a:off x="771372" y="1025018"/>
            <a:ext cx="8142446" cy="743426"/>
          </a:xfrm>
          <a:prstGeom prst="rect">
            <a:avLst/>
          </a:prstGeom>
          <a:noFill/>
          <a:ln>
            <a:noFill/>
          </a:ln>
        </p:spPr>
        <p:txBody>
          <a:bodyPr anchorCtr="0" anchor="t" bIns="0" lIns="0" spcFirstLastPara="1" rIns="0" wrap="square" tIns="89050">
            <a:spAutoFit/>
          </a:bodyPr>
          <a:lstStyle/>
          <a:p>
            <a:pPr indent="-228600" lvl="0" marL="241300" marR="0" rtl="0" algn="l">
              <a:lnSpc>
                <a:spcPct val="100000"/>
              </a:lnSpc>
              <a:spcBef>
                <a:spcPts val="0"/>
              </a:spcBef>
              <a:spcAft>
                <a:spcPts val="0"/>
              </a:spcAft>
              <a:buClr>
                <a:srgbClr val="005DAA"/>
              </a:buClr>
              <a:buSzPts val="2400"/>
              <a:buFont typeface="Noto Sans Symbols"/>
              <a:buChar char="▪"/>
            </a:pPr>
            <a:r>
              <a:rPr lang="en" sz="2400">
                <a:solidFill>
                  <a:srgbClr val="2C2C2C"/>
                </a:solidFill>
                <a:latin typeface="Calibri"/>
                <a:ea typeface="Calibri"/>
                <a:cs typeface="Calibri"/>
                <a:sym typeface="Calibri"/>
              </a:rPr>
              <a:t>Overall acceptability of a COVID-19 vaccine is </a:t>
            </a:r>
            <a:r>
              <a:rPr b="1" lang="en" sz="2400">
                <a:solidFill>
                  <a:srgbClr val="2C2C2C"/>
                </a:solidFill>
                <a:latin typeface="Calibri"/>
                <a:ea typeface="Calibri"/>
                <a:cs typeface="Calibri"/>
                <a:sym typeface="Calibri"/>
              </a:rPr>
              <a:t>moderate</a:t>
            </a:r>
            <a:r>
              <a:rPr b="1" lang="en" sz="2400">
                <a:solidFill>
                  <a:srgbClr val="2C2C2C"/>
                </a:solidFill>
                <a:latin typeface="Quattrocento Sans"/>
                <a:ea typeface="Quattrocento Sans"/>
                <a:cs typeface="Quattrocento Sans"/>
                <a:sym typeface="Quattrocento Sans"/>
              </a:rPr>
              <a:t>¹</a:t>
            </a:r>
            <a:endParaRPr sz="2400">
              <a:latin typeface="Quattrocento Sans"/>
              <a:ea typeface="Quattrocento Sans"/>
              <a:cs typeface="Quattrocento Sans"/>
              <a:sym typeface="Quattrocento Sans"/>
            </a:endParaRPr>
          </a:p>
          <a:p>
            <a:pPr indent="0" lvl="0" marL="393700" marR="0" rtl="0" algn="l">
              <a:lnSpc>
                <a:spcPct val="100000"/>
              </a:lnSpc>
              <a:spcBef>
                <a:spcPts val="400"/>
              </a:spcBef>
              <a:spcAft>
                <a:spcPts val="0"/>
              </a:spcAft>
              <a:buNone/>
            </a:pPr>
            <a:r>
              <a:rPr lang="en" sz="1500">
                <a:solidFill>
                  <a:srgbClr val="522D62"/>
                </a:solidFill>
                <a:latin typeface="Arial"/>
                <a:ea typeface="Arial"/>
                <a:cs typeface="Arial"/>
                <a:sym typeface="Arial"/>
              </a:rPr>
              <a:t>–	</a:t>
            </a:r>
            <a:r>
              <a:rPr lang="en" sz="1500">
                <a:solidFill>
                  <a:srgbClr val="2C2C2C"/>
                </a:solidFill>
                <a:latin typeface="Calibri"/>
                <a:ea typeface="Calibri"/>
                <a:cs typeface="Calibri"/>
                <a:sym typeface="Calibri"/>
              </a:rPr>
              <a:t>Proportion intending to receive vaccine ranged across surveys: 42-86% </a:t>
            </a:r>
            <a:r>
              <a:rPr lang="en" sz="1500">
                <a:latin typeface="Calibri"/>
                <a:ea typeface="Calibri"/>
                <a:cs typeface="Calibri"/>
                <a:sym typeface="Calibri"/>
              </a:rPr>
              <a:t>(as of Nov-Dec 2020 polls)</a:t>
            </a:r>
            <a:endParaRPr sz="1500">
              <a:latin typeface="Calibri"/>
              <a:ea typeface="Calibri"/>
              <a:cs typeface="Calibri"/>
              <a:sym typeface="Calibri"/>
            </a:endParaRPr>
          </a:p>
        </p:txBody>
      </p:sp>
      <p:sp>
        <p:nvSpPr>
          <p:cNvPr id="702" name="Google Shape;702;p88"/>
          <p:cNvSpPr txBox="1"/>
          <p:nvPr/>
        </p:nvSpPr>
        <p:spPr>
          <a:xfrm>
            <a:off x="748512" y="4534128"/>
            <a:ext cx="3519011" cy="29384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600">
                <a:latin typeface="Calibri"/>
                <a:ea typeface="Calibri"/>
                <a:cs typeface="Calibri"/>
                <a:sym typeface="Calibri"/>
              </a:rPr>
              <a:t>Tyson, A, Johnson, C, &amp; Funk, C. (2020, September 17). </a:t>
            </a:r>
            <a:r>
              <a:rPr i="1" lang="en" sz="600">
                <a:latin typeface="Calibri"/>
                <a:ea typeface="Calibri"/>
                <a:cs typeface="Calibri"/>
                <a:sym typeface="Calibri"/>
              </a:rPr>
              <a:t>U.S. Public Now Divided Over Whether To Get COVID-19  </a:t>
            </a:r>
            <a:r>
              <a:rPr i="1" lang="en" sz="600" u="sng">
                <a:solidFill>
                  <a:schemeClr val="hlink"/>
                </a:solidFill>
                <a:latin typeface="Calibri"/>
                <a:ea typeface="Calibri"/>
                <a:cs typeface="Calibri"/>
                <a:sym typeface="Calibri"/>
                <a:hlinkClick r:id="rId3"/>
              </a:rPr>
              <a:t>Vaccine. </a:t>
            </a:r>
            <a:r>
              <a:rPr lang="en" sz="600" u="sng">
                <a:solidFill>
                  <a:schemeClr val="hlink"/>
                </a:solidFill>
                <a:latin typeface="Calibri"/>
                <a:ea typeface="Calibri"/>
                <a:cs typeface="Calibri"/>
                <a:sym typeface="Calibri"/>
                <a:hlinkClick r:id="rId4"/>
              </a:rPr>
              <a:t>Pew Research Center. https://www.pewresearch.org/science/2020/09/17/u-s-public-now-divided-over-  whether-to-get-covid-19-vaccine/</a:t>
            </a:r>
            <a:endParaRPr sz="600">
              <a:latin typeface="Calibri"/>
              <a:ea typeface="Calibri"/>
              <a:cs typeface="Calibri"/>
              <a:sym typeface="Calibri"/>
            </a:endParaRPr>
          </a:p>
        </p:txBody>
      </p:sp>
      <p:sp>
        <p:nvSpPr>
          <p:cNvPr id="703" name="Google Shape;703;p88"/>
          <p:cNvSpPr/>
          <p:nvPr/>
        </p:nvSpPr>
        <p:spPr>
          <a:xfrm>
            <a:off x="713231" y="1946529"/>
            <a:ext cx="3661410" cy="2561749"/>
          </a:xfrm>
          <a:custGeom>
            <a:rect b="b" l="l" r="r" t="t"/>
            <a:pathLst>
              <a:path extrusionOk="0" h="3415665" w="4881880">
                <a:moveTo>
                  <a:pt x="4881372" y="0"/>
                </a:moveTo>
                <a:lnTo>
                  <a:pt x="0" y="0"/>
                </a:lnTo>
                <a:lnTo>
                  <a:pt x="0" y="3415283"/>
                </a:lnTo>
                <a:lnTo>
                  <a:pt x="4881372" y="3415283"/>
                </a:lnTo>
                <a:lnTo>
                  <a:pt x="4881372" y="0"/>
                </a:lnTo>
                <a:close/>
              </a:path>
            </a:pathLst>
          </a:custGeom>
          <a:solidFill>
            <a:srgbClr val="ED79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04" name="Google Shape;704;p88"/>
          <p:cNvSpPr txBox="1"/>
          <p:nvPr/>
        </p:nvSpPr>
        <p:spPr>
          <a:xfrm>
            <a:off x="772972" y="1956397"/>
            <a:ext cx="3075146" cy="29384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800">
                <a:latin typeface="Calibri"/>
                <a:ea typeface="Calibri"/>
                <a:cs typeface="Calibri"/>
                <a:sym typeface="Calibri"/>
              </a:rPr>
              <a:t>Factors weighing on acceptance</a:t>
            </a:r>
            <a:r>
              <a:rPr b="1" lang="en" sz="1600">
                <a:latin typeface="Calibri"/>
                <a:ea typeface="Calibri"/>
                <a:cs typeface="Calibri"/>
                <a:sym typeface="Calibri"/>
              </a:rPr>
              <a:t>:</a:t>
            </a:r>
            <a:endParaRPr sz="1600">
              <a:latin typeface="Calibri"/>
              <a:ea typeface="Calibri"/>
              <a:cs typeface="Calibri"/>
              <a:sym typeface="Calibri"/>
            </a:endParaRPr>
          </a:p>
        </p:txBody>
      </p:sp>
      <p:grpSp>
        <p:nvGrpSpPr>
          <p:cNvPr id="705" name="Google Shape;705;p88"/>
          <p:cNvGrpSpPr/>
          <p:nvPr/>
        </p:nvGrpSpPr>
        <p:grpSpPr>
          <a:xfrm>
            <a:off x="542925" y="2159126"/>
            <a:ext cx="881252" cy="1908810"/>
            <a:chOff x="723900" y="2878835"/>
            <a:chExt cx="1175003" cy="2545080"/>
          </a:xfrm>
        </p:grpSpPr>
        <p:pic>
          <p:nvPicPr>
            <p:cNvPr id="706" name="Google Shape;706;p88"/>
            <p:cNvPicPr preferRelativeResize="0"/>
            <p:nvPr/>
          </p:nvPicPr>
          <p:blipFill rotWithShape="1">
            <a:blip r:embed="rId5">
              <a:alphaModFix/>
            </a:blip>
            <a:srcRect b="0" l="0" r="0" t="0"/>
            <a:stretch/>
          </p:blipFill>
          <p:spPr>
            <a:xfrm>
              <a:off x="824484" y="4376927"/>
              <a:ext cx="1045464" cy="1046988"/>
            </a:xfrm>
            <a:prstGeom prst="rect">
              <a:avLst/>
            </a:prstGeom>
            <a:noFill/>
            <a:ln>
              <a:noFill/>
            </a:ln>
          </p:spPr>
        </p:pic>
        <p:pic>
          <p:nvPicPr>
            <p:cNvPr id="707" name="Google Shape;707;p88"/>
            <p:cNvPicPr preferRelativeResize="0"/>
            <p:nvPr/>
          </p:nvPicPr>
          <p:blipFill rotWithShape="1">
            <a:blip r:embed="rId6">
              <a:alphaModFix/>
            </a:blip>
            <a:srcRect b="0" l="0" r="0" t="0"/>
            <a:stretch/>
          </p:blipFill>
          <p:spPr>
            <a:xfrm>
              <a:off x="723900" y="2878835"/>
              <a:ext cx="1175003" cy="1175003"/>
            </a:xfrm>
            <a:prstGeom prst="rect">
              <a:avLst/>
            </a:prstGeom>
            <a:noFill/>
            <a:ln>
              <a:noFill/>
            </a:ln>
          </p:spPr>
        </p:pic>
      </p:grpSp>
      <p:sp>
        <p:nvSpPr>
          <p:cNvPr id="708" name="Google Shape;708;p88"/>
          <p:cNvSpPr txBox="1"/>
          <p:nvPr/>
        </p:nvSpPr>
        <p:spPr>
          <a:xfrm>
            <a:off x="1337881" y="2442210"/>
            <a:ext cx="2218849" cy="263366"/>
          </a:xfrm>
          <a:prstGeom prst="rect">
            <a:avLst/>
          </a:prstGeom>
          <a:noFill/>
          <a:ln>
            <a:noFill/>
          </a:ln>
        </p:spPr>
        <p:txBody>
          <a:bodyPr anchorCtr="0" anchor="t" bIns="0" lIns="0" spcFirstLastPara="1" rIns="0" wrap="square" tIns="12850">
            <a:spAutoFit/>
          </a:bodyPr>
          <a:lstStyle/>
          <a:p>
            <a:pPr indent="0" lvl="0" marL="12700" marR="0" rtl="0" algn="l">
              <a:lnSpc>
                <a:spcPct val="100000"/>
              </a:lnSpc>
              <a:spcBef>
                <a:spcPts val="0"/>
              </a:spcBef>
              <a:spcAft>
                <a:spcPts val="0"/>
              </a:spcAft>
              <a:buNone/>
            </a:pPr>
            <a:r>
              <a:rPr lang="en" sz="1600">
                <a:latin typeface="Calibri"/>
                <a:ea typeface="Calibri"/>
                <a:cs typeface="Calibri"/>
                <a:sym typeface="Calibri"/>
              </a:rPr>
              <a:t>Concern about side effects</a:t>
            </a:r>
            <a:endParaRPr sz="1600">
              <a:latin typeface="Calibri"/>
              <a:ea typeface="Calibri"/>
              <a:cs typeface="Calibri"/>
              <a:sym typeface="Calibri"/>
            </a:endParaRPr>
          </a:p>
        </p:txBody>
      </p:sp>
      <p:pic>
        <p:nvPicPr>
          <p:cNvPr id="709" name="Google Shape;709;p88"/>
          <p:cNvPicPr preferRelativeResize="0"/>
          <p:nvPr/>
        </p:nvPicPr>
        <p:blipFill rotWithShape="1">
          <a:blip r:embed="rId7">
            <a:alphaModFix/>
          </a:blip>
          <a:srcRect b="0" l="0" r="0" t="0"/>
          <a:stretch/>
        </p:blipFill>
        <p:spPr>
          <a:xfrm>
            <a:off x="578358" y="2723768"/>
            <a:ext cx="811530" cy="811530"/>
          </a:xfrm>
          <a:prstGeom prst="rect">
            <a:avLst/>
          </a:prstGeom>
          <a:noFill/>
          <a:ln>
            <a:noFill/>
          </a:ln>
        </p:spPr>
      </p:pic>
      <p:sp>
        <p:nvSpPr>
          <p:cNvPr id="710" name="Google Shape;710;p88"/>
          <p:cNvSpPr txBox="1"/>
          <p:nvPr/>
        </p:nvSpPr>
        <p:spPr>
          <a:xfrm>
            <a:off x="1369886" y="2971666"/>
            <a:ext cx="639604" cy="263842"/>
          </a:xfrm>
          <a:prstGeom prst="rect">
            <a:avLst/>
          </a:prstGeom>
          <a:noFill/>
          <a:ln>
            <a:noFill/>
          </a:ln>
        </p:spPr>
        <p:txBody>
          <a:bodyPr anchorCtr="0" anchor="t" bIns="0" lIns="0" spcFirstLastPara="1" rIns="0" wrap="square" tIns="12850">
            <a:spAutoFit/>
          </a:bodyPr>
          <a:lstStyle/>
          <a:p>
            <a:pPr indent="0" lvl="0" marL="12700" marR="0" rtl="0" algn="l">
              <a:lnSpc>
                <a:spcPct val="100000"/>
              </a:lnSpc>
              <a:spcBef>
                <a:spcPts val="0"/>
              </a:spcBef>
              <a:spcAft>
                <a:spcPts val="0"/>
              </a:spcAft>
              <a:buNone/>
            </a:pPr>
            <a:r>
              <a:rPr lang="en" sz="1600">
                <a:latin typeface="Calibri"/>
                <a:ea typeface="Calibri"/>
                <a:cs typeface="Calibri"/>
                <a:sym typeface="Calibri"/>
              </a:rPr>
              <a:t>Efficacy</a:t>
            </a:r>
            <a:endParaRPr sz="1600">
              <a:latin typeface="Calibri"/>
              <a:ea typeface="Calibri"/>
              <a:cs typeface="Calibri"/>
              <a:sym typeface="Calibri"/>
            </a:endParaRPr>
          </a:p>
        </p:txBody>
      </p:sp>
      <p:sp>
        <p:nvSpPr>
          <p:cNvPr id="711" name="Google Shape;711;p88"/>
          <p:cNvSpPr txBox="1"/>
          <p:nvPr/>
        </p:nvSpPr>
        <p:spPr>
          <a:xfrm>
            <a:off x="1369886" y="3517773"/>
            <a:ext cx="1294923" cy="263366"/>
          </a:xfrm>
          <a:prstGeom prst="rect">
            <a:avLst/>
          </a:prstGeom>
          <a:noFill/>
          <a:ln>
            <a:noFill/>
          </a:ln>
        </p:spPr>
        <p:txBody>
          <a:bodyPr anchorCtr="0" anchor="t" bIns="0" lIns="0" spcFirstLastPara="1" rIns="0" wrap="square" tIns="12850">
            <a:spAutoFit/>
          </a:bodyPr>
          <a:lstStyle/>
          <a:p>
            <a:pPr indent="0" lvl="0" marL="12700" marR="0" rtl="0" algn="l">
              <a:lnSpc>
                <a:spcPct val="100000"/>
              </a:lnSpc>
              <a:spcBef>
                <a:spcPts val="0"/>
              </a:spcBef>
              <a:spcAft>
                <a:spcPts val="0"/>
              </a:spcAft>
              <a:buNone/>
            </a:pPr>
            <a:r>
              <a:rPr lang="en" sz="1600">
                <a:latin typeface="Calibri"/>
                <a:ea typeface="Calibri"/>
                <a:cs typeface="Calibri"/>
                <a:sym typeface="Calibri"/>
              </a:rPr>
              <a:t>Risk perception</a:t>
            </a:r>
            <a:endParaRPr sz="1600">
              <a:latin typeface="Calibri"/>
              <a:ea typeface="Calibri"/>
              <a:cs typeface="Calibri"/>
              <a:sym typeface="Calibri"/>
            </a:endParaRPr>
          </a:p>
        </p:txBody>
      </p:sp>
      <p:pic>
        <p:nvPicPr>
          <p:cNvPr id="712" name="Google Shape;712;p88"/>
          <p:cNvPicPr preferRelativeResize="0"/>
          <p:nvPr/>
        </p:nvPicPr>
        <p:blipFill rotWithShape="1">
          <a:blip r:embed="rId8">
            <a:alphaModFix/>
          </a:blip>
          <a:srcRect b="0" l="0" r="0" t="0"/>
          <a:stretch/>
        </p:blipFill>
        <p:spPr>
          <a:xfrm>
            <a:off x="689229" y="3931919"/>
            <a:ext cx="589788" cy="589788"/>
          </a:xfrm>
          <a:prstGeom prst="rect">
            <a:avLst/>
          </a:prstGeom>
          <a:noFill/>
          <a:ln>
            <a:noFill/>
          </a:ln>
        </p:spPr>
      </p:pic>
      <p:sp>
        <p:nvSpPr>
          <p:cNvPr id="713" name="Google Shape;713;p88"/>
          <p:cNvSpPr txBox="1"/>
          <p:nvPr/>
        </p:nvSpPr>
        <p:spPr>
          <a:xfrm>
            <a:off x="1337881" y="4069385"/>
            <a:ext cx="1369219" cy="263366"/>
          </a:xfrm>
          <a:prstGeom prst="rect">
            <a:avLst/>
          </a:prstGeom>
          <a:noFill/>
          <a:ln>
            <a:noFill/>
          </a:ln>
        </p:spPr>
        <p:txBody>
          <a:bodyPr anchorCtr="0" anchor="t" bIns="0" lIns="0" spcFirstLastPara="1" rIns="0" wrap="square" tIns="12850">
            <a:spAutoFit/>
          </a:bodyPr>
          <a:lstStyle/>
          <a:p>
            <a:pPr indent="0" lvl="0" marL="12700" marR="0" rtl="0" algn="l">
              <a:lnSpc>
                <a:spcPct val="100000"/>
              </a:lnSpc>
              <a:spcBef>
                <a:spcPts val="0"/>
              </a:spcBef>
              <a:spcAft>
                <a:spcPts val="0"/>
              </a:spcAft>
              <a:buNone/>
            </a:pPr>
            <a:r>
              <a:rPr lang="en" sz="1600">
                <a:latin typeface="Calibri"/>
                <a:ea typeface="Calibri"/>
                <a:cs typeface="Calibri"/>
                <a:sym typeface="Calibri"/>
              </a:rPr>
              <a:t>Associated costs</a:t>
            </a:r>
            <a:endParaRPr sz="1600">
              <a:latin typeface="Calibri"/>
              <a:ea typeface="Calibri"/>
              <a:cs typeface="Calibri"/>
              <a:sym typeface="Calibri"/>
            </a:endParaRPr>
          </a:p>
        </p:txBody>
      </p:sp>
      <p:sp>
        <p:nvSpPr>
          <p:cNvPr id="714" name="Google Shape;714;p88"/>
          <p:cNvSpPr/>
          <p:nvPr/>
        </p:nvSpPr>
        <p:spPr>
          <a:xfrm>
            <a:off x="4769739" y="1929383"/>
            <a:ext cx="3917156" cy="2561749"/>
          </a:xfrm>
          <a:custGeom>
            <a:rect b="b" l="l" r="r" t="t"/>
            <a:pathLst>
              <a:path extrusionOk="0" h="3415665" w="5222875">
                <a:moveTo>
                  <a:pt x="5222748" y="0"/>
                </a:moveTo>
                <a:lnTo>
                  <a:pt x="0" y="0"/>
                </a:lnTo>
                <a:lnTo>
                  <a:pt x="0" y="3415284"/>
                </a:lnTo>
                <a:lnTo>
                  <a:pt x="5222748" y="3415284"/>
                </a:lnTo>
                <a:lnTo>
                  <a:pt x="5222748" y="0"/>
                </a:lnTo>
                <a:close/>
              </a:path>
            </a:pathLst>
          </a:custGeom>
          <a:solidFill>
            <a:srgbClr val="1A8EA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15" name="Google Shape;715;p88"/>
          <p:cNvSpPr txBox="1"/>
          <p:nvPr>
            <p:ph idx="1" type="body"/>
          </p:nvPr>
        </p:nvSpPr>
        <p:spPr>
          <a:xfrm>
            <a:off x="457104" y="1929383"/>
            <a:ext cx="8229790" cy="2561749"/>
          </a:xfrm>
          <a:prstGeom prst="rect">
            <a:avLst/>
          </a:prstGeom>
          <a:noFill/>
          <a:ln>
            <a:noFill/>
          </a:ln>
        </p:spPr>
        <p:txBody>
          <a:bodyPr anchorCtr="0" anchor="t" bIns="0" lIns="0" spcFirstLastPara="1" rIns="0" wrap="square" tIns="19525">
            <a:spAutoFit/>
          </a:bodyPr>
          <a:lstStyle/>
          <a:p>
            <a:pPr indent="0" lvl="0" marL="4381500" rtl="0" algn="l">
              <a:lnSpc>
                <a:spcPct val="100000"/>
              </a:lnSpc>
              <a:spcBef>
                <a:spcPts val="0"/>
              </a:spcBef>
              <a:spcAft>
                <a:spcPts val="0"/>
              </a:spcAft>
              <a:buNone/>
            </a:pPr>
            <a:r>
              <a:rPr lang="en" sz="1100"/>
              <a:t>COVID-19 vaccine more acceptable if:</a:t>
            </a:r>
            <a:endParaRPr sz="1100"/>
          </a:p>
          <a:p>
            <a:pPr indent="0" lvl="0" marL="4318000" rtl="0" algn="l">
              <a:lnSpc>
                <a:spcPct val="100000"/>
              </a:lnSpc>
              <a:spcBef>
                <a:spcPts val="0"/>
              </a:spcBef>
              <a:spcAft>
                <a:spcPts val="0"/>
              </a:spcAft>
              <a:buNone/>
            </a:pPr>
            <a:r>
              <a:t/>
            </a:r>
            <a:endParaRPr sz="1500"/>
          </a:p>
          <a:p>
            <a:pPr indent="0" lvl="0" marL="5092700" rtl="0" algn="l">
              <a:lnSpc>
                <a:spcPct val="100000"/>
              </a:lnSpc>
              <a:spcBef>
                <a:spcPts val="0"/>
              </a:spcBef>
              <a:spcAft>
                <a:spcPts val="0"/>
              </a:spcAft>
              <a:buNone/>
            </a:pPr>
            <a:r>
              <a:rPr b="0" lang="en" sz="1600">
                <a:latin typeface="Calibri"/>
                <a:ea typeface="Calibri"/>
                <a:cs typeface="Calibri"/>
                <a:sym typeface="Calibri"/>
              </a:rPr>
              <a:t>Healthcare provider said it was safe</a:t>
            </a:r>
            <a:endParaRPr sz="1600">
              <a:latin typeface="Calibri"/>
              <a:ea typeface="Calibri"/>
              <a:cs typeface="Calibri"/>
              <a:sym typeface="Calibri"/>
            </a:endParaRPr>
          </a:p>
          <a:p>
            <a:pPr indent="0" lvl="0" marL="5092700" marR="215900" rtl="0" algn="l">
              <a:lnSpc>
                <a:spcPct val="176100"/>
              </a:lnSpc>
              <a:spcBef>
                <a:spcPts val="800"/>
              </a:spcBef>
              <a:spcAft>
                <a:spcPts val="0"/>
              </a:spcAft>
              <a:buNone/>
            </a:pPr>
            <a:r>
              <a:rPr b="0" lang="en" sz="1600">
                <a:latin typeface="Calibri"/>
                <a:ea typeface="Calibri"/>
                <a:cs typeface="Calibri"/>
                <a:sym typeface="Calibri"/>
              </a:rPr>
              <a:t>There are no costs to the individual  It would help get back to school</a:t>
            </a:r>
            <a:endParaRPr sz="1600">
              <a:latin typeface="Calibri"/>
              <a:ea typeface="Calibri"/>
              <a:cs typeface="Calibri"/>
              <a:sym typeface="Calibri"/>
            </a:endParaRPr>
          </a:p>
          <a:p>
            <a:pPr indent="0" lvl="0" marL="5092700" rtl="0" algn="l">
              <a:lnSpc>
                <a:spcPct val="100000"/>
              </a:lnSpc>
              <a:spcBef>
                <a:spcPts val="0"/>
              </a:spcBef>
              <a:spcAft>
                <a:spcPts val="0"/>
              </a:spcAft>
              <a:buNone/>
            </a:pPr>
            <a:r>
              <a:rPr b="0" lang="en" sz="1600">
                <a:latin typeface="Calibri"/>
                <a:ea typeface="Calibri"/>
                <a:cs typeface="Calibri"/>
                <a:sym typeface="Calibri"/>
              </a:rPr>
              <a:t>and work</a:t>
            </a:r>
            <a:endParaRPr sz="1600">
              <a:latin typeface="Calibri"/>
              <a:ea typeface="Calibri"/>
              <a:cs typeface="Calibri"/>
              <a:sym typeface="Calibri"/>
            </a:endParaRPr>
          </a:p>
          <a:p>
            <a:pPr indent="0" lvl="0" marL="4318000" rtl="0" algn="l">
              <a:lnSpc>
                <a:spcPct val="100000"/>
              </a:lnSpc>
              <a:spcBef>
                <a:spcPts val="0"/>
              </a:spcBef>
              <a:spcAft>
                <a:spcPts val="0"/>
              </a:spcAft>
              <a:buNone/>
            </a:pPr>
            <a:r>
              <a:t/>
            </a:r>
            <a:endParaRPr sz="1200">
              <a:latin typeface="Calibri"/>
              <a:ea typeface="Calibri"/>
              <a:cs typeface="Calibri"/>
              <a:sym typeface="Calibri"/>
            </a:endParaRPr>
          </a:p>
          <a:p>
            <a:pPr indent="0" lvl="0" marL="5092700" rtl="0" algn="l">
              <a:lnSpc>
                <a:spcPct val="100000"/>
              </a:lnSpc>
              <a:spcBef>
                <a:spcPts val="0"/>
              </a:spcBef>
              <a:spcAft>
                <a:spcPts val="0"/>
              </a:spcAft>
              <a:buNone/>
            </a:pPr>
            <a:r>
              <a:rPr b="0" lang="en" sz="1600">
                <a:latin typeface="Calibri"/>
                <a:ea typeface="Calibri"/>
                <a:cs typeface="Calibri"/>
                <a:sym typeface="Calibri"/>
              </a:rPr>
              <a:t>They could get it easily</a:t>
            </a:r>
            <a:endParaRPr sz="1600">
              <a:latin typeface="Calibri"/>
              <a:ea typeface="Calibri"/>
              <a:cs typeface="Calibri"/>
              <a:sym typeface="Calibri"/>
            </a:endParaRPr>
          </a:p>
        </p:txBody>
      </p:sp>
      <p:grpSp>
        <p:nvGrpSpPr>
          <p:cNvPr id="716" name="Google Shape;716;p88"/>
          <p:cNvGrpSpPr/>
          <p:nvPr/>
        </p:nvGrpSpPr>
        <p:grpSpPr>
          <a:xfrm>
            <a:off x="4818888" y="2199132"/>
            <a:ext cx="801242" cy="2311145"/>
            <a:chOff x="6425184" y="2932176"/>
            <a:chExt cx="1068323" cy="3081526"/>
          </a:xfrm>
        </p:grpSpPr>
        <p:pic>
          <p:nvPicPr>
            <p:cNvPr id="717" name="Google Shape;717;p88"/>
            <p:cNvPicPr preferRelativeResize="0"/>
            <p:nvPr/>
          </p:nvPicPr>
          <p:blipFill rotWithShape="1">
            <a:blip r:embed="rId9">
              <a:alphaModFix/>
            </a:blip>
            <a:srcRect b="0" l="0" r="0" t="0"/>
            <a:stretch/>
          </p:blipFill>
          <p:spPr>
            <a:xfrm>
              <a:off x="6425184" y="2932176"/>
              <a:ext cx="1068323" cy="1068324"/>
            </a:xfrm>
            <a:prstGeom prst="rect">
              <a:avLst/>
            </a:prstGeom>
            <a:noFill/>
            <a:ln>
              <a:noFill/>
            </a:ln>
          </p:spPr>
        </p:pic>
        <p:pic>
          <p:nvPicPr>
            <p:cNvPr id="718" name="Google Shape;718;p88"/>
            <p:cNvPicPr preferRelativeResize="0"/>
            <p:nvPr/>
          </p:nvPicPr>
          <p:blipFill rotWithShape="1">
            <a:blip r:embed="rId10">
              <a:alphaModFix/>
            </a:blip>
            <a:srcRect b="0" l="0" r="0" t="0"/>
            <a:stretch/>
          </p:blipFill>
          <p:spPr>
            <a:xfrm>
              <a:off x="6569964" y="3799332"/>
              <a:ext cx="745235" cy="1473707"/>
            </a:xfrm>
            <a:prstGeom prst="rect">
              <a:avLst/>
            </a:prstGeom>
            <a:noFill/>
            <a:ln>
              <a:noFill/>
            </a:ln>
          </p:spPr>
        </p:pic>
        <p:pic>
          <p:nvPicPr>
            <p:cNvPr id="719" name="Google Shape;719;p88"/>
            <p:cNvPicPr preferRelativeResize="0"/>
            <p:nvPr/>
          </p:nvPicPr>
          <p:blipFill rotWithShape="1">
            <a:blip r:embed="rId11">
              <a:alphaModFix/>
            </a:blip>
            <a:srcRect b="0" l="0" r="0" t="0"/>
            <a:stretch/>
          </p:blipFill>
          <p:spPr>
            <a:xfrm>
              <a:off x="6464808" y="5058155"/>
              <a:ext cx="957071" cy="955547"/>
            </a:xfrm>
            <a:prstGeom prst="rect">
              <a:avLst/>
            </a:prstGeom>
            <a:noFill/>
            <a:ln>
              <a:noFill/>
            </a:ln>
          </p:spPr>
        </p:pic>
      </p:grpSp>
      <p:sp>
        <p:nvSpPr>
          <p:cNvPr id="720" name="Google Shape;720;p88"/>
          <p:cNvSpPr txBox="1"/>
          <p:nvPr/>
        </p:nvSpPr>
        <p:spPr>
          <a:xfrm>
            <a:off x="4829270" y="4549901"/>
            <a:ext cx="3659029" cy="20240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600">
                <a:latin typeface="Calibri"/>
                <a:ea typeface="Calibri"/>
                <a:cs typeface="Calibri"/>
                <a:sym typeface="Calibri"/>
              </a:rPr>
              <a:t>Jackson, C., &amp; Newall, M. (2020, September 29). </a:t>
            </a:r>
            <a:r>
              <a:rPr i="1" lang="en" sz="600">
                <a:latin typeface="Calibri"/>
                <a:ea typeface="Calibri"/>
                <a:cs typeface="Calibri"/>
                <a:sym typeface="Calibri"/>
              </a:rPr>
              <a:t>Despite COVID-19 spike, few individual behaviors are changing</a:t>
            </a:r>
            <a:r>
              <a:rPr lang="en" sz="600">
                <a:latin typeface="Calibri"/>
                <a:ea typeface="Calibri"/>
                <a:cs typeface="Calibri"/>
                <a:sym typeface="Calibri"/>
              </a:rPr>
              <a:t>. Ipsos.  </a:t>
            </a:r>
            <a:r>
              <a:rPr lang="en" sz="600" u="sng">
                <a:solidFill>
                  <a:schemeClr val="hlink"/>
                </a:solidFill>
                <a:latin typeface="Calibri"/>
                <a:ea typeface="Calibri"/>
                <a:cs typeface="Calibri"/>
                <a:sym typeface="Calibri"/>
                <a:hlinkClick r:id="rId12"/>
              </a:rPr>
              <a:t>https://www.ipsos.com/en-us/news-polls/axios-ipsos-coronavirus-index</a:t>
            </a:r>
            <a:endParaRPr sz="600">
              <a:latin typeface="Calibri"/>
              <a:ea typeface="Calibri"/>
              <a:cs typeface="Calibri"/>
              <a:sym typeface="Calibri"/>
            </a:endParaRPr>
          </a:p>
        </p:txBody>
      </p:sp>
      <p:sp>
        <p:nvSpPr>
          <p:cNvPr id="721" name="Google Shape;721;p88"/>
          <p:cNvSpPr txBox="1"/>
          <p:nvPr/>
        </p:nvSpPr>
        <p:spPr>
          <a:xfrm>
            <a:off x="772972" y="4914976"/>
            <a:ext cx="6608921" cy="11096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600">
                <a:latin typeface="Calibri"/>
                <a:ea typeface="Calibri"/>
                <a:cs typeface="Calibri"/>
                <a:sym typeface="Calibri"/>
              </a:rPr>
              <a:t>1. APNORC; Harris; Fisher Ann Intern Med.; ICF; Kreps JAMA Netw Open.; Lazarus Nature Med.; Malik EClinicalMedicine.; Pogue Vaccines.; Reiter Vaccine.; Thunstrom SSRN. Axios-IPSOS. Pew. KFF. ABC News-IPSOS.</a:t>
            </a:r>
            <a:endParaRPr sz="600">
              <a:latin typeface="Calibri"/>
              <a:ea typeface="Calibri"/>
              <a:cs typeface="Calibri"/>
              <a:sym typeface="Calibri"/>
            </a:endParaRPr>
          </a:p>
        </p:txBody>
      </p:sp>
      <p:sp>
        <p:nvSpPr>
          <p:cNvPr id="722" name="Google Shape;722;p88"/>
          <p:cNvSpPr txBox="1"/>
          <p:nvPr/>
        </p:nvSpPr>
        <p:spPr>
          <a:xfrm>
            <a:off x="8567357" y="4830165"/>
            <a:ext cx="459581" cy="17954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100">
                <a:latin typeface="Calibri"/>
                <a:ea typeface="Calibri"/>
                <a:cs typeface="Calibri"/>
                <a:sym typeface="Calibri"/>
              </a:rPr>
              <a:t>1/19/21</a:t>
            </a:r>
            <a:endParaRPr sz="11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89"/>
          <p:cNvSpPr txBox="1"/>
          <p:nvPr>
            <p:ph type="title"/>
          </p:nvPr>
        </p:nvSpPr>
        <p:spPr>
          <a:xfrm>
            <a:off x="516255" y="301562"/>
            <a:ext cx="7717631" cy="445770"/>
          </a:xfrm>
          <a:prstGeom prst="rect">
            <a:avLst/>
          </a:prstGeom>
          <a:noFill/>
          <a:ln>
            <a:noFill/>
          </a:ln>
        </p:spPr>
        <p:txBody>
          <a:bodyPr anchorCtr="0" anchor="t" bIns="0" lIns="0" spcFirstLastPara="1" rIns="0" wrap="square" tIns="12375">
            <a:spAutoFit/>
          </a:bodyPr>
          <a:lstStyle/>
          <a:p>
            <a:pPr indent="0" lvl="0" marL="12700" rtl="0" algn="l">
              <a:lnSpc>
                <a:spcPct val="100000"/>
              </a:lnSpc>
              <a:spcBef>
                <a:spcPts val="0"/>
              </a:spcBef>
              <a:spcAft>
                <a:spcPts val="0"/>
              </a:spcAft>
              <a:buNone/>
            </a:pPr>
            <a:r>
              <a:rPr lang="en" sz="2800">
                <a:solidFill>
                  <a:srgbClr val="006A70"/>
                </a:solidFill>
              </a:rPr>
              <a:t>Disproportionately Affected Adult Populations Team</a:t>
            </a:r>
            <a:endParaRPr sz="2800"/>
          </a:p>
        </p:txBody>
      </p:sp>
      <p:sp>
        <p:nvSpPr>
          <p:cNvPr id="728" name="Google Shape;728;p89"/>
          <p:cNvSpPr txBox="1"/>
          <p:nvPr/>
        </p:nvSpPr>
        <p:spPr>
          <a:xfrm>
            <a:off x="516255" y="1127569"/>
            <a:ext cx="7645241" cy="3189922"/>
          </a:xfrm>
          <a:prstGeom prst="rect">
            <a:avLst/>
          </a:prstGeom>
          <a:noFill/>
          <a:ln>
            <a:noFill/>
          </a:ln>
        </p:spPr>
        <p:txBody>
          <a:bodyPr anchorCtr="0" anchor="t" bIns="0" lIns="0" spcFirstLastPara="1" rIns="0" wrap="square" tIns="8075">
            <a:spAutoFit/>
          </a:bodyPr>
          <a:lstStyle/>
          <a:p>
            <a:pPr indent="-228600" lvl="0" marL="241300" marR="0" rtl="0" algn="l">
              <a:lnSpc>
                <a:spcPct val="100800"/>
              </a:lnSpc>
              <a:spcBef>
                <a:spcPts val="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Goal to ensure equitable vaccination among disproportionately affected  adult populations:</a:t>
            </a:r>
            <a:endParaRPr sz="2000">
              <a:latin typeface="Calibri"/>
              <a:ea typeface="Calibri"/>
              <a:cs typeface="Calibri"/>
              <a:sym typeface="Calibri"/>
            </a:endParaRPr>
          </a:p>
          <a:p>
            <a:pPr indent="-279400" lvl="1" marL="749300" marR="0" rtl="0" algn="l">
              <a:lnSpc>
                <a:spcPct val="100000"/>
              </a:lnSpc>
              <a:spcBef>
                <a:spcPts val="500"/>
              </a:spcBef>
              <a:spcAft>
                <a:spcPts val="0"/>
              </a:spcAft>
              <a:buClr>
                <a:srgbClr val="522D62"/>
              </a:buClr>
              <a:buSzPts val="2000"/>
              <a:buFont typeface="Arial"/>
              <a:buChar char="–"/>
            </a:pPr>
            <a:r>
              <a:rPr b="0" i="0" lang="en" sz="2000" u="none" cap="none" strike="noStrike">
                <a:latin typeface="Calibri"/>
                <a:ea typeface="Calibri"/>
                <a:cs typeface="Calibri"/>
                <a:sym typeface="Calibri"/>
              </a:rPr>
              <a:t>People with disabilities</a:t>
            </a:r>
            <a:endParaRPr b="0" i="0" sz="2000" u="none" cap="none" strike="noStrike">
              <a:latin typeface="Calibri"/>
              <a:ea typeface="Calibri"/>
              <a:cs typeface="Calibri"/>
              <a:sym typeface="Calibri"/>
            </a:endParaRPr>
          </a:p>
          <a:p>
            <a:pPr indent="-279400" lvl="1" marL="749300" marR="0" rtl="0" algn="l">
              <a:lnSpc>
                <a:spcPct val="1000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People in long-term care facilities</a:t>
            </a:r>
            <a:endParaRPr b="0" i="0" sz="2000" u="none" cap="none" strike="noStrike">
              <a:latin typeface="Calibri"/>
              <a:ea typeface="Calibri"/>
              <a:cs typeface="Calibri"/>
              <a:sym typeface="Calibri"/>
            </a:endParaRPr>
          </a:p>
          <a:p>
            <a:pPr indent="-279400" lvl="1" marL="749300" marR="0" rtl="0" algn="l">
              <a:lnSpc>
                <a:spcPct val="1000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People in detention centers/prisons</a:t>
            </a:r>
            <a:endParaRPr b="0" i="0" sz="2000" u="none" cap="none" strike="noStrike">
              <a:latin typeface="Calibri"/>
              <a:ea typeface="Calibri"/>
              <a:cs typeface="Calibri"/>
              <a:sym typeface="Calibri"/>
            </a:endParaRPr>
          </a:p>
          <a:p>
            <a:pPr indent="-279400" lvl="1" marL="749300" marR="0" rtl="0" algn="l">
              <a:lnSpc>
                <a:spcPct val="1000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People with high-risk medical conditions</a:t>
            </a:r>
            <a:endParaRPr b="0" i="0" sz="2000" u="none" cap="none" strike="noStrike">
              <a:latin typeface="Calibri"/>
              <a:ea typeface="Calibri"/>
              <a:cs typeface="Calibri"/>
              <a:sym typeface="Calibri"/>
            </a:endParaRPr>
          </a:p>
          <a:p>
            <a:pPr indent="-279400" lvl="1" marL="749300" marR="0" rtl="0" algn="l">
              <a:lnSpc>
                <a:spcPct val="100000"/>
              </a:lnSpc>
              <a:spcBef>
                <a:spcPts val="500"/>
              </a:spcBef>
              <a:spcAft>
                <a:spcPts val="0"/>
              </a:spcAft>
              <a:buClr>
                <a:srgbClr val="522D62"/>
              </a:buClr>
              <a:buSzPts val="2000"/>
              <a:buFont typeface="Arial"/>
              <a:buChar char="–"/>
            </a:pPr>
            <a:r>
              <a:rPr b="1" i="0" lang="en" sz="2000" u="none" cap="none" strike="noStrike">
                <a:solidFill>
                  <a:srgbClr val="008080"/>
                </a:solidFill>
                <a:latin typeface="Calibri"/>
                <a:ea typeface="Calibri"/>
                <a:cs typeface="Calibri"/>
                <a:sym typeface="Calibri"/>
              </a:rPr>
              <a:t>People experiencing homelessness</a:t>
            </a:r>
            <a:endParaRPr b="0" i="0" sz="2000" u="none" cap="none" strike="noStrike">
              <a:latin typeface="Calibri"/>
              <a:ea typeface="Calibri"/>
              <a:cs typeface="Calibri"/>
              <a:sym typeface="Calibri"/>
            </a:endParaRPr>
          </a:p>
          <a:p>
            <a:pPr indent="-279400" lvl="1" marL="749300" marR="0" rtl="0" algn="l">
              <a:lnSpc>
                <a:spcPct val="1000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People in rural/remote areas</a:t>
            </a:r>
            <a:endParaRPr b="0" i="0" sz="2000" u="none" cap="none" strike="noStrike">
              <a:latin typeface="Calibri"/>
              <a:ea typeface="Calibri"/>
              <a:cs typeface="Calibri"/>
              <a:sym typeface="Calibri"/>
            </a:endParaRPr>
          </a:p>
          <a:p>
            <a:pPr indent="-279400" lvl="1" marL="749300" marR="0" rtl="0" algn="l">
              <a:lnSpc>
                <a:spcPct val="1000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Racial/ethnic minorities</a:t>
            </a:r>
            <a:endParaRPr b="0" i="0" sz="2000" u="none" cap="none" strike="noStrike">
              <a:latin typeface="Calibri"/>
              <a:ea typeface="Calibri"/>
              <a:cs typeface="Calibri"/>
              <a:sym typeface="Calibri"/>
            </a:endParaRPr>
          </a:p>
        </p:txBody>
      </p:sp>
      <p:sp>
        <p:nvSpPr>
          <p:cNvPr id="729" name="Google Shape;729;p89"/>
          <p:cNvSpPr txBox="1"/>
          <p:nvPr/>
        </p:nvSpPr>
        <p:spPr>
          <a:xfrm>
            <a:off x="973646" y="4359478"/>
            <a:ext cx="1599248" cy="323850"/>
          </a:xfrm>
          <a:prstGeom prst="rect">
            <a:avLst/>
          </a:prstGeom>
          <a:noFill/>
          <a:ln>
            <a:noFill/>
          </a:ln>
        </p:spPr>
        <p:txBody>
          <a:bodyPr anchorCtr="0" anchor="t" bIns="0" lIns="0" spcFirstLastPara="1" rIns="0" wrap="square" tIns="10950">
            <a:spAutoFit/>
          </a:bodyPr>
          <a:lstStyle/>
          <a:p>
            <a:pPr indent="0" lvl="0" marL="12700" marR="0" rtl="0" algn="l">
              <a:lnSpc>
                <a:spcPct val="100000"/>
              </a:lnSpc>
              <a:spcBef>
                <a:spcPts val="0"/>
              </a:spcBef>
              <a:spcAft>
                <a:spcPts val="0"/>
              </a:spcAft>
              <a:buNone/>
            </a:pPr>
            <a:r>
              <a:rPr lang="en" sz="2000">
                <a:solidFill>
                  <a:srgbClr val="522D62"/>
                </a:solidFill>
                <a:latin typeface="Arial"/>
                <a:ea typeface="Arial"/>
                <a:cs typeface="Arial"/>
                <a:sym typeface="Arial"/>
              </a:rPr>
              <a:t>–	</a:t>
            </a:r>
            <a:r>
              <a:rPr b="1" lang="en" sz="2000">
                <a:solidFill>
                  <a:srgbClr val="008080"/>
                </a:solidFill>
                <a:latin typeface="Calibri"/>
                <a:ea typeface="Calibri"/>
                <a:cs typeface="Calibri"/>
                <a:sym typeface="Calibri"/>
              </a:rPr>
              <a:t>Older adults</a:t>
            </a:r>
            <a:endParaRPr sz="2000">
              <a:latin typeface="Calibri"/>
              <a:ea typeface="Calibri"/>
              <a:cs typeface="Calibri"/>
              <a:sym typeface="Calibri"/>
            </a:endParaRPr>
          </a:p>
        </p:txBody>
      </p:sp>
      <p:pic>
        <p:nvPicPr>
          <p:cNvPr id="730" name="Google Shape;730;p89"/>
          <p:cNvPicPr preferRelativeResize="0"/>
          <p:nvPr/>
        </p:nvPicPr>
        <p:blipFill rotWithShape="1">
          <a:blip r:embed="rId3">
            <a:alphaModFix/>
          </a:blip>
          <a:srcRect b="0" l="0" r="0" t="0"/>
          <a:stretch/>
        </p:blipFill>
        <p:spPr>
          <a:xfrm>
            <a:off x="5920739" y="2471166"/>
            <a:ext cx="2982087" cy="1988820"/>
          </a:xfrm>
          <a:prstGeom prst="rect">
            <a:avLst/>
          </a:prstGeom>
          <a:noFill/>
          <a:ln>
            <a:noFill/>
          </a:ln>
        </p:spPr>
      </p:pic>
      <p:sp>
        <p:nvSpPr>
          <p:cNvPr id="731" name="Google Shape;731;p89"/>
          <p:cNvSpPr txBox="1"/>
          <p:nvPr/>
        </p:nvSpPr>
        <p:spPr>
          <a:xfrm>
            <a:off x="5896832" y="4479035"/>
            <a:ext cx="96583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latin typeface="Calibri"/>
                <a:ea typeface="Calibri"/>
                <a:cs typeface="Calibri"/>
                <a:sym typeface="Calibri"/>
              </a:rPr>
              <a:t>Photo source: iStock</a:t>
            </a:r>
            <a:endParaRPr sz="9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90"/>
          <p:cNvSpPr txBox="1"/>
          <p:nvPr/>
        </p:nvSpPr>
        <p:spPr>
          <a:xfrm>
            <a:off x="516255" y="1051178"/>
            <a:ext cx="7992904" cy="3723322"/>
          </a:xfrm>
          <a:prstGeom prst="rect">
            <a:avLst/>
          </a:prstGeom>
          <a:noFill/>
          <a:ln>
            <a:noFill/>
          </a:ln>
        </p:spPr>
        <p:txBody>
          <a:bodyPr anchorCtr="0" anchor="t" bIns="0" lIns="0" spcFirstLastPara="1" rIns="0" wrap="square" tIns="9525">
            <a:spAutoFit/>
          </a:bodyPr>
          <a:lstStyle/>
          <a:p>
            <a:pPr indent="-228600" lvl="0" marL="241300" marR="0" rtl="0" algn="l">
              <a:lnSpc>
                <a:spcPct val="100000"/>
              </a:lnSpc>
              <a:spcBef>
                <a:spcPts val="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Approximately 580,000 people are currently experiencing homelessness in  the United States (HUD, 2020).</a:t>
            </a:r>
            <a:endParaRPr sz="2000">
              <a:latin typeface="Calibri"/>
              <a:ea typeface="Calibri"/>
              <a:cs typeface="Calibri"/>
              <a:sym typeface="Calibri"/>
            </a:endParaRPr>
          </a:p>
          <a:p>
            <a:pPr indent="-279400" lvl="1" marL="749300" marR="0" rtl="0" algn="l">
              <a:lnSpc>
                <a:spcPct val="1000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61% were staying in sheltered locations</a:t>
            </a:r>
            <a:endParaRPr b="0" i="0" sz="2000" u="none" cap="none" strike="noStrike">
              <a:latin typeface="Calibri"/>
              <a:ea typeface="Calibri"/>
              <a:cs typeface="Calibri"/>
              <a:sym typeface="Calibri"/>
            </a:endParaRPr>
          </a:p>
          <a:p>
            <a:pPr indent="-279400" lvl="1" marL="749300" marR="0" rtl="0" algn="l">
              <a:lnSpc>
                <a:spcPct val="1000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39% were in unsheltered locations</a:t>
            </a:r>
            <a:endParaRPr b="0" i="0" sz="2000" u="none" cap="none" strike="noStrike">
              <a:latin typeface="Calibri"/>
              <a:ea typeface="Calibri"/>
              <a:cs typeface="Calibri"/>
              <a:sym typeface="Calibri"/>
            </a:endParaRPr>
          </a:p>
          <a:p>
            <a:pPr indent="-228600" lvl="0" marL="241300" marR="0" rtl="0" algn="l">
              <a:lnSpc>
                <a:spcPct val="100000"/>
              </a:lnSpc>
              <a:spcBef>
                <a:spcPts val="50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Vaccination for people experiencing homelessness is important</a:t>
            </a:r>
            <a:endParaRPr sz="2000">
              <a:latin typeface="Calibri"/>
              <a:ea typeface="Calibri"/>
              <a:cs typeface="Calibri"/>
              <a:sym typeface="Calibri"/>
            </a:endParaRPr>
          </a:p>
          <a:p>
            <a:pPr indent="-228600" lvl="0" marL="241300" marR="584200" rtl="0" algn="l">
              <a:lnSpc>
                <a:spcPct val="100000"/>
              </a:lnSpc>
              <a:spcBef>
                <a:spcPts val="50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Because many people who are homeless are older adults or have  underlying medical conditions</a:t>
            </a:r>
            <a:r>
              <a:rPr b="1" lang="en" sz="2000">
                <a:solidFill>
                  <a:srgbClr val="2C2C2C"/>
                </a:solidFill>
                <a:latin typeface="Calibri"/>
                <a:ea typeface="Calibri"/>
                <a:cs typeface="Calibri"/>
                <a:sym typeface="Calibri"/>
              </a:rPr>
              <a:t>, </a:t>
            </a:r>
            <a:r>
              <a:rPr lang="en" sz="2000">
                <a:solidFill>
                  <a:srgbClr val="2C2C2C"/>
                </a:solidFill>
                <a:latin typeface="Calibri"/>
                <a:ea typeface="Calibri"/>
                <a:cs typeface="Calibri"/>
                <a:sym typeface="Calibri"/>
              </a:rPr>
              <a:t>they may also be at </a:t>
            </a:r>
            <a:r>
              <a:rPr b="1" lang="en" sz="2000">
                <a:solidFill>
                  <a:srgbClr val="2C2C2C"/>
                </a:solidFill>
                <a:latin typeface="Calibri"/>
                <a:ea typeface="Calibri"/>
                <a:cs typeface="Calibri"/>
                <a:sym typeface="Calibri"/>
              </a:rPr>
              <a:t>increased risk for  severe illness.</a:t>
            </a:r>
            <a:endParaRPr sz="2000">
              <a:latin typeface="Calibri"/>
              <a:ea typeface="Calibri"/>
              <a:cs typeface="Calibri"/>
              <a:sym typeface="Calibri"/>
            </a:endParaRPr>
          </a:p>
          <a:p>
            <a:pPr indent="-228600" lvl="0" marL="241300" marR="12700" rtl="0" algn="l">
              <a:lnSpc>
                <a:spcPct val="100000"/>
              </a:lnSpc>
              <a:spcBef>
                <a:spcPts val="500"/>
              </a:spcBef>
              <a:spcAft>
                <a:spcPts val="0"/>
              </a:spcAft>
              <a:buClr>
                <a:srgbClr val="005DAA"/>
              </a:buClr>
              <a:buSzPts val="2000"/>
              <a:buFont typeface="Noto Sans Symbols"/>
              <a:buChar char="▪"/>
            </a:pPr>
            <a:r>
              <a:rPr lang="en" sz="2000" u="sng">
                <a:solidFill>
                  <a:schemeClr val="hlink"/>
                </a:solidFill>
                <a:latin typeface="Calibri"/>
                <a:ea typeface="Calibri"/>
                <a:cs typeface="Calibri"/>
                <a:sym typeface="Calibri"/>
                <a:hlinkClick r:id="rId3"/>
              </a:rPr>
              <a:t>Guidance for HCP for vaccination of homeless persons: Interim Guidance  for Health Departments: COVID-19 Vaccination Implementation for People  Experiencing Homelessness | CDC</a:t>
            </a:r>
            <a:endParaRPr sz="2000">
              <a:latin typeface="Calibri"/>
              <a:ea typeface="Calibri"/>
              <a:cs typeface="Calibri"/>
              <a:sym typeface="Calibri"/>
            </a:endParaRPr>
          </a:p>
        </p:txBody>
      </p:sp>
      <p:sp>
        <p:nvSpPr>
          <p:cNvPr id="737" name="Google Shape;737;p90"/>
          <p:cNvSpPr txBox="1"/>
          <p:nvPr>
            <p:ph type="title"/>
          </p:nvPr>
        </p:nvSpPr>
        <p:spPr>
          <a:xfrm>
            <a:off x="516255" y="310705"/>
            <a:ext cx="8034814" cy="430530"/>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2700">
                <a:solidFill>
                  <a:srgbClr val="005E41"/>
                </a:solidFill>
              </a:rPr>
              <a:t>COVID-19 and Persons Experiencing Homelessness (PEH)</a:t>
            </a:r>
            <a:endParaRPr sz="27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91"/>
          <p:cNvSpPr txBox="1"/>
          <p:nvPr>
            <p:ph type="title"/>
          </p:nvPr>
        </p:nvSpPr>
        <p:spPr>
          <a:xfrm>
            <a:off x="516255" y="163030"/>
            <a:ext cx="6438900" cy="446246"/>
          </a:xfrm>
          <a:prstGeom prst="rect">
            <a:avLst/>
          </a:prstGeom>
          <a:noFill/>
          <a:ln>
            <a:noFill/>
          </a:ln>
        </p:spPr>
        <p:txBody>
          <a:bodyPr anchorCtr="0" anchor="t" bIns="0" lIns="0" spcFirstLastPara="1" rIns="0" wrap="square" tIns="12850">
            <a:spAutoFit/>
          </a:bodyPr>
          <a:lstStyle/>
          <a:p>
            <a:pPr indent="0" lvl="0" marL="12700" rtl="0" algn="l">
              <a:lnSpc>
                <a:spcPct val="100000"/>
              </a:lnSpc>
              <a:spcBef>
                <a:spcPts val="0"/>
              </a:spcBef>
              <a:spcAft>
                <a:spcPts val="0"/>
              </a:spcAft>
              <a:buNone/>
            </a:pPr>
            <a:r>
              <a:rPr lang="en" sz="2800">
                <a:solidFill>
                  <a:srgbClr val="006A70"/>
                </a:solidFill>
              </a:rPr>
              <a:t>Specific Challenges for PEH and PWUD/SUD</a:t>
            </a:r>
            <a:endParaRPr sz="2800"/>
          </a:p>
        </p:txBody>
      </p:sp>
      <p:sp>
        <p:nvSpPr>
          <p:cNvPr id="743" name="Google Shape;743;p91"/>
          <p:cNvSpPr txBox="1"/>
          <p:nvPr/>
        </p:nvSpPr>
        <p:spPr>
          <a:xfrm>
            <a:off x="516255" y="864850"/>
            <a:ext cx="7884319" cy="3917633"/>
          </a:xfrm>
          <a:prstGeom prst="rect">
            <a:avLst/>
          </a:prstGeom>
          <a:noFill/>
          <a:ln>
            <a:noFill/>
          </a:ln>
        </p:spPr>
        <p:txBody>
          <a:bodyPr anchorCtr="0" anchor="t" bIns="0" lIns="0" spcFirstLastPara="1" rIns="0" wrap="square" tIns="71900">
            <a:spAutoFit/>
          </a:bodyPr>
          <a:lstStyle/>
          <a:p>
            <a:pPr indent="-228600" lvl="0" marL="241300" marR="0" rtl="0" algn="l">
              <a:lnSpc>
                <a:spcPct val="100000"/>
              </a:lnSpc>
              <a:spcBef>
                <a:spcPts val="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Vaccine appointments</a:t>
            </a:r>
            <a:endParaRPr sz="2000">
              <a:latin typeface="Calibri"/>
              <a:ea typeface="Calibri"/>
              <a:cs typeface="Calibri"/>
              <a:sym typeface="Calibri"/>
            </a:endParaRPr>
          </a:p>
          <a:p>
            <a:pPr indent="-342900" lvl="1" marL="812800" marR="0" rtl="0" algn="l">
              <a:lnSpc>
                <a:spcPct val="1000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Absence of some information should not be a barrier for vaccination</a:t>
            </a:r>
            <a:endParaRPr b="0" i="0" sz="2000" u="none" cap="none" strike="noStrike">
              <a:latin typeface="Calibri"/>
              <a:ea typeface="Calibri"/>
              <a:cs typeface="Calibri"/>
              <a:sym typeface="Calibri"/>
            </a:endParaRPr>
          </a:p>
          <a:p>
            <a:pPr indent="-342900" lvl="1" marL="812800" marR="0" rtl="0" algn="l">
              <a:lnSpc>
                <a:spcPct val="1000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Limited access to technology</a:t>
            </a:r>
            <a:endParaRPr b="0" i="0" sz="2000" u="none" cap="none" strike="noStrike">
              <a:latin typeface="Calibri"/>
              <a:ea typeface="Calibri"/>
              <a:cs typeface="Calibri"/>
              <a:sym typeface="Calibri"/>
            </a:endParaRPr>
          </a:p>
          <a:p>
            <a:pPr indent="-228600" lvl="0" marL="241300" marR="0" rtl="0" algn="l">
              <a:lnSpc>
                <a:spcPct val="100000"/>
              </a:lnSpc>
              <a:spcBef>
                <a:spcPts val="50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Vaccine administration</a:t>
            </a:r>
            <a:endParaRPr sz="2000">
              <a:latin typeface="Calibri"/>
              <a:ea typeface="Calibri"/>
              <a:cs typeface="Calibri"/>
              <a:sym typeface="Calibri"/>
            </a:endParaRPr>
          </a:p>
          <a:p>
            <a:pPr indent="-342900" lvl="1" marL="812800" marR="177800" rtl="0" algn="l">
              <a:lnSpc>
                <a:spcPct val="1000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Combined strategies, including mobile clinics, will be most effective  and efficient way to reach these populations</a:t>
            </a:r>
            <a:endParaRPr b="0" i="0" sz="2000" u="none" cap="none" strike="noStrike">
              <a:latin typeface="Calibri"/>
              <a:ea typeface="Calibri"/>
              <a:cs typeface="Calibri"/>
              <a:sym typeface="Calibri"/>
            </a:endParaRPr>
          </a:p>
          <a:p>
            <a:pPr indent="-228600" lvl="0" marL="241300" marR="0" rtl="0" algn="l">
              <a:lnSpc>
                <a:spcPct val="100000"/>
              </a:lnSpc>
              <a:spcBef>
                <a:spcPts val="50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Documentation and subsequent dose follow-up (if two-dose vaccine used)</a:t>
            </a:r>
            <a:endParaRPr sz="2000">
              <a:latin typeface="Calibri"/>
              <a:ea typeface="Calibri"/>
              <a:cs typeface="Calibri"/>
              <a:sym typeface="Calibri"/>
            </a:endParaRPr>
          </a:p>
          <a:p>
            <a:pPr indent="-342900" lvl="1" marL="812800" marR="0" rtl="0" algn="l">
              <a:lnSpc>
                <a:spcPct val="1000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Innovative strategies may be needed</a:t>
            </a:r>
            <a:endParaRPr b="0" i="0" sz="2000" u="none" cap="none" strike="noStrike">
              <a:latin typeface="Calibri"/>
              <a:ea typeface="Calibri"/>
              <a:cs typeface="Calibri"/>
              <a:sym typeface="Calibri"/>
            </a:endParaRPr>
          </a:p>
          <a:p>
            <a:pPr indent="-228600" lvl="0" marL="241300" marR="0" rtl="0" algn="l">
              <a:lnSpc>
                <a:spcPct val="100000"/>
              </a:lnSpc>
              <a:spcBef>
                <a:spcPts val="50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Vaccine side effects</a:t>
            </a:r>
            <a:endParaRPr sz="2000">
              <a:latin typeface="Calibri"/>
              <a:ea typeface="Calibri"/>
              <a:cs typeface="Calibri"/>
              <a:sym typeface="Calibri"/>
            </a:endParaRPr>
          </a:p>
          <a:p>
            <a:pPr indent="-342900" lvl="1" marL="812800" marR="38100" rtl="0" algn="l">
              <a:lnSpc>
                <a:spcPct val="100800"/>
              </a:lnSpc>
              <a:spcBef>
                <a:spcPts val="500"/>
              </a:spcBef>
              <a:spcAft>
                <a:spcPts val="0"/>
              </a:spcAft>
              <a:buClr>
                <a:srgbClr val="522D62"/>
              </a:buClr>
              <a:buSzPts val="2000"/>
              <a:buFont typeface="Arial"/>
              <a:buChar char="•"/>
            </a:pPr>
            <a:r>
              <a:rPr b="0" i="0" lang="en" sz="2000" u="none" cap="none" strike="noStrike">
                <a:solidFill>
                  <a:srgbClr val="2C2C2C"/>
                </a:solidFill>
                <a:latin typeface="Calibri"/>
                <a:ea typeface="Calibri"/>
                <a:cs typeface="Calibri"/>
                <a:sym typeface="Calibri"/>
              </a:rPr>
              <a:t>Location where PEH and PWUD/SUD can recover from potential side  effects</a:t>
            </a:r>
            <a:endParaRPr b="0" i="0" sz="2000" u="none" cap="none" strike="noStrike">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92"/>
          <p:cNvSpPr txBox="1"/>
          <p:nvPr>
            <p:ph type="title"/>
          </p:nvPr>
        </p:nvSpPr>
        <p:spPr>
          <a:xfrm>
            <a:off x="412928" y="278320"/>
            <a:ext cx="7163276" cy="430530"/>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2700">
                <a:solidFill>
                  <a:srgbClr val="006A70"/>
                </a:solidFill>
              </a:rPr>
              <a:t>How to Ensure Receipt of all Recommended Doses</a:t>
            </a:r>
            <a:endParaRPr sz="2700"/>
          </a:p>
        </p:txBody>
      </p:sp>
      <p:sp>
        <p:nvSpPr>
          <p:cNvPr id="749" name="Google Shape;749;p92"/>
          <p:cNvSpPr txBox="1"/>
          <p:nvPr/>
        </p:nvSpPr>
        <p:spPr>
          <a:xfrm>
            <a:off x="516255" y="988124"/>
            <a:ext cx="7966234" cy="3979069"/>
          </a:xfrm>
          <a:prstGeom prst="rect">
            <a:avLst/>
          </a:prstGeom>
          <a:noFill/>
          <a:ln>
            <a:noFill/>
          </a:ln>
        </p:spPr>
        <p:txBody>
          <a:bodyPr anchorCtr="0" anchor="t" bIns="0" lIns="0" spcFirstLastPara="1" rIns="0" wrap="square" tIns="64300">
            <a:spAutoFit/>
          </a:bodyPr>
          <a:lstStyle/>
          <a:p>
            <a:pPr indent="-228600" lvl="0" marL="241300" marR="0" rtl="0" algn="l">
              <a:lnSpc>
                <a:spcPct val="100000"/>
              </a:lnSpc>
              <a:spcBef>
                <a:spcPts val="0"/>
              </a:spcBef>
              <a:spcAft>
                <a:spcPts val="0"/>
              </a:spcAft>
              <a:buClr>
                <a:srgbClr val="005DAA"/>
              </a:buClr>
              <a:buSzPts val="1800"/>
              <a:buFont typeface="Noto Sans Symbols"/>
              <a:buChar char="▪"/>
            </a:pPr>
            <a:r>
              <a:rPr b="1" lang="en" sz="1800">
                <a:solidFill>
                  <a:srgbClr val="2C2C2C"/>
                </a:solidFill>
                <a:latin typeface="Calibri"/>
                <a:ea typeface="Calibri"/>
                <a:cs typeface="Calibri"/>
                <a:sym typeface="Calibri"/>
              </a:rPr>
              <a:t>Vaccines that require a single dose are one option</a:t>
            </a:r>
            <a:endParaRPr sz="1800">
              <a:latin typeface="Calibri"/>
              <a:ea typeface="Calibri"/>
              <a:cs typeface="Calibri"/>
              <a:sym typeface="Calibri"/>
            </a:endParaRPr>
          </a:p>
          <a:p>
            <a:pPr indent="-228600" lvl="0" marL="241300" marR="190500" rtl="0" algn="l">
              <a:lnSpc>
                <a:spcPct val="100000"/>
              </a:lnSpc>
              <a:spcBef>
                <a:spcPts val="400"/>
              </a:spcBef>
              <a:spcAft>
                <a:spcPts val="0"/>
              </a:spcAft>
              <a:buClr>
                <a:srgbClr val="005DAA"/>
              </a:buClr>
              <a:buSzPts val="1800"/>
              <a:buFont typeface="Noto Sans Symbols"/>
              <a:buChar char="▪"/>
            </a:pPr>
            <a:r>
              <a:rPr b="1" lang="en" sz="1800">
                <a:solidFill>
                  <a:srgbClr val="2C2C2C"/>
                </a:solidFill>
                <a:latin typeface="Calibri"/>
                <a:ea typeface="Calibri"/>
                <a:cs typeface="Calibri"/>
                <a:sym typeface="Calibri"/>
              </a:rPr>
              <a:t>Actions PEH and PWUD/SUD service providers can take to improve second dose  follow-up:</a:t>
            </a:r>
            <a:endParaRPr sz="1800">
              <a:latin typeface="Calibri"/>
              <a:ea typeface="Calibri"/>
              <a:cs typeface="Calibri"/>
              <a:sym typeface="Calibri"/>
            </a:endParaRPr>
          </a:p>
          <a:p>
            <a:pPr indent="-279400" lvl="1" marL="749300" marR="0" rtl="0" algn="l">
              <a:lnSpc>
                <a:spcPct val="100000"/>
              </a:lnSpc>
              <a:spcBef>
                <a:spcPts val="400"/>
              </a:spcBef>
              <a:spcAft>
                <a:spcPts val="0"/>
              </a:spcAft>
              <a:buClr>
                <a:srgbClr val="522D62"/>
              </a:buClr>
              <a:buSzPts val="1800"/>
              <a:buFont typeface="Arial"/>
              <a:buChar char="•"/>
            </a:pPr>
            <a:r>
              <a:rPr b="0" i="0" lang="en" sz="1800" u="none" cap="none" strike="noStrike">
                <a:solidFill>
                  <a:srgbClr val="2C2C2C"/>
                </a:solidFill>
                <a:latin typeface="Calibri"/>
                <a:ea typeface="Calibri"/>
                <a:cs typeface="Calibri"/>
                <a:sym typeface="Calibri"/>
              </a:rPr>
              <a:t>Record up-to-date contact information, including back-up contact information  or an alternate contact (with permission).</a:t>
            </a:r>
            <a:endParaRPr b="0" i="0" sz="1800" u="none" cap="none" strike="noStrike">
              <a:latin typeface="Calibri"/>
              <a:ea typeface="Calibri"/>
              <a:cs typeface="Calibri"/>
              <a:sym typeface="Calibri"/>
            </a:endParaRPr>
          </a:p>
          <a:p>
            <a:pPr indent="-279400" lvl="1" marL="749300" marR="0" rtl="0" algn="l">
              <a:lnSpc>
                <a:spcPct val="100000"/>
              </a:lnSpc>
              <a:spcBef>
                <a:spcPts val="400"/>
              </a:spcBef>
              <a:spcAft>
                <a:spcPts val="0"/>
              </a:spcAft>
              <a:buClr>
                <a:srgbClr val="522D62"/>
              </a:buClr>
              <a:buSzPts val="1800"/>
              <a:buFont typeface="Arial"/>
              <a:buChar char="•"/>
            </a:pPr>
            <a:r>
              <a:rPr b="0" i="0" lang="en" sz="1800" u="none" cap="none" strike="noStrike">
                <a:solidFill>
                  <a:srgbClr val="2C2C2C"/>
                </a:solidFill>
                <a:latin typeface="Calibri"/>
                <a:ea typeface="Calibri"/>
                <a:cs typeface="Calibri"/>
                <a:sym typeface="Calibri"/>
              </a:rPr>
              <a:t>Ensure vaccine documentation (product, dose, location, date) is available to</a:t>
            </a:r>
            <a:endParaRPr b="0" i="0" sz="1800" u="none" cap="none" strike="noStrike">
              <a:latin typeface="Calibri"/>
              <a:ea typeface="Calibri"/>
              <a:cs typeface="Calibri"/>
              <a:sym typeface="Calibri"/>
            </a:endParaRPr>
          </a:p>
          <a:p>
            <a:pPr indent="0" lvl="0" marL="749300" marR="0" rtl="0" algn="l">
              <a:lnSpc>
                <a:spcPct val="100000"/>
              </a:lnSpc>
              <a:spcBef>
                <a:spcPts val="0"/>
              </a:spcBef>
              <a:spcAft>
                <a:spcPts val="0"/>
              </a:spcAft>
              <a:buNone/>
            </a:pPr>
            <a:r>
              <a:rPr lang="en" sz="1800">
                <a:solidFill>
                  <a:srgbClr val="2C2C2C"/>
                </a:solidFill>
                <a:latin typeface="Calibri"/>
                <a:ea typeface="Calibri"/>
                <a:cs typeface="Calibri"/>
                <a:sym typeface="Calibri"/>
              </a:rPr>
              <a:t>vaccine providers across sites and geographic areas.</a:t>
            </a:r>
            <a:endParaRPr sz="1800">
              <a:latin typeface="Calibri"/>
              <a:ea typeface="Calibri"/>
              <a:cs typeface="Calibri"/>
              <a:sym typeface="Calibri"/>
            </a:endParaRPr>
          </a:p>
          <a:p>
            <a:pPr indent="-279400" lvl="1" marL="749300" marR="0" rtl="0" algn="l">
              <a:lnSpc>
                <a:spcPct val="100000"/>
              </a:lnSpc>
              <a:spcBef>
                <a:spcPts val="400"/>
              </a:spcBef>
              <a:spcAft>
                <a:spcPts val="0"/>
              </a:spcAft>
              <a:buClr>
                <a:srgbClr val="522D62"/>
              </a:buClr>
              <a:buSzPts val="1800"/>
              <a:buFont typeface="Arial"/>
              <a:buChar char="•"/>
            </a:pPr>
            <a:r>
              <a:rPr b="0" i="0" lang="en" sz="1800" u="none" cap="none" strike="noStrike">
                <a:solidFill>
                  <a:srgbClr val="2C2C2C"/>
                </a:solidFill>
                <a:latin typeface="Calibri"/>
                <a:ea typeface="Calibri"/>
                <a:cs typeface="Calibri"/>
                <a:sym typeface="Calibri"/>
              </a:rPr>
              <a:t>Provide multiple, easy-to-access opportunities to get a COVID-19 vaccine.</a:t>
            </a:r>
            <a:endParaRPr b="0" i="0" sz="1800" u="none" cap="none" strike="noStrike">
              <a:latin typeface="Calibri"/>
              <a:ea typeface="Calibri"/>
              <a:cs typeface="Calibri"/>
              <a:sym typeface="Calibri"/>
            </a:endParaRPr>
          </a:p>
          <a:p>
            <a:pPr indent="-279400" lvl="1" marL="749300" marR="0" rtl="0" algn="l">
              <a:lnSpc>
                <a:spcPct val="100000"/>
              </a:lnSpc>
              <a:spcBef>
                <a:spcPts val="400"/>
              </a:spcBef>
              <a:spcAft>
                <a:spcPts val="0"/>
              </a:spcAft>
              <a:buClr>
                <a:srgbClr val="522D62"/>
              </a:buClr>
              <a:buSzPts val="1800"/>
              <a:buFont typeface="Arial"/>
              <a:buChar char="•"/>
            </a:pPr>
            <a:r>
              <a:rPr b="0" i="0" lang="en" sz="1800" u="none" cap="none" strike="noStrike">
                <a:solidFill>
                  <a:srgbClr val="2C2C2C"/>
                </a:solidFill>
                <a:latin typeface="Calibri"/>
                <a:ea typeface="Calibri"/>
                <a:cs typeface="Calibri"/>
                <a:sym typeface="Calibri"/>
              </a:rPr>
              <a:t>Integrate reminders into routine interactions.</a:t>
            </a:r>
            <a:endParaRPr b="0" i="0" sz="1800" u="none" cap="none" strike="noStrike">
              <a:latin typeface="Calibri"/>
              <a:ea typeface="Calibri"/>
              <a:cs typeface="Calibri"/>
              <a:sym typeface="Calibri"/>
            </a:endParaRPr>
          </a:p>
          <a:p>
            <a:pPr indent="-279400" lvl="1" marL="749300" marR="63500" rtl="0" algn="l">
              <a:lnSpc>
                <a:spcPct val="100000"/>
              </a:lnSpc>
              <a:spcBef>
                <a:spcPts val="400"/>
              </a:spcBef>
              <a:spcAft>
                <a:spcPts val="0"/>
              </a:spcAft>
              <a:buClr>
                <a:srgbClr val="522D62"/>
              </a:buClr>
              <a:buSzPts val="1800"/>
              <a:buFont typeface="Arial"/>
              <a:buChar char="•"/>
            </a:pPr>
            <a:r>
              <a:rPr b="0" i="0" lang="en" sz="1800" u="none" cap="none" strike="noStrike">
                <a:solidFill>
                  <a:srgbClr val="2C2C2C"/>
                </a:solidFill>
                <a:latin typeface="Calibri"/>
                <a:ea typeface="Calibri"/>
                <a:cs typeface="Calibri"/>
                <a:sym typeface="Calibri"/>
              </a:rPr>
              <a:t>Conduct outreach to connect with individuals who might otherwise be lost to  follow-up.</a:t>
            </a:r>
            <a:endParaRPr b="0" i="0" sz="18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t/>
            </a:r>
            <a:endParaRPr sz="2200">
              <a:latin typeface="Calibri"/>
              <a:ea typeface="Calibri"/>
              <a:cs typeface="Calibri"/>
              <a:sym typeface="Calibri"/>
            </a:endParaRPr>
          </a:p>
          <a:p>
            <a:pPr indent="0" lvl="0" marL="292100" marR="0" rtl="0" algn="l">
              <a:lnSpc>
                <a:spcPct val="100000"/>
              </a:lnSpc>
              <a:spcBef>
                <a:spcPts val="0"/>
              </a:spcBef>
              <a:spcAft>
                <a:spcPts val="0"/>
              </a:spcAft>
              <a:buNone/>
            </a:pPr>
            <a:r>
              <a:rPr lang="en" sz="1400" u="sng">
                <a:solidFill>
                  <a:schemeClr val="hlink"/>
                </a:solidFill>
                <a:latin typeface="Quattrocento Sans"/>
                <a:ea typeface="Quattrocento Sans"/>
                <a:cs typeface="Quattrocento Sans"/>
                <a:sym typeface="Quattrocento Sans"/>
                <a:hlinkClick r:id="rId3"/>
              </a:rPr>
              <a:t>https://www.cdc.gov/coronavirus/2019-ncov/community/homeless-shelters/vaccine-faqs.html</a:t>
            </a:r>
            <a:endParaRPr sz="1400">
              <a:latin typeface="Quattrocento Sans"/>
              <a:ea typeface="Quattrocento Sans"/>
              <a:cs typeface="Quattrocento Sans"/>
              <a:sym typeface="Quattrocento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93"/>
          <p:cNvSpPr txBox="1"/>
          <p:nvPr>
            <p:ph type="title"/>
          </p:nvPr>
        </p:nvSpPr>
        <p:spPr>
          <a:xfrm>
            <a:off x="287655" y="271652"/>
            <a:ext cx="7958614" cy="745331"/>
          </a:xfrm>
          <a:prstGeom prst="rect">
            <a:avLst/>
          </a:prstGeom>
          <a:noFill/>
          <a:ln>
            <a:noFill/>
          </a:ln>
        </p:spPr>
        <p:txBody>
          <a:bodyPr anchorCtr="0" anchor="t" bIns="0" lIns="0" spcFirstLastPara="1" rIns="0" wrap="square" tIns="9525">
            <a:spAutoFit/>
          </a:bodyPr>
          <a:lstStyle/>
          <a:p>
            <a:pPr indent="0" lvl="0" marL="12700" rtl="0" algn="l">
              <a:lnSpc>
                <a:spcPct val="105833"/>
              </a:lnSpc>
              <a:spcBef>
                <a:spcPts val="0"/>
              </a:spcBef>
              <a:spcAft>
                <a:spcPts val="0"/>
              </a:spcAft>
              <a:buNone/>
            </a:pPr>
            <a:r>
              <a:rPr lang="en" sz="2700">
                <a:solidFill>
                  <a:srgbClr val="005E41"/>
                </a:solidFill>
                <a:latin typeface="Arial"/>
                <a:ea typeface="Arial"/>
                <a:cs typeface="Arial"/>
                <a:sym typeface="Arial"/>
              </a:rPr>
              <a:t>Special Considerations for Homebound Individuals</a:t>
            </a:r>
            <a:endParaRPr sz="2700">
              <a:latin typeface="Arial"/>
              <a:ea typeface="Arial"/>
              <a:cs typeface="Arial"/>
              <a:sym typeface="Arial"/>
            </a:endParaRPr>
          </a:p>
          <a:p>
            <a:pPr indent="0" lvl="0" marL="241300" rtl="0" algn="l">
              <a:lnSpc>
                <a:spcPct val="105833"/>
              </a:lnSpc>
              <a:spcBef>
                <a:spcPts val="0"/>
              </a:spcBef>
              <a:spcAft>
                <a:spcPts val="0"/>
              </a:spcAft>
              <a:buNone/>
            </a:pPr>
            <a:r>
              <a:rPr lang="en" sz="2700">
                <a:solidFill>
                  <a:srgbClr val="005E41"/>
                </a:solidFill>
              </a:rPr>
              <a:t>`</a:t>
            </a:r>
            <a:endParaRPr sz="2700"/>
          </a:p>
        </p:txBody>
      </p:sp>
      <p:sp>
        <p:nvSpPr>
          <p:cNvPr id="755" name="Google Shape;755;p93"/>
          <p:cNvSpPr txBox="1"/>
          <p:nvPr/>
        </p:nvSpPr>
        <p:spPr>
          <a:xfrm>
            <a:off x="516255" y="1134809"/>
            <a:ext cx="8072437" cy="3494246"/>
          </a:xfrm>
          <a:prstGeom prst="rect">
            <a:avLst/>
          </a:prstGeom>
          <a:noFill/>
          <a:ln>
            <a:noFill/>
          </a:ln>
        </p:spPr>
        <p:txBody>
          <a:bodyPr anchorCtr="0" anchor="t" bIns="0" lIns="0" spcFirstLastPara="1" rIns="0" wrap="square" tIns="9050">
            <a:spAutoFit/>
          </a:bodyPr>
          <a:lstStyle/>
          <a:p>
            <a:pPr indent="-234950" lvl="0" marL="241300" marR="0" rtl="0" algn="l">
              <a:lnSpc>
                <a:spcPct val="100000"/>
              </a:lnSpc>
              <a:spcBef>
                <a:spcPts val="0"/>
              </a:spcBef>
              <a:spcAft>
                <a:spcPts val="0"/>
              </a:spcAft>
              <a:buClr>
                <a:srgbClr val="005DAA"/>
              </a:buClr>
              <a:buSzPts val="2100"/>
              <a:buFont typeface="Noto Sans Symbols"/>
              <a:buChar char="▪"/>
            </a:pPr>
            <a:r>
              <a:rPr lang="en" sz="2100">
                <a:solidFill>
                  <a:srgbClr val="2C2C2C"/>
                </a:solidFill>
                <a:latin typeface="Calibri"/>
                <a:ea typeface="Calibri"/>
                <a:cs typeface="Calibri"/>
                <a:sym typeface="Calibri"/>
              </a:rPr>
              <a:t>The risk of severe illness from COVID-19 increases with age</a:t>
            </a:r>
            <a:endParaRPr sz="2100">
              <a:latin typeface="Calibri"/>
              <a:ea typeface="Calibri"/>
              <a:cs typeface="Calibri"/>
              <a:sym typeface="Calibri"/>
            </a:endParaRPr>
          </a:p>
          <a:p>
            <a:pPr indent="-234950" lvl="0" marL="241300" marR="0" rtl="0" algn="l">
              <a:lnSpc>
                <a:spcPct val="100000"/>
              </a:lnSpc>
              <a:spcBef>
                <a:spcPts val="1800"/>
              </a:spcBef>
              <a:spcAft>
                <a:spcPts val="0"/>
              </a:spcAft>
              <a:buClr>
                <a:srgbClr val="005DAA"/>
              </a:buClr>
              <a:buSzPts val="2100"/>
              <a:buFont typeface="Noto Sans Symbols"/>
              <a:buChar char="▪"/>
            </a:pPr>
            <a:r>
              <a:rPr lang="en" sz="2100">
                <a:solidFill>
                  <a:srgbClr val="2C2C2C"/>
                </a:solidFill>
                <a:latin typeface="Calibri"/>
                <a:ea typeface="Calibri"/>
                <a:cs typeface="Calibri"/>
                <a:sym typeface="Calibri"/>
              </a:rPr>
              <a:t>Older adults are, for the most part, very interested in getting vaccinated.</a:t>
            </a:r>
            <a:endParaRPr sz="2100">
              <a:latin typeface="Calibri"/>
              <a:ea typeface="Calibri"/>
              <a:cs typeface="Calibri"/>
              <a:sym typeface="Calibri"/>
            </a:endParaRPr>
          </a:p>
          <a:p>
            <a:pPr indent="-234950" lvl="0" marL="241300" marR="495300" rtl="0" algn="l">
              <a:lnSpc>
                <a:spcPct val="100000"/>
              </a:lnSpc>
              <a:spcBef>
                <a:spcPts val="1800"/>
              </a:spcBef>
              <a:spcAft>
                <a:spcPts val="0"/>
              </a:spcAft>
              <a:buClr>
                <a:srgbClr val="005DAA"/>
              </a:buClr>
              <a:buSzPts val="2100"/>
              <a:buFont typeface="Noto Sans Symbols"/>
              <a:buChar char="▪"/>
            </a:pPr>
            <a:r>
              <a:rPr lang="en" sz="2100">
                <a:latin typeface="Calibri"/>
                <a:ea typeface="Calibri"/>
                <a:cs typeface="Calibri"/>
                <a:sym typeface="Calibri"/>
              </a:rPr>
              <a:t>Older adults and People With Disabilities Need Accessible COVID-19  Vaccine Information.</a:t>
            </a:r>
            <a:endParaRPr sz="2100">
              <a:latin typeface="Calibri"/>
              <a:ea typeface="Calibri"/>
              <a:cs typeface="Calibri"/>
              <a:sym typeface="Calibri"/>
            </a:endParaRPr>
          </a:p>
          <a:p>
            <a:pPr indent="-234950" lvl="0" marL="241300" marR="0" rtl="0" algn="l">
              <a:lnSpc>
                <a:spcPct val="100000"/>
              </a:lnSpc>
              <a:spcBef>
                <a:spcPts val="1800"/>
              </a:spcBef>
              <a:spcAft>
                <a:spcPts val="0"/>
              </a:spcAft>
              <a:buClr>
                <a:srgbClr val="005DAA"/>
              </a:buClr>
              <a:buSzPts val="2100"/>
              <a:buFont typeface="Noto Sans Symbols"/>
              <a:buChar char="▪"/>
            </a:pPr>
            <a:r>
              <a:rPr lang="en" sz="2100">
                <a:solidFill>
                  <a:srgbClr val="2C2C2C"/>
                </a:solidFill>
                <a:latin typeface="Calibri"/>
                <a:ea typeface="Calibri"/>
                <a:cs typeface="Calibri"/>
                <a:sym typeface="Calibri"/>
              </a:rPr>
              <a:t>Efforts are also needed to identify persons who need assistance.</a:t>
            </a:r>
            <a:endParaRPr sz="2100">
              <a:latin typeface="Calibri"/>
              <a:ea typeface="Calibri"/>
              <a:cs typeface="Calibri"/>
              <a:sym typeface="Calibri"/>
            </a:endParaRPr>
          </a:p>
          <a:p>
            <a:pPr indent="-234950" lvl="0" marL="241300" marR="177800" rtl="0" algn="l">
              <a:lnSpc>
                <a:spcPct val="100000"/>
              </a:lnSpc>
              <a:spcBef>
                <a:spcPts val="1800"/>
              </a:spcBef>
              <a:spcAft>
                <a:spcPts val="0"/>
              </a:spcAft>
              <a:buClr>
                <a:srgbClr val="005DAA"/>
              </a:buClr>
              <a:buSzPts val="2100"/>
              <a:buFont typeface="Noto Sans Symbols"/>
              <a:buChar char="▪"/>
            </a:pPr>
            <a:r>
              <a:rPr lang="en" sz="2100">
                <a:solidFill>
                  <a:srgbClr val="2C2C2C"/>
                </a:solidFill>
                <a:latin typeface="Calibri"/>
                <a:ea typeface="Calibri"/>
                <a:cs typeface="Calibri"/>
                <a:sym typeface="Calibri"/>
              </a:rPr>
              <a:t>New guidance is available to aid in vaccination of homebound persons: </a:t>
            </a:r>
            <a:r>
              <a:rPr lang="en" sz="2100">
                <a:solidFill>
                  <a:srgbClr val="0E55DC"/>
                </a:solidFill>
                <a:latin typeface="Calibri"/>
                <a:ea typeface="Calibri"/>
                <a:cs typeface="Calibri"/>
                <a:sym typeface="Calibri"/>
              </a:rPr>
              <a:t> </a:t>
            </a:r>
            <a:r>
              <a:rPr lang="en" sz="2100" u="sng">
                <a:solidFill>
                  <a:schemeClr val="hlink"/>
                </a:solidFill>
                <a:latin typeface="Calibri"/>
                <a:ea typeface="Calibri"/>
                <a:cs typeface="Calibri"/>
                <a:sym typeface="Calibri"/>
                <a:hlinkClick r:id="rId3"/>
              </a:rPr>
              <a:t>www.cdc.gov/vaccines/covid-19/clinical-considerations/homebound-  persons.html.</a:t>
            </a:r>
            <a:endParaRPr sz="21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9" name="Shape 759"/>
        <p:cNvGrpSpPr/>
        <p:nvPr/>
      </p:nvGrpSpPr>
      <p:grpSpPr>
        <a:xfrm>
          <a:off x="0" y="0"/>
          <a:ext cx="0" cy="0"/>
          <a:chOff x="0" y="0"/>
          <a:chExt cx="0" cy="0"/>
        </a:xfrm>
      </p:grpSpPr>
      <p:grpSp>
        <p:nvGrpSpPr>
          <p:cNvPr id="760" name="Google Shape;760;p94"/>
          <p:cNvGrpSpPr/>
          <p:nvPr/>
        </p:nvGrpSpPr>
        <p:grpSpPr>
          <a:xfrm>
            <a:off x="-729" y="5045201"/>
            <a:ext cx="9144918" cy="98583"/>
            <a:chOff x="-972" y="6726935"/>
            <a:chExt cx="12193224" cy="131445"/>
          </a:xfrm>
        </p:grpSpPr>
        <p:sp>
          <p:nvSpPr>
            <p:cNvPr id="761" name="Google Shape;761;p94"/>
            <p:cNvSpPr/>
            <p:nvPr/>
          </p:nvSpPr>
          <p:spPr>
            <a:xfrm>
              <a:off x="-972" y="6848855"/>
              <a:ext cx="7527925" cy="9525"/>
            </a:xfrm>
            <a:custGeom>
              <a:rect b="b" l="l" r="r" t="t"/>
              <a:pathLst>
                <a:path extrusionOk="0" h="9525" w="7527925">
                  <a:moveTo>
                    <a:pt x="0" y="9249"/>
                  </a:moveTo>
                  <a:lnTo>
                    <a:pt x="7527565" y="9249"/>
                  </a:lnTo>
                  <a:lnTo>
                    <a:pt x="7527565" y="0"/>
                  </a:lnTo>
                  <a:lnTo>
                    <a:pt x="0" y="0"/>
                  </a:lnTo>
                  <a:lnTo>
                    <a:pt x="0" y="9249"/>
                  </a:lnTo>
                  <a:close/>
                </a:path>
              </a:pathLst>
            </a:custGeom>
            <a:solidFill>
              <a:srgbClr val="005D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62" name="Google Shape;762;p94"/>
            <p:cNvSpPr/>
            <p:nvPr/>
          </p:nvSpPr>
          <p:spPr>
            <a:xfrm>
              <a:off x="7526606" y="6736839"/>
              <a:ext cx="935990" cy="121285"/>
            </a:xfrm>
            <a:custGeom>
              <a:rect b="b" l="l" r="r" t="t"/>
              <a:pathLst>
                <a:path extrusionOk="0" h="121284" w="935990">
                  <a:moveTo>
                    <a:pt x="935412" y="0"/>
                  </a:moveTo>
                  <a:lnTo>
                    <a:pt x="0" y="0"/>
                  </a:lnTo>
                  <a:lnTo>
                    <a:pt x="0" y="121264"/>
                  </a:lnTo>
                  <a:lnTo>
                    <a:pt x="935412" y="121264"/>
                  </a:lnTo>
                  <a:lnTo>
                    <a:pt x="935412" y="0"/>
                  </a:lnTo>
                  <a:close/>
                </a:path>
              </a:pathLst>
            </a:custGeom>
            <a:solidFill>
              <a:srgbClr val="4870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63" name="Google Shape;763;p94"/>
            <p:cNvSpPr/>
            <p:nvPr/>
          </p:nvSpPr>
          <p:spPr>
            <a:xfrm>
              <a:off x="8459620" y="6736839"/>
              <a:ext cx="923925" cy="121285"/>
            </a:xfrm>
            <a:custGeom>
              <a:rect b="b" l="l" r="r" t="t"/>
              <a:pathLst>
                <a:path extrusionOk="0" h="121284" w="923925">
                  <a:moveTo>
                    <a:pt x="0" y="121264"/>
                  </a:moveTo>
                  <a:lnTo>
                    <a:pt x="923421" y="121264"/>
                  </a:lnTo>
                  <a:lnTo>
                    <a:pt x="923421" y="0"/>
                  </a:lnTo>
                  <a:lnTo>
                    <a:pt x="0" y="0"/>
                  </a:lnTo>
                  <a:lnTo>
                    <a:pt x="0" y="121264"/>
                  </a:lnTo>
                  <a:close/>
                </a:path>
              </a:pathLst>
            </a:custGeom>
            <a:solidFill>
              <a:srgbClr val="007C5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64" name="Google Shape;764;p94"/>
            <p:cNvSpPr/>
            <p:nvPr/>
          </p:nvSpPr>
          <p:spPr>
            <a:xfrm>
              <a:off x="9383041" y="6736839"/>
              <a:ext cx="935990" cy="121285"/>
            </a:xfrm>
            <a:custGeom>
              <a:rect b="b" l="l" r="r" t="t"/>
              <a:pathLst>
                <a:path extrusionOk="0" h="121284" w="935990">
                  <a:moveTo>
                    <a:pt x="935412" y="0"/>
                  </a:moveTo>
                  <a:lnTo>
                    <a:pt x="0" y="0"/>
                  </a:lnTo>
                  <a:lnTo>
                    <a:pt x="0" y="121264"/>
                  </a:lnTo>
                  <a:lnTo>
                    <a:pt x="935412" y="121264"/>
                  </a:lnTo>
                  <a:lnTo>
                    <a:pt x="935412" y="0"/>
                  </a:lnTo>
                  <a:close/>
                </a:path>
              </a:pathLst>
            </a:custGeom>
            <a:solidFill>
              <a:srgbClr val="9A3A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65" name="Google Shape;765;p94"/>
            <p:cNvSpPr/>
            <p:nvPr/>
          </p:nvSpPr>
          <p:spPr>
            <a:xfrm>
              <a:off x="10318453" y="6736839"/>
              <a:ext cx="936625" cy="121285"/>
            </a:xfrm>
            <a:custGeom>
              <a:rect b="b" l="l" r="r" t="t"/>
              <a:pathLst>
                <a:path extrusionOk="0" h="121284" w="936625">
                  <a:moveTo>
                    <a:pt x="936611" y="0"/>
                  </a:moveTo>
                  <a:lnTo>
                    <a:pt x="0" y="0"/>
                  </a:lnTo>
                  <a:lnTo>
                    <a:pt x="0" y="121264"/>
                  </a:lnTo>
                  <a:lnTo>
                    <a:pt x="936611" y="121264"/>
                  </a:lnTo>
                  <a:lnTo>
                    <a:pt x="936611"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66" name="Google Shape;766;p94"/>
            <p:cNvSpPr/>
            <p:nvPr/>
          </p:nvSpPr>
          <p:spPr>
            <a:xfrm>
              <a:off x="11255064" y="6848855"/>
              <a:ext cx="935990" cy="9525"/>
            </a:xfrm>
            <a:custGeom>
              <a:rect b="b" l="l" r="r" t="t"/>
              <a:pathLst>
                <a:path extrusionOk="0" h="9525" w="935990">
                  <a:moveTo>
                    <a:pt x="0" y="9249"/>
                  </a:moveTo>
                  <a:lnTo>
                    <a:pt x="935412" y="9249"/>
                  </a:lnTo>
                  <a:lnTo>
                    <a:pt x="935412" y="0"/>
                  </a:lnTo>
                  <a:lnTo>
                    <a:pt x="0" y="0"/>
                  </a:lnTo>
                  <a:lnTo>
                    <a:pt x="0" y="9249"/>
                  </a:lnTo>
                  <a:close/>
                </a:path>
              </a:pathLst>
            </a:custGeom>
            <a:solidFill>
              <a:srgbClr val="005D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67" name="Google Shape;767;p94"/>
            <p:cNvSpPr/>
            <p:nvPr/>
          </p:nvSpPr>
          <p:spPr>
            <a:xfrm>
              <a:off x="8110727" y="6726935"/>
              <a:ext cx="792480" cy="121920"/>
            </a:xfrm>
            <a:custGeom>
              <a:rect b="b" l="l" r="r" t="t"/>
              <a:pathLst>
                <a:path extrusionOk="0" h="121920" w="792479">
                  <a:moveTo>
                    <a:pt x="0" y="121920"/>
                  </a:moveTo>
                  <a:lnTo>
                    <a:pt x="792479" y="121920"/>
                  </a:lnTo>
                  <a:lnTo>
                    <a:pt x="792479" y="0"/>
                  </a:lnTo>
                  <a:lnTo>
                    <a:pt x="0" y="0"/>
                  </a:lnTo>
                  <a:lnTo>
                    <a:pt x="0" y="121920"/>
                  </a:lnTo>
                  <a:close/>
                </a:path>
              </a:pathLst>
            </a:custGeom>
            <a:solidFill>
              <a:srgbClr val="AF151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68" name="Google Shape;768;p94"/>
            <p:cNvSpPr/>
            <p:nvPr/>
          </p:nvSpPr>
          <p:spPr>
            <a:xfrm>
              <a:off x="8903208" y="6726935"/>
              <a:ext cx="805180" cy="121920"/>
            </a:xfrm>
            <a:custGeom>
              <a:rect b="b" l="l" r="r" t="t"/>
              <a:pathLst>
                <a:path extrusionOk="0" h="121920" w="805179">
                  <a:moveTo>
                    <a:pt x="804672" y="0"/>
                  </a:moveTo>
                  <a:lnTo>
                    <a:pt x="0" y="0"/>
                  </a:lnTo>
                  <a:lnTo>
                    <a:pt x="0" y="121920"/>
                  </a:lnTo>
                  <a:lnTo>
                    <a:pt x="804672" y="121920"/>
                  </a:lnTo>
                  <a:lnTo>
                    <a:pt x="804672" y="0"/>
                  </a:lnTo>
                  <a:close/>
                </a:path>
              </a:pathLst>
            </a:custGeom>
            <a:solidFill>
              <a:srgbClr val="FAAB1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69" name="Google Shape;769;p94"/>
            <p:cNvSpPr/>
            <p:nvPr/>
          </p:nvSpPr>
          <p:spPr>
            <a:xfrm>
              <a:off x="9707880" y="6726935"/>
              <a:ext cx="786765" cy="121920"/>
            </a:xfrm>
            <a:custGeom>
              <a:rect b="b" l="l" r="r" t="t"/>
              <a:pathLst>
                <a:path extrusionOk="0" h="121920" w="786765">
                  <a:moveTo>
                    <a:pt x="0" y="121920"/>
                  </a:moveTo>
                  <a:lnTo>
                    <a:pt x="786384" y="121920"/>
                  </a:lnTo>
                  <a:lnTo>
                    <a:pt x="786384" y="0"/>
                  </a:lnTo>
                  <a:lnTo>
                    <a:pt x="0" y="0"/>
                  </a:lnTo>
                  <a:lnTo>
                    <a:pt x="0" y="121920"/>
                  </a:lnTo>
                  <a:close/>
                </a:path>
              </a:pathLst>
            </a:custGeom>
            <a:solidFill>
              <a:srgbClr val="292B6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70" name="Google Shape;770;p94"/>
            <p:cNvSpPr/>
            <p:nvPr/>
          </p:nvSpPr>
          <p:spPr>
            <a:xfrm>
              <a:off x="10494263" y="6726935"/>
              <a:ext cx="1697989" cy="121920"/>
            </a:xfrm>
            <a:custGeom>
              <a:rect b="b" l="l" r="r" t="t"/>
              <a:pathLst>
                <a:path extrusionOk="0" h="121920" w="1697990">
                  <a:moveTo>
                    <a:pt x="1697735" y="0"/>
                  </a:moveTo>
                  <a:lnTo>
                    <a:pt x="0" y="0"/>
                  </a:lnTo>
                  <a:lnTo>
                    <a:pt x="0" y="121920"/>
                  </a:lnTo>
                  <a:lnTo>
                    <a:pt x="1697735" y="121920"/>
                  </a:lnTo>
                  <a:lnTo>
                    <a:pt x="1697735" y="0"/>
                  </a:lnTo>
                  <a:close/>
                </a:path>
              </a:pathLst>
            </a:custGeom>
            <a:solidFill>
              <a:srgbClr val="4655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71" name="Google Shape;771;p94"/>
            <p:cNvSpPr/>
            <p:nvPr/>
          </p:nvSpPr>
          <p:spPr>
            <a:xfrm>
              <a:off x="0" y="6726935"/>
              <a:ext cx="7307580" cy="121920"/>
            </a:xfrm>
            <a:custGeom>
              <a:rect b="b" l="l" r="r" t="t"/>
              <a:pathLst>
                <a:path extrusionOk="0" h="121920" w="7307580">
                  <a:moveTo>
                    <a:pt x="0" y="121920"/>
                  </a:moveTo>
                  <a:lnTo>
                    <a:pt x="7307580" y="121920"/>
                  </a:lnTo>
                  <a:lnTo>
                    <a:pt x="7307580" y="0"/>
                  </a:lnTo>
                  <a:lnTo>
                    <a:pt x="0" y="0"/>
                  </a:lnTo>
                  <a:lnTo>
                    <a:pt x="0" y="121920"/>
                  </a:lnTo>
                  <a:close/>
                </a:path>
              </a:pathLst>
            </a:custGeom>
            <a:solidFill>
              <a:srgbClr val="1746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72" name="Google Shape;772;p94"/>
            <p:cNvSpPr/>
            <p:nvPr/>
          </p:nvSpPr>
          <p:spPr>
            <a:xfrm>
              <a:off x="7307580" y="6726935"/>
              <a:ext cx="805180" cy="121920"/>
            </a:xfrm>
            <a:custGeom>
              <a:rect b="b" l="l" r="r" t="t"/>
              <a:pathLst>
                <a:path extrusionOk="0" h="121920" w="805179">
                  <a:moveTo>
                    <a:pt x="804672" y="0"/>
                  </a:moveTo>
                  <a:lnTo>
                    <a:pt x="0" y="0"/>
                  </a:lnTo>
                  <a:lnTo>
                    <a:pt x="0" y="121920"/>
                  </a:lnTo>
                  <a:lnTo>
                    <a:pt x="804672" y="121920"/>
                  </a:lnTo>
                  <a:lnTo>
                    <a:pt x="804672" y="0"/>
                  </a:lnTo>
                  <a:close/>
                </a:path>
              </a:pathLst>
            </a:custGeom>
            <a:solidFill>
              <a:srgbClr val="54BE8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773" name="Google Shape;773;p94"/>
          <p:cNvSpPr txBox="1"/>
          <p:nvPr/>
        </p:nvSpPr>
        <p:spPr>
          <a:xfrm>
            <a:off x="354406" y="829628"/>
            <a:ext cx="3897154" cy="3499009"/>
          </a:xfrm>
          <a:prstGeom prst="rect">
            <a:avLst/>
          </a:prstGeom>
          <a:noFill/>
          <a:ln>
            <a:noFill/>
          </a:ln>
        </p:spPr>
        <p:txBody>
          <a:bodyPr anchorCtr="0" anchor="t" bIns="0" lIns="0" spcFirstLastPara="1" rIns="0" wrap="square" tIns="9525">
            <a:spAutoFit/>
          </a:bodyPr>
          <a:lstStyle/>
          <a:p>
            <a:pPr indent="0" lvl="0" marL="88900" marR="101600" rtl="0" algn="l">
              <a:lnSpc>
                <a:spcPct val="100000"/>
              </a:lnSpc>
              <a:spcBef>
                <a:spcPts val="0"/>
              </a:spcBef>
              <a:spcAft>
                <a:spcPts val="0"/>
              </a:spcAft>
              <a:buNone/>
            </a:pPr>
            <a:r>
              <a:rPr lang="en" sz="1400">
                <a:latin typeface="Calibri"/>
                <a:ea typeface="Calibri"/>
                <a:cs typeface="Calibri"/>
                <a:sym typeface="Calibri"/>
              </a:rPr>
              <a:t>Learn more with </a:t>
            </a:r>
            <a:r>
              <a:rPr b="1" lang="en" sz="1400">
                <a:latin typeface="Calibri"/>
                <a:ea typeface="Calibri"/>
                <a:cs typeface="Calibri"/>
                <a:sym typeface="Calibri"/>
              </a:rPr>
              <a:t>CDC’s COVID-19 vaccine tools and  resources. </a:t>
            </a:r>
            <a:r>
              <a:rPr lang="en" sz="1400">
                <a:latin typeface="Calibri"/>
                <a:ea typeface="Calibri"/>
                <a:cs typeface="Calibri"/>
                <a:sym typeface="Calibri"/>
              </a:rPr>
              <a:t>Find information for COVID-19 vaccine  administration, storage, reporting, patient education,  and more.</a:t>
            </a:r>
            <a:endParaRPr sz="1400">
              <a:latin typeface="Calibri"/>
              <a:ea typeface="Calibri"/>
              <a:cs typeface="Calibri"/>
              <a:sym typeface="Calibri"/>
            </a:endParaRPr>
          </a:p>
          <a:p>
            <a:pPr indent="-215900" lvl="0" marL="304800" marR="0" rtl="0" algn="l">
              <a:lnSpc>
                <a:spcPct val="100000"/>
              </a:lnSpc>
              <a:spcBef>
                <a:spcPts val="500"/>
              </a:spcBef>
              <a:spcAft>
                <a:spcPts val="0"/>
              </a:spcAft>
              <a:buSzPts val="1400"/>
              <a:buFont typeface="Arial"/>
              <a:buChar char="•"/>
            </a:pPr>
            <a:r>
              <a:rPr lang="en" sz="1400">
                <a:latin typeface="Calibri"/>
                <a:ea typeface="Calibri"/>
                <a:cs typeface="Calibri"/>
                <a:sym typeface="Calibri"/>
              </a:rPr>
              <a:t>COVID-19 Vaccination:</a:t>
            </a:r>
            <a:endParaRPr sz="1400">
              <a:latin typeface="Calibri"/>
              <a:ea typeface="Calibri"/>
              <a:cs typeface="Calibri"/>
              <a:sym typeface="Calibri"/>
            </a:endParaRPr>
          </a:p>
          <a:p>
            <a:pPr indent="0" lvl="0" marL="304800" marR="0" rtl="0" algn="l">
              <a:lnSpc>
                <a:spcPct val="100000"/>
              </a:lnSpc>
              <a:spcBef>
                <a:spcPts val="0"/>
              </a:spcBef>
              <a:spcAft>
                <a:spcPts val="0"/>
              </a:spcAft>
              <a:buNone/>
            </a:pPr>
            <a:r>
              <a:rPr lang="en" sz="1400" u="sng">
                <a:solidFill>
                  <a:schemeClr val="hlink"/>
                </a:solidFill>
                <a:latin typeface="Calibri"/>
                <a:ea typeface="Calibri"/>
                <a:cs typeface="Calibri"/>
                <a:sym typeface="Calibri"/>
                <a:hlinkClick r:id="rId3"/>
              </a:rPr>
              <a:t>https://www.cdc.gov/vaccines/covid-19/index.html</a:t>
            </a:r>
            <a:endParaRPr sz="1400">
              <a:latin typeface="Calibri"/>
              <a:ea typeface="Calibri"/>
              <a:cs typeface="Calibri"/>
              <a:sym typeface="Calibri"/>
            </a:endParaRPr>
          </a:p>
          <a:p>
            <a:pPr indent="-215900" lvl="0" marL="304800" marR="990600" rtl="0" algn="l">
              <a:lnSpc>
                <a:spcPct val="100000"/>
              </a:lnSpc>
              <a:spcBef>
                <a:spcPts val="500"/>
              </a:spcBef>
              <a:spcAft>
                <a:spcPts val="0"/>
              </a:spcAft>
              <a:buSzPts val="1400"/>
              <a:buFont typeface="Arial"/>
              <a:buChar char="•"/>
            </a:pPr>
            <a:r>
              <a:rPr lang="en" sz="1400">
                <a:latin typeface="Calibri"/>
                <a:ea typeface="Calibri"/>
                <a:cs typeface="Calibri"/>
                <a:sym typeface="Calibri"/>
              </a:rPr>
              <a:t>For Healthcare Professionals: </a:t>
            </a:r>
            <a:r>
              <a:rPr lang="en" sz="1400">
                <a:solidFill>
                  <a:srgbClr val="0E55DC"/>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4"/>
              </a:rPr>
              <a:t>https://www.cdc.gov/vaccines/covid-  19/hcp/index.html</a:t>
            </a:r>
            <a:endParaRPr sz="1400">
              <a:latin typeface="Calibri"/>
              <a:ea typeface="Calibri"/>
              <a:cs typeface="Calibri"/>
              <a:sym typeface="Calibri"/>
            </a:endParaRPr>
          </a:p>
          <a:p>
            <a:pPr indent="0" lvl="0" marL="0" marR="0" rtl="0" algn="l">
              <a:lnSpc>
                <a:spcPct val="100000"/>
              </a:lnSpc>
              <a:spcBef>
                <a:spcPts val="0"/>
              </a:spcBef>
              <a:spcAft>
                <a:spcPts val="0"/>
              </a:spcAft>
              <a:buNone/>
            </a:pPr>
            <a:r>
              <a:t/>
            </a:r>
            <a:endParaRPr sz="1400">
              <a:latin typeface="Calibri"/>
              <a:ea typeface="Calibri"/>
              <a:cs typeface="Calibri"/>
              <a:sym typeface="Calibri"/>
            </a:endParaRPr>
          </a:p>
          <a:p>
            <a:pPr indent="0" lvl="0" marL="0" marR="0" rtl="0" algn="l">
              <a:lnSpc>
                <a:spcPct val="100000"/>
              </a:lnSpc>
              <a:spcBef>
                <a:spcPts val="0"/>
              </a:spcBef>
              <a:spcAft>
                <a:spcPts val="0"/>
              </a:spcAft>
              <a:buNone/>
            </a:pPr>
            <a:r>
              <a:t/>
            </a:r>
            <a:endParaRPr sz="1600">
              <a:latin typeface="Calibri"/>
              <a:ea typeface="Calibri"/>
              <a:cs typeface="Calibri"/>
              <a:sym typeface="Calibri"/>
            </a:endParaRPr>
          </a:p>
          <a:p>
            <a:pPr indent="0" lvl="0" marL="12700" marR="0" rtl="0" algn="l">
              <a:lnSpc>
                <a:spcPct val="100000"/>
              </a:lnSpc>
              <a:spcBef>
                <a:spcPts val="0"/>
              </a:spcBef>
              <a:spcAft>
                <a:spcPts val="0"/>
              </a:spcAft>
              <a:buNone/>
            </a:pPr>
            <a:r>
              <a:rPr b="1" lang="en" sz="1500">
                <a:latin typeface="Calibri"/>
                <a:ea typeface="Calibri"/>
                <a:cs typeface="Calibri"/>
                <a:sym typeface="Calibri"/>
              </a:rPr>
              <a:t>COVID-19 Vaccine Communication Toolkits</a:t>
            </a:r>
            <a:endParaRPr sz="1500">
              <a:latin typeface="Calibri"/>
              <a:ea typeface="Calibri"/>
              <a:cs typeface="Calibri"/>
              <a:sym typeface="Calibri"/>
            </a:endParaRPr>
          </a:p>
          <a:p>
            <a:pPr indent="-177800" lvl="0" marL="190500" marR="0" rtl="0" algn="l">
              <a:lnSpc>
                <a:spcPct val="100000"/>
              </a:lnSpc>
              <a:spcBef>
                <a:spcPts val="0"/>
              </a:spcBef>
              <a:spcAft>
                <a:spcPts val="0"/>
              </a:spcAft>
              <a:buClr>
                <a:srgbClr val="4883F1"/>
              </a:buClr>
              <a:buSzPts val="1400"/>
              <a:buFont typeface="Calibri"/>
              <a:buChar char="-"/>
            </a:pPr>
            <a:r>
              <a:rPr lang="en" sz="1400">
                <a:latin typeface="Calibri"/>
                <a:ea typeface="Calibri"/>
                <a:cs typeface="Calibri"/>
                <a:sym typeface="Calibri"/>
              </a:rPr>
              <a:t>Medical Centers, Clinics, and Clinicians</a:t>
            </a:r>
            <a:endParaRPr sz="1400">
              <a:latin typeface="Calibri"/>
              <a:ea typeface="Calibri"/>
              <a:cs typeface="Calibri"/>
              <a:sym typeface="Calibri"/>
            </a:endParaRPr>
          </a:p>
          <a:p>
            <a:pPr indent="-177800" lvl="0" marL="190500" marR="0" rtl="0" algn="l">
              <a:lnSpc>
                <a:spcPct val="100000"/>
              </a:lnSpc>
              <a:spcBef>
                <a:spcPts val="0"/>
              </a:spcBef>
              <a:spcAft>
                <a:spcPts val="0"/>
              </a:spcAft>
              <a:buClr>
                <a:srgbClr val="4883F1"/>
              </a:buClr>
              <a:buSzPts val="1400"/>
              <a:buFont typeface="Calibri"/>
              <a:buChar char="-"/>
            </a:pPr>
            <a:r>
              <a:rPr lang="en" sz="1400">
                <a:latin typeface="Calibri"/>
                <a:ea typeface="Calibri"/>
                <a:cs typeface="Calibri"/>
                <a:sym typeface="Calibri"/>
              </a:rPr>
              <a:t>Long-Term Care Facilities</a:t>
            </a:r>
            <a:endParaRPr sz="1400">
              <a:latin typeface="Calibri"/>
              <a:ea typeface="Calibri"/>
              <a:cs typeface="Calibri"/>
              <a:sym typeface="Calibri"/>
            </a:endParaRPr>
          </a:p>
          <a:p>
            <a:pPr indent="-177800" lvl="0" marL="190500" marR="0" rtl="0" algn="l">
              <a:lnSpc>
                <a:spcPct val="100000"/>
              </a:lnSpc>
              <a:spcBef>
                <a:spcPts val="0"/>
              </a:spcBef>
              <a:spcAft>
                <a:spcPts val="0"/>
              </a:spcAft>
              <a:buClr>
                <a:srgbClr val="4883F1"/>
              </a:buClr>
              <a:buSzPts val="1400"/>
              <a:buFont typeface="Calibri"/>
              <a:buChar char="-"/>
            </a:pPr>
            <a:r>
              <a:rPr lang="en" sz="1400">
                <a:latin typeface="Calibri"/>
                <a:ea typeface="Calibri"/>
                <a:cs typeface="Calibri"/>
                <a:sym typeface="Calibri"/>
              </a:rPr>
              <a:t>Community-Based Organizations</a:t>
            </a:r>
            <a:endParaRPr sz="1400">
              <a:latin typeface="Calibri"/>
              <a:ea typeface="Calibri"/>
              <a:cs typeface="Calibri"/>
              <a:sym typeface="Calibri"/>
            </a:endParaRPr>
          </a:p>
          <a:p>
            <a:pPr indent="-177800" lvl="0" marL="190500" marR="0" rtl="0" algn="l">
              <a:lnSpc>
                <a:spcPct val="100000"/>
              </a:lnSpc>
              <a:spcBef>
                <a:spcPts val="0"/>
              </a:spcBef>
              <a:spcAft>
                <a:spcPts val="0"/>
              </a:spcAft>
              <a:buClr>
                <a:srgbClr val="4883F1"/>
              </a:buClr>
              <a:buSzPts val="1400"/>
              <a:buFont typeface="Calibri"/>
              <a:buChar char="-"/>
            </a:pPr>
            <a:r>
              <a:rPr lang="en" sz="1400">
                <a:latin typeface="Calibri"/>
                <a:ea typeface="Calibri"/>
                <a:cs typeface="Calibri"/>
                <a:sym typeface="Calibri"/>
              </a:rPr>
              <a:t>Essential Workers</a:t>
            </a:r>
            <a:endParaRPr sz="1400">
              <a:latin typeface="Calibri"/>
              <a:ea typeface="Calibri"/>
              <a:cs typeface="Calibri"/>
              <a:sym typeface="Calibri"/>
            </a:endParaRPr>
          </a:p>
        </p:txBody>
      </p:sp>
      <p:sp>
        <p:nvSpPr>
          <p:cNvPr id="774" name="Google Shape;774;p94"/>
          <p:cNvSpPr txBox="1"/>
          <p:nvPr>
            <p:ph type="title"/>
          </p:nvPr>
        </p:nvSpPr>
        <p:spPr>
          <a:xfrm>
            <a:off x="397840" y="209455"/>
            <a:ext cx="1991678" cy="407670"/>
          </a:xfrm>
          <a:prstGeom prst="rect">
            <a:avLst/>
          </a:prstGeom>
          <a:noFill/>
          <a:ln>
            <a:noFill/>
          </a:ln>
        </p:spPr>
        <p:txBody>
          <a:bodyPr anchorCtr="0" anchor="t" bIns="0" lIns="0" spcFirstLastPara="1" rIns="0" wrap="square" tIns="9050">
            <a:spAutoFit/>
          </a:bodyPr>
          <a:lstStyle/>
          <a:p>
            <a:pPr indent="0" lvl="0" marL="12700" rtl="0" algn="l">
              <a:lnSpc>
                <a:spcPct val="100000"/>
              </a:lnSpc>
              <a:spcBef>
                <a:spcPts val="0"/>
              </a:spcBef>
              <a:spcAft>
                <a:spcPts val="0"/>
              </a:spcAft>
              <a:buNone/>
            </a:pPr>
            <a:r>
              <a:rPr lang="en" sz="2600">
                <a:solidFill>
                  <a:srgbClr val="006A70"/>
                </a:solidFill>
              </a:rPr>
              <a:t>CDC Resources</a:t>
            </a:r>
            <a:endParaRPr sz="2600"/>
          </a:p>
        </p:txBody>
      </p:sp>
      <p:grpSp>
        <p:nvGrpSpPr>
          <p:cNvPr id="775" name="Google Shape;775;p94"/>
          <p:cNvGrpSpPr/>
          <p:nvPr/>
        </p:nvGrpSpPr>
        <p:grpSpPr>
          <a:xfrm>
            <a:off x="4738877" y="151038"/>
            <a:ext cx="4286250" cy="4719284"/>
            <a:chOff x="6318503" y="201384"/>
            <a:chExt cx="5715000" cy="6292379"/>
          </a:xfrm>
        </p:grpSpPr>
        <p:pic>
          <p:nvPicPr>
            <p:cNvPr id="776" name="Google Shape;776;p94"/>
            <p:cNvPicPr preferRelativeResize="0"/>
            <p:nvPr/>
          </p:nvPicPr>
          <p:blipFill rotWithShape="1">
            <a:blip r:embed="rId5">
              <a:alphaModFix/>
            </a:blip>
            <a:srcRect b="0" l="0" r="0" t="0"/>
            <a:stretch/>
          </p:blipFill>
          <p:spPr>
            <a:xfrm>
              <a:off x="6318503" y="201384"/>
              <a:ext cx="5715000" cy="5129567"/>
            </a:xfrm>
            <a:prstGeom prst="rect">
              <a:avLst/>
            </a:prstGeom>
            <a:noFill/>
            <a:ln>
              <a:noFill/>
            </a:ln>
          </p:spPr>
        </p:pic>
        <p:pic>
          <p:nvPicPr>
            <p:cNvPr id="777" name="Google Shape;777;p94"/>
            <p:cNvPicPr preferRelativeResize="0"/>
            <p:nvPr/>
          </p:nvPicPr>
          <p:blipFill rotWithShape="1">
            <a:blip r:embed="rId6">
              <a:alphaModFix/>
            </a:blip>
            <a:srcRect b="0" l="0" r="0" t="0"/>
            <a:stretch/>
          </p:blipFill>
          <p:spPr>
            <a:xfrm>
              <a:off x="6638543" y="3703319"/>
              <a:ext cx="2189988" cy="2790444"/>
            </a:xfrm>
            <a:prstGeom prst="rect">
              <a:avLst/>
            </a:prstGeom>
            <a:noFill/>
            <a:ln>
              <a:noFill/>
            </a:ln>
          </p:spPr>
        </p:pic>
        <p:pic>
          <p:nvPicPr>
            <p:cNvPr id="778" name="Google Shape;778;p94"/>
            <p:cNvPicPr preferRelativeResize="0"/>
            <p:nvPr/>
          </p:nvPicPr>
          <p:blipFill rotWithShape="1">
            <a:blip r:embed="rId7">
              <a:alphaModFix/>
            </a:blip>
            <a:srcRect b="0" l="0" r="0" t="0"/>
            <a:stretch/>
          </p:blipFill>
          <p:spPr>
            <a:xfrm>
              <a:off x="6664451" y="3729228"/>
              <a:ext cx="2087879" cy="2688336"/>
            </a:xfrm>
            <a:prstGeom prst="rect">
              <a:avLst/>
            </a:prstGeom>
            <a:noFill/>
            <a:ln>
              <a:noFill/>
            </a:ln>
          </p:spPr>
        </p:pic>
        <p:pic>
          <p:nvPicPr>
            <p:cNvPr id="779" name="Google Shape;779;p94"/>
            <p:cNvPicPr preferRelativeResize="0"/>
            <p:nvPr/>
          </p:nvPicPr>
          <p:blipFill rotWithShape="1">
            <a:blip r:embed="rId8">
              <a:alphaModFix/>
            </a:blip>
            <a:srcRect b="0" l="0" r="0" t="0"/>
            <a:stretch/>
          </p:blipFill>
          <p:spPr>
            <a:xfrm>
              <a:off x="9142475" y="4568951"/>
              <a:ext cx="2717292" cy="1757172"/>
            </a:xfrm>
            <a:prstGeom prst="rect">
              <a:avLst/>
            </a:prstGeom>
            <a:noFill/>
            <a:ln>
              <a:noFill/>
            </a:ln>
          </p:spPr>
        </p:pic>
      </p:grpSp>
      <p:sp>
        <p:nvSpPr>
          <p:cNvPr id="780" name="Google Shape;780;p94"/>
          <p:cNvSpPr txBox="1"/>
          <p:nvPr/>
        </p:nvSpPr>
        <p:spPr>
          <a:xfrm>
            <a:off x="8567357" y="4830165"/>
            <a:ext cx="459581" cy="17954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100">
                <a:latin typeface="Calibri"/>
                <a:ea typeface="Calibri"/>
                <a:cs typeface="Calibri"/>
                <a:sym typeface="Calibri"/>
              </a:rPr>
              <a:t>1/19/21</a:t>
            </a:r>
            <a:endParaRPr sz="11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4" name="Shape 784"/>
        <p:cNvGrpSpPr/>
        <p:nvPr/>
      </p:nvGrpSpPr>
      <p:grpSpPr>
        <a:xfrm>
          <a:off x="0" y="0"/>
          <a:ext cx="0" cy="0"/>
          <a:chOff x="0" y="0"/>
          <a:chExt cx="0" cy="0"/>
        </a:xfrm>
      </p:grpSpPr>
      <p:grpSp>
        <p:nvGrpSpPr>
          <p:cNvPr id="785" name="Google Shape;785;p95"/>
          <p:cNvGrpSpPr/>
          <p:nvPr/>
        </p:nvGrpSpPr>
        <p:grpSpPr>
          <a:xfrm>
            <a:off x="-729" y="5045201"/>
            <a:ext cx="9144918" cy="98583"/>
            <a:chOff x="-972" y="6726935"/>
            <a:chExt cx="12193224" cy="131445"/>
          </a:xfrm>
        </p:grpSpPr>
        <p:sp>
          <p:nvSpPr>
            <p:cNvPr id="786" name="Google Shape;786;p95"/>
            <p:cNvSpPr/>
            <p:nvPr/>
          </p:nvSpPr>
          <p:spPr>
            <a:xfrm>
              <a:off x="-972" y="6848855"/>
              <a:ext cx="7527925" cy="9525"/>
            </a:xfrm>
            <a:custGeom>
              <a:rect b="b" l="l" r="r" t="t"/>
              <a:pathLst>
                <a:path extrusionOk="0" h="9525" w="7527925">
                  <a:moveTo>
                    <a:pt x="0" y="9249"/>
                  </a:moveTo>
                  <a:lnTo>
                    <a:pt x="7527565" y="9249"/>
                  </a:lnTo>
                  <a:lnTo>
                    <a:pt x="7527565" y="0"/>
                  </a:lnTo>
                  <a:lnTo>
                    <a:pt x="0" y="0"/>
                  </a:lnTo>
                  <a:lnTo>
                    <a:pt x="0" y="9249"/>
                  </a:lnTo>
                  <a:close/>
                </a:path>
              </a:pathLst>
            </a:custGeom>
            <a:solidFill>
              <a:srgbClr val="005D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87" name="Google Shape;787;p95"/>
            <p:cNvSpPr/>
            <p:nvPr/>
          </p:nvSpPr>
          <p:spPr>
            <a:xfrm>
              <a:off x="7526606" y="6736839"/>
              <a:ext cx="935990" cy="121285"/>
            </a:xfrm>
            <a:custGeom>
              <a:rect b="b" l="l" r="r" t="t"/>
              <a:pathLst>
                <a:path extrusionOk="0" h="121284" w="935990">
                  <a:moveTo>
                    <a:pt x="935412" y="0"/>
                  </a:moveTo>
                  <a:lnTo>
                    <a:pt x="0" y="0"/>
                  </a:lnTo>
                  <a:lnTo>
                    <a:pt x="0" y="121264"/>
                  </a:lnTo>
                  <a:lnTo>
                    <a:pt x="935412" y="121264"/>
                  </a:lnTo>
                  <a:lnTo>
                    <a:pt x="935412" y="0"/>
                  </a:lnTo>
                  <a:close/>
                </a:path>
              </a:pathLst>
            </a:custGeom>
            <a:solidFill>
              <a:srgbClr val="4870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88" name="Google Shape;788;p95"/>
            <p:cNvSpPr/>
            <p:nvPr/>
          </p:nvSpPr>
          <p:spPr>
            <a:xfrm>
              <a:off x="8459620" y="6736839"/>
              <a:ext cx="923925" cy="121285"/>
            </a:xfrm>
            <a:custGeom>
              <a:rect b="b" l="l" r="r" t="t"/>
              <a:pathLst>
                <a:path extrusionOk="0" h="121284" w="923925">
                  <a:moveTo>
                    <a:pt x="0" y="121264"/>
                  </a:moveTo>
                  <a:lnTo>
                    <a:pt x="923421" y="121264"/>
                  </a:lnTo>
                  <a:lnTo>
                    <a:pt x="923421" y="0"/>
                  </a:lnTo>
                  <a:lnTo>
                    <a:pt x="0" y="0"/>
                  </a:lnTo>
                  <a:lnTo>
                    <a:pt x="0" y="121264"/>
                  </a:lnTo>
                  <a:close/>
                </a:path>
              </a:pathLst>
            </a:custGeom>
            <a:solidFill>
              <a:srgbClr val="007C5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89" name="Google Shape;789;p95"/>
            <p:cNvSpPr/>
            <p:nvPr/>
          </p:nvSpPr>
          <p:spPr>
            <a:xfrm>
              <a:off x="9383041" y="6736839"/>
              <a:ext cx="935990" cy="121285"/>
            </a:xfrm>
            <a:custGeom>
              <a:rect b="b" l="l" r="r" t="t"/>
              <a:pathLst>
                <a:path extrusionOk="0" h="121284" w="935990">
                  <a:moveTo>
                    <a:pt x="935412" y="0"/>
                  </a:moveTo>
                  <a:lnTo>
                    <a:pt x="0" y="0"/>
                  </a:lnTo>
                  <a:lnTo>
                    <a:pt x="0" y="121264"/>
                  </a:lnTo>
                  <a:lnTo>
                    <a:pt x="935412" y="121264"/>
                  </a:lnTo>
                  <a:lnTo>
                    <a:pt x="935412" y="0"/>
                  </a:lnTo>
                  <a:close/>
                </a:path>
              </a:pathLst>
            </a:custGeom>
            <a:solidFill>
              <a:srgbClr val="9A3A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90" name="Google Shape;790;p95"/>
            <p:cNvSpPr/>
            <p:nvPr/>
          </p:nvSpPr>
          <p:spPr>
            <a:xfrm>
              <a:off x="10318453" y="6736839"/>
              <a:ext cx="936625" cy="121285"/>
            </a:xfrm>
            <a:custGeom>
              <a:rect b="b" l="l" r="r" t="t"/>
              <a:pathLst>
                <a:path extrusionOk="0" h="121284" w="936625">
                  <a:moveTo>
                    <a:pt x="936611" y="0"/>
                  </a:moveTo>
                  <a:lnTo>
                    <a:pt x="0" y="0"/>
                  </a:lnTo>
                  <a:lnTo>
                    <a:pt x="0" y="121264"/>
                  </a:lnTo>
                  <a:lnTo>
                    <a:pt x="936611" y="121264"/>
                  </a:lnTo>
                  <a:lnTo>
                    <a:pt x="936611"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91" name="Google Shape;791;p95"/>
            <p:cNvSpPr/>
            <p:nvPr/>
          </p:nvSpPr>
          <p:spPr>
            <a:xfrm>
              <a:off x="11255064" y="6848855"/>
              <a:ext cx="935990" cy="9525"/>
            </a:xfrm>
            <a:custGeom>
              <a:rect b="b" l="l" r="r" t="t"/>
              <a:pathLst>
                <a:path extrusionOk="0" h="9525" w="935990">
                  <a:moveTo>
                    <a:pt x="0" y="9249"/>
                  </a:moveTo>
                  <a:lnTo>
                    <a:pt x="935412" y="9249"/>
                  </a:lnTo>
                  <a:lnTo>
                    <a:pt x="935412" y="0"/>
                  </a:lnTo>
                  <a:lnTo>
                    <a:pt x="0" y="0"/>
                  </a:lnTo>
                  <a:lnTo>
                    <a:pt x="0" y="9249"/>
                  </a:lnTo>
                  <a:close/>
                </a:path>
              </a:pathLst>
            </a:custGeom>
            <a:solidFill>
              <a:srgbClr val="005D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92" name="Google Shape;792;p95"/>
            <p:cNvSpPr/>
            <p:nvPr/>
          </p:nvSpPr>
          <p:spPr>
            <a:xfrm>
              <a:off x="8110727" y="6726935"/>
              <a:ext cx="792480" cy="121920"/>
            </a:xfrm>
            <a:custGeom>
              <a:rect b="b" l="l" r="r" t="t"/>
              <a:pathLst>
                <a:path extrusionOk="0" h="121920" w="792479">
                  <a:moveTo>
                    <a:pt x="0" y="121920"/>
                  </a:moveTo>
                  <a:lnTo>
                    <a:pt x="792479" y="121920"/>
                  </a:lnTo>
                  <a:lnTo>
                    <a:pt x="792479" y="0"/>
                  </a:lnTo>
                  <a:lnTo>
                    <a:pt x="0" y="0"/>
                  </a:lnTo>
                  <a:lnTo>
                    <a:pt x="0" y="121920"/>
                  </a:lnTo>
                  <a:close/>
                </a:path>
              </a:pathLst>
            </a:custGeom>
            <a:solidFill>
              <a:srgbClr val="AF151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93" name="Google Shape;793;p95"/>
            <p:cNvSpPr/>
            <p:nvPr/>
          </p:nvSpPr>
          <p:spPr>
            <a:xfrm>
              <a:off x="8903208" y="6726935"/>
              <a:ext cx="805180" cy="121920"/>
            </a:xfrm>
            <a:custGeom>
              <a:rect b="b" l="l" r="r" t="t"/>
              <a:pathLst>
                <a:path extrusionOk="0" h="121920" w="805179">
                  <a:moveTo>
                    <a:pt x="804672" y="0"/>
                  </a:moveTo>
                  <a:lnTo>
                    <a:pt x="0" y="0"/>
                  </a:lnTo>
                  <a:lnTo>
                    <a:pt x="0" y="121920"/>
                  </a:lnTo>
                  <a:lnTo>
                    <a:pt x="804672" y="121920"/>
                  </a:lnTo>
                  <a:lnTo>
                    <a:pt x="804672" y="0"/>
                  </a:lnTo>
                  <a:close/>
                </a:path>
              </a:pathLst>
            </a:custGeom>
            <a:solidFill>
              <a:srgbClr val="FAAB1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94" name="Google Shape;794;p95"/>
            <p:cNvSpPr/>
            <p:nvPr/>
          </p:nvSpPr>
          <p:spPr>
            <a:xfrm>
              <a:off x="9707880" y="6726935"/>
              <a:ext cx="786765" cy="121920"/>
            </a:xfrm>
            <a:custGeom>
              <a:rect b="b" l="l" r="r" t="t"/>
              <a:pathLst>
                <a:path extrusionOk="0" h="121920" w="786765">
                  <a:moveTo>
                    <a:pt x="0" y="121920"/>
                  </a:moveTo>
                  <a:lnTo>
                    <a:pt x="786384" y="121920"/>
                  </a:lnTo>
                  <a:lnTo>
                    <a:pt x="786384" y="0"/>
                  </a:lnTo>
                  <a:lnTo>
                    <a:pt x="0" y="0"/>
                  </a:lnTo>
                  <a:lnTo>
                    <a:pt x="0" y="121920"/>
                  </a:lnTo>
                  <a:close/>
                </a:path>
              </a:pathLst>
            </a:custGeom>
            <a:solidFill>
              <a:srgbClr val="292B6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95" name="Google Shape;795;p95"/>
            <p:cNvSpPr/>
            <p:nvPr/>
          </p:nvSpPr>
          <p:spPr>
            <a:xfrm>
              <a:off x="10494263" y="6726935"/>
              <a:ext cx="1697989" cy="121920"/>
            </a:xfrm>
            <a:custGeom>
              <a:rect b="b" l="l" r="r" t="t"/>
              <a:pathLst>
                <a:path extrusionOk="0" h="121920" w="1697990">
                  <a:moveTo>
                    <a:pt x="1697735" y="0"/>
                  </a:moveTo>
                  <a:lnTo>
                    <a:pt x="0" y="0"/>
                  </a:lnTo>
                  <a:lnTo>
                    <a:pt x="0" y="121920"/>
                  </a:lnTo>
                  <a:lnTo>
                    <a:pt x="1697735" y="121920"/>
                  </a:lnTo>
                  <a:lnTo>
                    <a:pt x="1697735" y="0"/>
                  </a:lnTo>
                  <a:close/>
                </a:path>
              </a:pathLst>
            </a:custGeom>
            <a:solidFill>
              <a:srgbClr val="4655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96" name="Google Shape;796;p95"/>
            <p:cNvSpPr/>
            <p:nvPr/>
          </p:nvSpPr>
          <p:spPr>
            <a:xfrm>
              <a:off x="0" y="6726935"/>
              <a:ext cx="7307580" cy="121920"/>
            </a:xfrm>
            <a:custGeom>
              <a:rect b="b" l="l" r="r" t="t"/>
              <a:pathLst>
                <a:path extrusionOk="0" h="121920" w="7307580">
                  <a:moveTo>
                    <a:pt x="0" y="121920"/>
                  </a:moveTo>
                  <a:lnTo>
                    <a:pt x="7307580" y="121920"/>
                  </a:lnTo>
                  <a:lnTo>
                    <a:pt x="7307580" y="0"/>
                  </a:lnTo>
                  <a:lnTo>
                    <a:pt x="0" y="0"/>
                  </a:lnTo>
                  <a:lnTo>
                    <a:pt x="0" y="121920"/>
                  </a:lnTo>
                  <a:close/>
                </a:path>
              </a:pathLst>
            </a:custGeom>
            <a:solidFill>
              <a:srgbClr val="1746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97" name="Google Shape;797;p95"/>
            <p:cNvSpPr/>
            <p:nvPr/>
          </p:nvSpPr>
          <p:spPr>
            <a:xfrm>
              <a:off x="7307580" y="6726935"/>
              <a:ext cx="805180" cy="121920"/>
            </a:xfrm>
            <a:custGeom>
              <a:rect b="b" l="l" r="r" t="t"/>
              <a:pathLst>
                <a:path extrusionOk="0" h="121920" w="805179">
                  <a:moveTo>
                    <a:pt x="804672" y="0"/>
                  </a:moveTo>
                  <a:lnTo>
                    <a:pt x="0" y="0"/>
                  </a:lnTo>
                  <a:lnTo>
                    <a:pt x="0" y="121920"/>
                  </a:lnTo>
                  <a:lnTo>
                    <a:pt x="804672" y="121920"/>
                  </a:lnTo>
                  <a:lnTo>
                    <a:pt x="804672" y="0"/>
                  </a:lnTo>
                  <a:close/>
                </a:path>
              </a:pathLst>
            </a:custGeom>
            <a:solidFill>
              <a:srgbClr val="54BE8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798" name="Google Shape;798;p95"/>
          <p:cNvSpPr txBox="1"/>
          <p:nvPr>
            <p:ph type="title"/>
          </p:nvPr>
        </p:nvSpPr>
        <p:spPr>
          <a:xfrm>
            <a:off x="516255" y="264319"/>
            <a:ext cx="1440656" cy="445770"/>
          </a:xfrm>
          <a:prstGeom prst="rect">
            <a:avLst/>
          </a:prstGeom>
          <a:noFill/>
          <a:ln>
            <a:noFill/>
          </a:ln>
        </p:spPr>
        <p:txBody>
          <a:bodyPr anchorCtr="0" anchor="t" bIns="0" lIns="0" spcFirstLastPara="1" rIns="0" wrap="square" tIns="12375">
            <a:spAutoFit/>
          </a:bodyPr>
          <a:lstStyle/>
          <a:p>
            <a:pPr indent="0" lvl="0" marL="12700" rtl="0" algn="l">
              <a:lnSpc>
                <a:spcPct val="100000"/>
              </a:lnSpc>
              <a:spcBef>
                <a:spcPts val="0"/>
              </a:spcBef>
              <a:spcAft>
                <a:spcPts val="0"/>
              </a:spcAft>
              <a:buNone/>
            </a:pPr>
            <a:r>
              <a:rPr lang="en" sz="2800">
                <a:solidFill>
                  <a:srgbClr val="006A70"/>
                </a:solidFill>
              </a:rPr>
              <a:t>In Closing</a:t>
            </a:r>
            <a:endParaRPr sz="2800"/>
          </a:p>
        </p:txBody>
      </p:sp>
      <p:sp>
        <p:nvSpPr>
          <p:cNvPr id="799" name="Google Shape;799;p95"/>
          <p:cNvSpPr txBox="1"/>
          <p:nvPr/>
        </p:nvSpPr>
        <p:spPr>
          <a:xfrm>
            <a:off x="516255" y="1078801"/>
            <a:ext cx="8077200" cy="3372802"/>
          </a:xfrm>
          <a:prstGeom prst="rect">
            <a:avLst/>
          </a:prstGeom>
          <a:noFill/>
          <a:ln>
            <a:noFill/>
          </a:ln>
        </p:spPr>
        <p:txBody>
          <a:bodyPr anchorCtr="0" anchor="t" bIns="0" lIns="0" spcFirstLastPara="1" rIns="0" wrap="square" tIns="10000">
            <a:spAutoFit/>
          </a:bodyPr>
          <a:lstStyle/>
          <a:p>
            <a:pPr indent="-241300" lvl="0" marL="241300" marR="0" rtl="0" algn="l">
              <a:lnSpc>
                <a:spcPct val="100000"/>
              </a:lnSpc>
              <a:spcBef>
                <a:spcPts val="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The new vaccine programs bring vaccine to locations people trust.</a:t>
            </a:r>
            <a:endParaRPr sz="2000">
              <a:latin typeface="Calibri"/>
              <a:ea typeface="Calibri"/>
              <a:cs typeface="Calibri"/>
              <a:sym typeface="Calibri"/>
            </a:endParaRPr>
          </a:p>
          <a:p>
            <a:pPr indent="0" lvl="0" marL="0" marR="0" rtl="0" algn="l">
              <a:lnSpc>
                <a:spcPct val="100000"/>
              </a:lnSpc>
              <a:spcBef>
                <a:spcPts val="0"/>
              </a:spcBef>
              <a:spcAft>
                <a:spcPts val="0"/>
              </a:spcAft>
              <a:buClr>
                <a:srgbClr val="005DAA"/>
              </a:buClr>
              <a:buSzPts val="2400"/>
              <a:buFont typeface="Noto Sans Symbols"/>
              <a:buNone/>
            </a:pPr>
            <a:r>
              <a:t/>
            </a:r>
            <a:endParaRPr sz="2400">
              <a:latin typeface="Calibri"/>
              <a:ea typeface="Calibri"/>
              <a:cs typeface="Calibri"/>
              <a:sym typeface="Calibri"/>
            </a:endParaRPr>
          </a:p>
          <a:p>
            <a:pPr indent="-241300" lvl="0" marL="241300" marR="406400" rtl="0" algn="l">
              <a:lnSpc>
                <a:spcPct val="100000"/>
              </a:lnSpc>
              <a:spcBef>
                <a:spcPts val="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It’s essential that people have access and trust that COVID-19 vaccines are  safe and effective.</a:t>
            </a:r>
            <a:endParaRPr sz="2000">
              <a:latin typeface="Calibri"/>
              <a:ea typeface="Calibri"/>
              <a:cs typeface="Calibri"/>
              <a:sym typeface="Calibri"/>
            </a:endParaRPr>
          </a:p>
          <a:p>
            <a:pPr indent="0" lvl="0" marL="0" marR="0" rtl="0" algn="l">
              <a:lnSpc>
                <a:spcPct val="100000"/>
              </a:lnSpc>
              <a:spcBef>
                <a:spcPts val="0"/>
              </a:spcBef>
              <a:spcAft>
                <a:spcPts val="0"/>
              </a:spcAft>
              <a:buClr>
                <a:srgbClr val="005DAA"/>
              </a:buClr>
              <a:buSzPts val="2900"/>
              <a:buFont typeface="Noto Sans Symbols"/>
              <a:buNone/>
            </a:pPr>
            <a:r>
              <a:t/>
            </a:r>
            <a:endParaRPr sz="2900">
              <a:latin typeface="Calibri"/>
              <a:ea typeface="Calibri"/>
              <a:cs typeface="Calibri"/>
              <a:sym typeface="Calibri"/>
            </a:endParaRPr>
          </a:p>
          <a:p>
            <a:pPr indent="-241300" lvl="0" marL="241300" marR="279400" rtl="0" algn="l">
              <a:lnSpc>
                <a:spcPct val="100000"/>
              </a:lnSpc>
              <a:spcBef>
                <a:spcPts val="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Confidence in the vaccination program is key; including trust in the vaccine,  the vaccinator, and the system that produced it.</a:t>
            </a:r>
            <a:endParaRPr sz="2000">
              <a:latin typeface="Calibri"/>
              <a:ea typeface="Calibri"/>
              <a:cs typeface="Calibri"/>
              <a:sym typeface="Calibri"/>
            </a:endParaRPr>
          </a:p>
          <a:p>
            <a:pPr indent="0" lvl="0" marL="0" marR="0" rtl="0" algn="l">
              <a:lnSpc>
                <a:spcPct val="100000"/>
              </a:lnSpc>
              <a:spcBef>
                <a:spcPts val="0"/>
              </a:spcBef>
              <a:spcAft>
                <a:spcPts val="0"/>
              </a:spcAft>
              <a:buClr>
                <a:srgbClr val="005DAA"/>
              </a:buClr>
              <a:buSzPts val="2900"/>
              <a:buFont typeface="Noto Sans Symbols"/>
              <a:buNone/>
            </a:pPr>
            <a:r>
              <a:t/>
            </a:r>
            <a:endParaRPr sz="2900">
              <a:latin typeface="Calibri"/>
              <a:ea typeface="Calibri"/>
              <a:cs typeface="Calibri"/>
              <a:sym typeface="Calibri"/>
            </a:endParaRPr>
          </a:p>
          <a:p>
            <a:pPr indent="-241300" lvl="0" marL="241300" marR="0" rtl="0" algn="l">
              <a:lnSpc>
                <a:spcPct val="100000"/>
              </a:lnSpc>
              <a:spcBef>
                <a:spcPts val="0"/>
              </a:spcBef>
              <a:spcAft>
                <a:spcPts val="0"/>
              </a:spcAft>
              <a:buClr>
                <a:srgbClr val="005DAA"/>
              </a:buClr>
              <a:buSzPts val="2000"/>
              <a:buFont typeface="Noto Sans Symbols"/>
              <a:buChar char="▪"/>
            </a:pPr>
            <a:r>
              <a:rPr lang="en" sz="2000">
                <a:solidFill>
                  <a:srgbClr val="2C2C2C"/>
                </a:solidFill>
                <a:latin typeface="Calibri"/>
                <a:ea typeface="Calibri"/>
                <a:cs typeface="Calibri"/>
                <a:sym typeface="Calibri"/>
              </a:rPr>
              <a:t>Reaching every individual who would benefit from vaccination is an important  and ambitious goal – a goal that we can achieve by working together.</a:t>
            </a:r>
            <a:endParaRPr sz="20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3" name="Shape 803"/>
        <p:cNvGrpSpPr/>
        <p:nvPr/>
      </p:nvGrpSpPr>
      <p:grpSpPr>
        <a:xfrm>
          <a:off x="0" y="0"/>
          <a:ext cx="0" cy="0"/>
          <a:chOff x="0" y="0"/>
          <a:chExt cx="0" cy="0"/>
        </a:xfrm>
      </p:grpSpPr>
      <p:grpSp>
        <p:nvGrpSpPr>
          <p:cNvPr id="804" name="Google Shape;804;p96"/>
          <p:cNvGrpSpPr/>
          <p:nvPr/>
        </p:nvGrpSpPr>
        <p:grpSpPr>
          <a:xfrm>
            <a:off x="-729" y="4247387"/>
            <a:ext cx="9144728" cy="896206"/>
            <a:chOff x="-972" y="5663183"/>
            <a:chExt cx="12192971" cy="1194941"/>
          </a:xfrm>
        </p:grpSpPr>
        <p:sp>
          <p:nvSpPr>
            <p:cNvPr id="805" name="Google Shape;805;p96"/>
            <p:cNvSpPr/>
            <p:nvPr/>
          </p:nvSpPr>
          <p:spPr>
            <a:xfrm>
              <a:off x="-972" y="6736839"/>
              <a:ext cx="7527925" cy="121285"/>
            </a:xfrm>
            <a:custGeom>
              <a:rect b="b" l="l" r="r" t="t"/>
              <a:pathLst>
                <a:path extrusionOk="0" h="121284" w="7527925">
                  <a:moveTo>
                    <a:pt x="7527565" y="0"/>
                  </a:moveTo>
                  <a:lnTo>
                    <a:pt x="0" y="0"/>
                  </a:lnTo>
                  <a:lnTo>
                    <a:pt x="0" y="121264"/>
                  </a:lnTo>
                  <a:lnTo>
                    <a:pt x="7527565" y="121264"/>
                  </a:lnTo>
                  <a:lnTo>
                    <a:pt x="7527565" y="0"/>
                  </a:lnTo>
                  <a:close/>
                </a:path>
              </a:pathLst>
            </a:custGeom>
            <a:solidFill>
              <a:srgbClr val="005D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06" name="Google Shape;806;p96"/>
            <p:cNvSpPr/>
            <p:nvPr/>
          </p:nvSpPr>
          <p:spPr>
            <a:xfrm>
              <a:off x="7526606" y="6736839"/>
              <a:ext cx="935990" cy="121285"/>
            </a:xfrm>
            <a:custGeom>
              <a:rect b="b" l="l" r="r" t="t"/>
              <a:pathLst>
                <a:path extrusionOk="0" h="121284" w="935990">
                  <a:moveTo>
                    <a:pt x="935412" y="0"/>
                  </a:moveTo>
                  <a:lnTo>
                    <a:pt x="0" y="0"/>
                  </a:lnTo>
                  <a:lnTo>
                    <a:pt x="0" y="121264"/>
                  </a:lnTo>
                  <a:lnTo>
                    <a:pt x="935412" y="121264"/>
                  </a:lnTo>
                  <a:lnTo>
                    <a:pt x="935412" y="0"/>
                  </a:lnTo>
                  <a:close/>
                </a:path>
              </a:pathLst>
            </a:custGeom>
            <a:solidFill>
              <a:srgbClr val="4870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07" name="Google Shape;807;p96"/>
            <p:cNvSpPr/>
            <p:nvPr/>
          </p:nvSpPr>
          <p:spPr>
            <a:xfrm>
              <a:off x="8459620" y="6736839"/>
              <a:ext cx="923925" cy="121285"/>
            </a:xfrm>
            <a:custGeom>
              <a:rect b="b" l="l" r="r" t="t"/>
              <a:pathLst>
                <a:path extrusionOk="0" h="121284" w="923925">
                  <a:moveTo>
                    <a:pt x="0" y="121264"/>
                  </a:moveTo>
                  <a:lnTo>
                    <a:pt x="923421" y="121264"/>
                  </a:lnTo>
                  <a:lnTo>
                    <a:pt x="923421" y="0"/>
                  </a:lnTo>
                  <a:lnTo>
                    <a:pt x="0" y="0"/>
                  </a:lnTo>
                  <a:lnTo>
                    <a:pt x="0" y="121264"/>
                  </a:lnTo>
                  <a:close/>
                </a:path>
              </a:pathLst>
            </a:custGeom>
            <a:solidFill>
              <a:srgbClr val="007C5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08" name="Google Shape;808;p96"/>
            <p:cNvSpPr/>
            <p:nvPr/>
          </p:nvSpPr>
          <p:spPr>
            <a:xfrm>
              <a:off x="9383041" y="6736839"/>
              <a:ext cx="935990" cy="121285"/>
            </a:xfrm>
            <a:custGeom>
              <a:rect b="b" l="l" r="r" t="t"/>
              <a:pathLst>
                <a:path extrusionOk="0" h="121284" w="935990">
                  <a:moveTo>
                    <a:pt x="935412" y="0"/>
                  </a:moveTo>
                  <a:lnTo>
                    <a:pt x="0" y="0"/>
                  </a:lnTo>
                  <a:lnTo>
                    <a:pt x="0" y="121264"/>
                  </a:lnTo>
                  <a:lnTo>
                    <a:pt x="935412" y="121264"/>
                  </a:lnTo>
                  <a:lnTo>
                    <a:pt x="935412" y="0"/>
                  </a:lnTo>
                  <a:close/>
                </a:path>
              </a:pathLst>
            </a:custGeom>
            <a:solidFill>
              <a:srgbClr val="9A3A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09" name="Google Shape;809;p96"/>
            <p:cNvSpPr/>
            <p:nvPr/>
          </p:nvSpPr>
          <p:spPr>
            <a:xfrm>
              <a:off x="10318453" y="6736839"/>
              <a:ext cx="936625" cy="121285"/>
            </a:xfrm>
            <a:custGeom>
              <a:rect b="b" l="l" r="r" t="t"/>
              <a:pathLst>
                <a:path extrusionOk="0" h="121284" w="936625">
                  <a:moveTo>
                    <a:pt x="936611" y="0"/>
                  </a:moveTo>
                  <a:lnTo>
                    <a:pt x="0" y="0"/>
                  </a:lnTo>
                  <a:lnTo>
                    <a:pt x="0" y="121264"/>
                  </a:lnTo>
                  <a:lnTo>
                    <a:pt x="936611" y="121264"/>
                  </a:lnTo>
                  <a:lnTo>
                    <a:pt x="936611"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10" name="Google Shape;810;p96"/>
            <p:cNvSpPr/>
            <p:nvPr/>
          </p:nvSpPr>
          <p:spPr>
            <a:xfrm>
              <a:off x="11255064" y="6736839"/>
              <a:ext cx="935990" cy="121285"/>
            </a:xfrm>
            <a:custGeom>
              <a:rect b="b" l="l" r="r" t="t"/>
              <a:pathLst>
                <a:path extrusionOk="0" h="121284" w="935990">
                  <a:moveTo>
                    <a:pt x="935412" y="0"/>
                  </a:moveTo>
                  <a:lnTo>
                    <a:pt x="0" y="0"/>
                  </a:lnTo>
                  <a:lnTo>
                    <a:pt x="0" y="121264"/>
                  </a:lnTo>
                  <a:lnTo>
                    <a:pt x="935412" y="121264"/>
                  </a:lnTo>
                  <a:lnTo>
                    <a:pt x="935412" y="0"/>
                  </a:lnTo>
                  <a:close/>
                </a:path>
              </a:pathLst>
            </a:custGeom>
            <a:solidFill>
              <a:srgbClr val="005D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11" name="Google Shape;811;p96"/>
            <p:cNvSpPr/>
            <p:nvPr/>
          </p:nvSpPr>
          <p:spPr>
            <a:xfrm>
              <a:off x="3048" y="5670343"/>
              <a:ext cx="678180" cy="1176020"/>
            </a:xfrm>
            <a:custGeom>
              <a:rect b="b" l="l" r="r" t="t"/>
              <a:pathLst>
                <a:path extrusionOk="0" h="1176020" w="678180">
                  <a:moveTo>
                    <a:pt x="678141" y="0"/>
                  </a:moveTo>
                  <a:lnTo>
                    <a:pt x="0" y="0"/>
                  </a:lnTo>
                  <a:lnTo>
                    <a:pt x="0" y="1175461"/>
                  </a:lnTo>
                  <a:lnTo>
                    <a:pt x="484089" y="1175461"/>
                  </a:lnTo>
                  <a:lnTo>
                    <a:pt x="678141" y="0"/>
                  </a:lnTo>
                  <a:close/>
                </a:path>
              </a:pathLst>
            </a:custGeom>
            <a:solidFill>
              <a:srgbClr val="286CB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12" name="Google Shape;812;p96"/>
            <p:cNvSpPr/>
            <p:nvPr/>
          </p:nvSpPr>
          <p:spPr>
            <a:xfrm>
              <a:off x="478753" y="5670343"/>
              <a:ext cx="1184910" cy="1176020"/>
            </a:xfrm>
            <a:custGeom>
              <a:rect b="b" l="l" r="r" t="t"/>
              <a:pathLst>
                <a:path extrusionOk="0" h="1176020" w="1184910">
                  <a:moveTo>
                    <a:pt x="1184563" y="0"/>
                  </a:moveTo>
                  <a:lnTo>
                    <a:pt x="191644" y="0"/>
                  </a:lnTo>
                  <a:lnTo>
                    <a:pt x="0" y="1175461"/>
                  </a:lnTo>
                  <a:lnTo>
                    <a:pt x="709611" y="1175461"/>
                  </a:lnTo>
                  <a:lnTo>
                    <a:pt x="1184563" y="0"/>
                  </a:lnTo>
                  <a:close/>
                </a:path>
              </a:pathLst>
            </a:custGeom>
            <a:solidFill>
              <a:srgbClr val="005DA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13" name="Google Shape;813;p96"/>
            <p:cNvSpPr/>
            <p:nvPr/>
          </p:nvSpPr>
          <p:spPr>
            <a:xfrm>
              <a:off x="1158532" y="5670343"/>
              <a:ext cx="1956435" cy="1176020"/>
            </a:xfrm>
            <a:custGeom>
              <a:rect b="b" l="l" r="r" t="t"/>
              <a:pathLst>
                <a:path extrusionOk="0" h="1176020" w="1956435">
                  <a:moveTo>
                    <a:pt x="1956368" y="0"/>
                  </a:moveTo>
                  <a:lnTo>
                    <a:pt x="490395" y="0"/>
                  </a:lnTo>
                  <a:lnTo>
                    <a:pt x="0" y="1175461"/>
                  </a:lnTo>
                  <a:lnTo>
                    <a:pt x="1066000" y="1175461"/>
                  </a:lnTo>
                  <a:lnTo>
                    <a:pt x="1956368" y="0"/>
                  </a:lnTo>
                  <a:close/>
                </a:path>
              </a:pathLst>
            </a:custGeom>
            <a:solidFill>
              <a:srgbClr val="3970B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14" name="Google Shape;814;p96"/>
            <p:cNvSpPr/>
            <p:nvPr/>
          </p:nvSpPr>
          <p:spPr>
            <a:xfrm>
              <a:off x="2216143" y="5670343"/>
              <a:ext cx="2132965" cy="1176020"/>
            </a:xfrm>
            <a:custGeom>
              <a:rect b="b" l="l" r="r" t="t"/>
              <a:pathLst>
                <a:path extrusionOk="0" h="1176020" w="2132965">
                  <a:moveTo>
                    <a:pt x="2132400" y="0"/>
                  </a:moveTo>
                  <a:lnTo>
                    <a:pt x="883217" y="0"/>
                  </a:lnTo>
                  <a:lnTo>
                    <a:pt x="0" y="1175461"/>
                  </a:lnTo>
                  <a:lnTo>
                    <a:pt x="908746" y="1175461"/>
                  </a:lnTo>
                  <a:lnTo>
                    <a:pt x="2132400" y="0"/>
                  </a:lnTo>
                  <a:close/>
                </a:path>
              </a:pathLst>
            </a:custGeom>
            <a:solidFill>
              <a:srgbClr val="005DA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15" name="Google Shape;815;p96"/>
            <p:cNvSpPr/>
            <p:nvPr/>
          </p:nvSpPr>
          <p:spPr>
            <a:xfrm>
              <a:off x="3105861" y="5670346"/>
              <a:ext cx="1703070" cy="1176020"/>
            </a:xfrm>
            <a:custGeom>
              <a:rect b="b" l="l" r="r" t="t"/>
              <a:pathLst>
                <a:path extrusionOk="0" h="1176020" w="1703070">
                  <a:moveTo>
                    <a:pt x="1702587" y="0"/>
                  </a:moveTo>
                  <a:lnTo>
                    <a:pt x="1254671" y="0"/>
                  </a:lnTo>
                  <a:lnTo>
                    <a:pt x="1242682" y="0"/>
                  </a:lnTo>
                  <a:lnTo>
                    <a:pt x="0" y="1175461"/>
                  </a:lnTo>
                  <a:lnTo>
                    <a:pt x="8369" y="1175461"/>
                  </a:lnTo>
                  <a:lnTo>
                    <a:pt x="328980" y="1175461"/>
                  </a:lnTo>
                  <a:lnTo>
                    <a:pt x="1702587" y="0"/>
                  </a:lnTo>
                  <a:close/>
                </a:path>
              </a:pathLst>
            </a:custGeom>
            <a:solidFill>
              <a:srgbClr val="3970B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16" name="Google Shape;816;p96"/>
            <p:cNvSpPr/>
            <p:nvPr/>
          </p:nvSpPr>
          <p:spPr>
            <a:xfrm>
              <a:off x="3430053" y="5670343"/>
              <a:ext cx="3776345" cy="1176020"/>
            </a:xfrm>
            <a:custGeom>
              <a:rect b="b" l="l" r="r" t="t"/>
              <a:pathLst>
                <a:path extrusionOk="0" h="1176020" w="3776345">
                  <a:moveTo>
                    <a:pt x="3776237" y="0"/>
                  </a:moveTo>
                  <a:lnTo>
                    <a:pt x="1374805" y="0"/>
                  </a:lnTo>
                  <a:lnTo>
                    <a:pt x="0" y="1175461"/>
                  </a:lnTo>
                  <a:lnTo>
                    <a:pt x="1715793" y="1175461"/>
                  </a:lnTo>
                  <a:lnTo>
                    <a:pt x="3776237" y="0"/>
                  </a:lnTo>
                  <a:close/>
                </a:path>
              </a:pathLst>
            </a:custGeom>
            <a:solidFill>
              <a:srgbClr val="0D66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17" name="Google Shape;817;p96"/>
            <p:cNvSpPr/>
            <p:nvPr/>
          </p:nvSpPr>
          <p:spPr>
            <a:xfrm>
              <a:off x="5107613" y="5670343"/>
              <a:ext cx="3391535" cy="1176020"/>
            </a:xfrm>
            <a:custGeom>
              <a:rect b="b" l="l" r="r" t="t"/>
              <a:pathLst>
                <a:path extrusionOk="0" h="1176020" w="3391534">
                  <a:moveTo>
                    <a:pt x="3390978" y="0"/>
                  </a:moveTo>
                  <a:lnTo>
                    <a:pt x="2074696" y="0"/>
                  </a:lnTo>
                  <a:lnTo>
                    <a:pt x="0" y="1175461"/>
                  </a:lnTo>
                  <a:lnTo>
                    <a:pt x="950820" y="1175461"/>
                  </a:lnTo>
                  <a:lnTo>
                    <a:pt x="3390978" y="0"/>
                  </a:lnTo>
                  <a:close/>
                </a:path>
              </a:pathLst>
            </a:custGeom>
            <a:solidFill>
              <a:srgbClr val="005B9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18" name="Google Shape;818;p96"/>
            <p:cNvSpPr/>
            <p:nvPr/>
          </p:nvSpPr>
          <p:spPr>
            <a:xfrm>
              <a:off x="6042761" y="5670343"/>
              <a:ext cx="6144895" cy="1176020"/>
            </a:xfrm>
            <a:custGeom>
              <a:rect b="b" l="l" r="r" t="t"/>
              <a:pathLst>
                <a:path extrusionOk="0" h="1176020" w="6144895">
                  <a:moveTo>
                    <a:pt x="6144767" y="0"/>
                  </a:moveTo>
                  <a:lnTo>
                    <a:pt x="2418707" y="0"/>
                  </a:lnTo>
                  <a:lnTo>
                    <a:pt x="0" y="1175461"/>
                  </a:lnTo>
                  <a:lnTo>
                    <a:pt x="6144767" y="1175461"/>
                  </a:lnTo>
                  <a:lnTo>
                    <a:pt x="6144767" y="0"/>
                  </a:lnTo>
                  <a:close/>
                </a:path>
              </a:pathLst>
            </a:custGeom>
            <a:solidFill>
              <a:srgbClr val="005D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pic>
          <p:nvPicPr>
            <p:cNvPr id="819" name="Google Shape;819;p96"/>
            <p:cNvPicPr preferRelativeResize="0"/>
            <p:nvPr/>
          </p:nvPicPr>
          <p:blipFill rotWithShape="1">
            <a:blip r:embed="rId3">
              <a:alphaModFix/>
            </a:blip>
            <a:srcRect b="0" l="0" r="0" t="0"/>
            <a:stretch/>
          </p:blipFill>
          <p:spPr>
            <a:xfrm>
              <a:off x="10390999" y="5779149"/>
              <a:ext cx="1688758" cy="966314"/>
            </a:xfrm>
            <a:prstGeom prst="rect">
              <a:avLst/>
            </a:prstGeom>
            <a:noFill/>
            <a:ln>
              <a:noFill/>
            </a:ln>
          </p:spPr>
        </p:pic>
        <p:pic>
          <p:nvPicPr>
            <p:cNvPr id="820" name="Google Shape;820;p96"/>
            <p:cNvPicPr preferRelativeResize="0"/>
            <p:nvPr/>
          </p:nvPicPr>
          <p:blipFill rotWithShape="1">
            <a:blip r:embed="rId4">
              <a:alphaModFix/>
            </a:blip>
            <a:srcRect b="0" l="0" r="0" t="0"/>
            <a:stretch/>
          </p:blipFill>
          <p:spPr>
            <a:xfrm>
              <a:off x="11334756" y="6069762"/>
              <a:ext cx="646773" cy="462826"/>
            </a:xfrm>
            <a:prstGeom prst="rect">
              <a:avLst/>
            </a:prstGeom>
            <a:noFill/>
            <a:ln>
              <a:noFill/>
            </a:ln>
          </p:spPr>
        </p:pic>
        <p:pic>
          <p:nvPicPr>
            <p:cNvPr id="821" name="Google Shape;821;p96"/>
            <p:cNvPicPr preferRelativeResize="0"/>
            <p:nvPr/>
          </p:nvPicPr>
          <p:blipFill rotWithShape="1">
            <a:blip r:embed="rId3">
              <a:alphaModFix/>
            </a:blip>
            <a:srcRect b="0" l="0" r="0" t="0"/>
            <a:stretch/>
          </p:blipFill>
          <p:spPr>
            <a:xfrm>
              <a:off x="10390999" y="5779149"/>
              <a:ext cx="1688758" cy="966314"/>
            </a:xfrm>
            <a:prstGeom prst="rect">
              <a:avLst/>
            </a:prstGeom>
            <a:noFill/>
            <a:ln>
              <a:noFill/>
            </a:ln>
          </p:spPr>
        </p:pic>
        <p:pic>
          <p:nvPicPr>
            <p:cNvPr id="822" name="Google Shape;822;p96"/>
            <p:cNvPicPr preferRelativeResize="0"/>
            <p:nvPr/>
          </p:nvPicPr>
          <p:blipFill rotWithShape="1">
            <a:blip r:embed="rId4">
              <a:alphaModFix/>
            </a:blip>
            <a:srcRect b="0" l="0" r="0" t="0"/>
            <a:stretch/>
          </p:blipFill>
          <p:spPr>
            <a:xfrm>
              <a:off x="11334756" y="6069762"/>
              <a:ext cx="646773" cy="462826"/>
            </a:xfrm>
            <a:prstGeom prst="rect">
              <a:avLst/>
            </a:prstGeom>
            <a:noFill/>
            <a:ln>
              <a:noFill/>
            </a:ln>
          </p:spPr>
        </p:pic>
        <p:pic>
          <p:nvPicPr>
            <p:cNvPr id="823" name="Google Shape;823;p96"/>
            <p:cNvPicPr preferRelativeResize="0"/>
            <p:nvPr/>
          </p:nvPicPr>
          <p:blipFill rotWithShape="1">
            <a:blip r:embed="rId5">
              <a:alphaModFix/>
            </a:blip>
            <a:srcRect b="0" l="0" r="0" t="0"/>
            <a:stretch/>
          </p:blipFill>
          <p:spPr>
            <a:xfrm>
              <a:off x="0" y="5663183"/>
              <a:ext cx="12191999" cy="1182622"/>
            </a:xfrm>
            <a:prstGeom prst="rect">
              <a:avLst/>
            </a:prstGeom>
            <a:noFill/>
            <a:ln>
              <a:noFill/>
            </a:ln>
          </p:spPr>
        </p:pic>
        <p:sp>
          <p:nvSpPr>
            <p:cNvPr id="824" name="Google Shape;824;p96"/>
            <p:cNvSpPr/>
            <p:nvPr/>
          </p:nvSpPr>
          <p:spPr>
            <a:xfrm>
              <a:off x="0" y="5663184"/>
              <a:ext cx="696595" cy="1182370"/>
            </a:xfrm>
            <a:custGeom>
              <a:rect b="b" l="l" r="r" t="t"/>
              <a:pathLst>
                <a:path extrusionOk="0" h="1182370" w="696595">
                  <a:moveTo>
                    <a:pt x="696302" y="0"/>
                  </a:moveTo>
                  <a:lnTo>
                    <a:pt x="0" y="0"/>
                  </a:lnTo>
                  <a:lnTo>
                    <a:pt x="0" y="1182134"/>
                  </a:lnTo>
                  <a:lnTo>
                    <a:pt x="578256" y="1182134"/>
                  </a:lnTo>
                  <a:lnTo>
                    <a:pt x="696302" y="0"/>
                  </a:lnTo>
                  <a:close/>
                </a:path>
              </a:pathLst>
            </a:custGeom>
            <a:solidFill>
              <a:srgbClr val="0F2F6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25" name="Google Shape;825;p96"/>
            <p:cNvSpPr/>
            <p:nvPr/>
          </p:nvSpPr>
          <p:spPr>
            <a:xfrm>
              <a:off x="454152" y="5663184"/>
              <a:ext cx="1150620" cy="1182370"/>
            </a:xfrm>
            <a:custGeom>
              <a:rect b="b" l="l" r="r" t="t"/>
              <a:pathLst>
                <a:path extrusionOk="0" h="1182370" w="1150620">
                  <a:moveTo>
                    <a:pt x="1150620" y="0"/>
                  </a:moveTo>
                  <a:lnTo>
                    <a:pt x="119405" y="0"/>
                  </a:lnTo>
                  <a:lnTo>
                    <a:pt x="0" y="1182134"/>
                  </a:lnTo>
                  <a:lnTo>
                    <a:pt x="861694" y="1182134"/>
                  </a:lnTo>
                  <a:lnTo>
                    <a:pt x="1150620" y="0"/>
                  </a:lnTo>
                  <a:close/>
                </a:path>
              </a:pathLst>
            </a:custGeom>
            <a:solidFill>
              <a:srgbClr val="1D55B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26" name="Google Shape;826;p96"/>
            <p:cNvSpPr/>
            <p:nvPr/>
          </p:nvSpPr>
          <p:spPr>
            <a:xfrm>
              <a:off x="1170432" y="5663184"/>
              <a:ext cx="1792605" cy="1182370"/>
            </a:xfrm>
            <a:custGeom>
              <a:rect b="b" l="l" r="r" t="t"/>
              <a:pathLst>
                <a:path extrusionOk="0" h="1182370" w="1792605">
                  <a:moveTo>
                    <a:pt x="1792097" y="0"/>
                  </a:moveTo>
                  <a:lnTo>
                    <a:pt x="289941" y="0"/>
                  </a:lnTo>
                  <a:lnTo>
                    <a:pt x="0" y="1182134"/>
                  </a:lnTo>
                  <a:lnTo>
                    <a:pt x="1250188" y="1182134"/>
                  </a:lnTo>
                  <a:lnTo>
                    <a:pt x="1792097" y="0"/>
                  </a:lnTo>
                  <a:close/>
                </a:path>
              </a:pathLst>
            </a:custGeom>
            <a:solidFill>
              <a:srgbClr val="0F2F6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27" name="Google Shape;827;p96"/>
            <p:cNvSpPr/>
            <p:nvPr/>
          </p:nvSpPr>
          <p:spPr>
            <a:xfrm>
              <a:off x="2206752" y="5663184"/>
              <a:ext cx="1816735" cy="1182370"/>
            </a:xfrm>
            <a:custGeom>
              <a:rect b="b" l="l" r="r" t="t"/>
              <a:pathLst>
                <a:path extrusionOk="0" h="1182370" w="1816735">
                  <a:moveTo>
                    <a:pt x="1816481" y="0"/>
                  </a:moveTo>
                  <a:lnTo>
                    <a:pt x="543052" y="0"/>
                  </a:lnTo>
                  <a:lnTo>
                    <a:pt x="0" y="1182134"/>
                  </a:lnTo>
                  <a:lnTo>
                    <a:pt x="1060196" y="1182134"/>
                  </a:lnTo>
                  <a:lnTo>
                    <a:pt x="1816481" y="0"/>
                  </a:lnTo>
                  <a:close/>
                </a:path>
              </a:pathLst>
            </a:custGeom>
            <a:solidFill>
              <a:srgbClr val="1E58B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28" name="Google Shape;828;p96"/>
            <p:cNvSpPr/>
            <p:nvPr/>
          </p:nvSpPr>
          <p:spPr>
            <a:xfrm>
              <a:off x="3072384" y="5663184"/>
              <a:ext cx="1251585" cy="1182370"/>
            </a:xfrm>
            <a:custGeom>
              <a:rect b="b" l="l" r="r" t="t"/>
              <a:pathLst>
                <a:path extrusionOk="0" h="1182370" w="1251585">
                  <a:moveTo>
                    <a:pt x="1251077" y="0"/>
                  </a:moveTo>
                  <a:lnTo>
                    <a:pt x="759079" y="0"/>
                  </a:lnTo>
                  <a:lnTo>
                    <a:pt x="0" y="1182134"/>
                  </a:lnTo>
                  <a:lnTo>
                    <a:pt x="414019" y="1182134"/>
                  </a:lnTo>
                  <a:lnTo>
                    <a:pt x="1251077" y="0"/>
                  </a:lnTo>
                  <a:close/>
                </a:path>
              </a:pathLst>
            </a:custGeom>
            <a:solidFill>
              <a:srgbClr val="1746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29" name="Google Shape;829;p96"/>
            <p:cNvSpPr/>
            <p:nvPr/>
          </p:nvSpPr>
          <p:spPr>
            <a:xfrm>
              <a:off x="3406139" y="5663184"/>
              <a:ext cx="3311525" cy="1182370"/>
            </a:xfrm>
            <a:custGeom>
              <a:rect b="b" l="l" r="r" t="t"/>
              <a:pathLst>
                <a:path extrusionOk="0" h="1182370" w="3311525">
                  <a:moveTo>
                    <a:pt x="3311398" y="0"/>
                  </a:moveTo>
                  <a:lnTo>
                    <a:pt x="839977" y="0"/>
                  </a:lnTo>
                  <a:lnTo>
                    <a:pt x="0" y="1182134"/>
                  </a:lnTo>
                  <a:lnTo>
                    <a:pt x="2057781" y="1182134"/>
                  </a:lnTo>
                  <a:lnTo>
                    <a:pt x="3311398" y="0"/>
                  </a:lnTo>
                  <a:close/>
                </a:path>
              </a:pathLst>
            </a:custGeom>
            <a:solidFill>
              <a:srgbClr val="1E58B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30" name="Google Shape;830;p96"/>
            <p:cNvSpPr/>
            <p:nvPr/>
          </p:nvSpPr>
          <p:spPr>
            <a:xfrm>
              <a:off x="5114544" y="5663184"/>
              <a:ext cx="2553970" cy="1182370"/>
            </a:xfrm>
            <a:custGeom>
              <a:rect b="b" l="l" r="r" t="t"/>
              <a:pathLst>
                <a:path extrusionOk="0" h="1182370" w="2553970">
                  <a:moveTo>
                    <a:pt x="2553842" y="0"/>
                  </a:moveTo>
                  <a:lnTo>
                    <a:pt x="1258189" y="0"/>
                  </a:lnTo>
                  <a:lnTo>
                    <a:pt x="0" y="1182134"/>
                  </a:lnTo>
                  <a:lnTo>
                    <a:pt x="1081404" y="1182134"/>
                  </a:lnTo>
                  <a:lnTo>
                    <a:pt x="2553842" y="0"/>
                  </a:lnTo>
                  <a:close/>
                </a:path>
              </a:pathLst>
            </a:custGeom>
            <a:solidFill>
              <a:srgbClr val="526CB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pic>
          <p:nvPicPr>
            <p:cNvPr id="831" name="Google Shape;831;p96"/>
            <p:cNvPicPr preferRelativeResize="0"/>
            <p:nvPr/>
          </p:nvPicPr>
          <p:blipFill rotWithShape="1">
            <a:blip r:embed="rId6">
              <a:alphaModFix/>
            </a:blip>
            <a:srcRect b="0" l="0" r="0" t="0"/>
            <a:stretch/>
          </p:blipFill>
          <p:spPr>
            <a:xfrm>
              <a:off x="5945124" y="5663184"/>
              <a:ext cx="6246495" cy="1182137"/>
            </a:xfrm>
            <a:prstGeom prst="rect">
              <a:avLst/>
            </a:prstGeom>
            <a:noFill/>
            <a:ln>
              <a:noFill/>
            </a:ln>
          </p:spPr>
        </p:pic>
        <p:pic>
          <p:nvPicPr>
            <p:cNvPr id="832" name="Google Shape;832;p96"/>
            <p:cNvPicPr preferRelativeResize="0"/>
            <p:nvPr/>
          </p:nvPicPr>
          <p:blipFill rotWithShape="1">
            <a:blip r:embed="rId7">
              <a:alphaModFix/>
            </a:blip>
            <a:srcRect b="0" l="0" r="0" t="0"/>
            <a:stretch/>
          </p:blipFill>
          <p:spPr>
            <a:xfrm>
              <a:off x="10399775" y="5786626"/>
              <a:ext cx="1673352" cy="958594"/>
            </a:xfrm>
            <a:prstGeom prst="rect">
              <a:avLst/>
            </a:prstGeom>
            <a:noFill/>
            <a:ln>
              <a:noFill/>
            </a:ln>
          </p:spPr>
        </p:pic>
      </p:grpSp>
      <p:sp>
        <p:nvSpPr>
          <p:cNvPr id="833" name="Google Shape;833;p96"/>
          <p:cNvSpPr txBox="1"/>
          <p:nvPr/>
        </p:nvSpPr>
        <p:spPr>
          <a:xfrm>
            <a:off x="186385" y="2763202"/>
            <a:ext cx="6446043" cy="1299210"/>
          </a:xfrm>
          <a:prstGeom prst="rect">
            <a:avLst/>
          </a:prstGeom>
          <a:noFill/>
          <a:ln>
            <a:noFill/>
          </a:ln>
        </p:spPr>
        <p:txBody>
          <a:bodyPr anchorCtr="0" anchor="t" bIns="0" lIns="0" spcFirstLastPara="1" rIns="0" wrap="square" tIns="9050">
            <a:spAutoFit/>
          </a:bodyPr>
          <a:lstStyle/>
          <a:p>
            <a:pPr indent="0" lvl="0" marL="12700" marR="4279900" rtl="0" algn="l">
              <a:lnSpc>
                <a:spcPct val="100000"/>
              </a:lnSpc>
              <a:spcBef>
                <a:spcPts val="0"/>
              </a:spcBef>
              <a:spcAft>
                <a:spcPts val="0"/>
              </a:spcAft>
              <a:buNone/>
            </a:pPr>
            <a:r>
              <a:rPr lang="en" sz="1200">
                <a:solidFill>
                  <a:srgbClr val="2C2C2C"/>
                </a:solidFill>
                <a:latin typeface="Calibri"/>
                <a:ea typeface="Calibri"/>
                <a:cs typeface="Calibri"/>
                <a:sym typeface="Calibri"/>
              </a:rPr>
              <a:t>For more information, contact CDC  1-800-CDC-INFO (232-4636)</a:t>
            </a:r>
            <a:endParaRPr sz="1200">
              <a:latin typeface="Calibri"/>
              <a:ea typeface="Calibri"/>
              <a:cs typeface="Calibri"/>
              <a:sym typeface="Calibri"/>
            </a:endParaRPr>
          </a:p>
          <a:p>
            <a:pPr indent="0" lvl="0" marL="12700" marR="0" rtl="0" algn="l">
              <a:lnSpc>
                <a:spcPct val="100000"/>
              </a:lnSpc>
              <a:spcBef>
                <a:spcPts val="0"/>
              </a:spcBef>
              <a:spcAft>
                <a:spcPts val="0"/>
              </a:spcAft>
              <a:buNone/>
            </a:pPr>
            <a:r>
              <a:rPr lang="en" sz="1200">
                <a:solidFill>
                  <a:srgbClr val="2C2C2C"/>
                </a:solidFill>
                <a:latin typeface="Calibri"/>
                <a:ea typeface="Calibri"/>
                <a:cs typeface="Calibri"/>
                <a:sym typeface="Calibri"/>
              </a:rPr>
              <a:t>TTY: 1-888-232-6348	</a:t>
            </a:r>
            <a:r>
              <a:rPr lang="en" sz="1200" u="sng">
                <a:solidFill>
                  <a:schemeClr val="hlink"/>
                </a:solidFill>
                <a:latin typeface="Calibri"/>
                <a:ea typeface="Calibri"/>
                <a:cs typeface="Calibri"/>
                <a:sym typeface="Calibri"/>
                <a:hlinkClick r:id="rId8"/>
              </a:rPr>
              <a:t>www.cdc.gov</a:t>
            </a:r>
            <a:endParaRPr sz="1200">
              <a:latin typeface="Calibri"/>
              <a:ea typeface="Calibri"/>
              <a:cs typeface="Calibri"/>
              <a:sym typeface="Calibri"/>
            </a:endParaRPr>
          </a:p>
          <a:p>
            <a:pPr indent="0" lvl="0" marL="0" marR="0" rtl="0" algn="l">
              <a:lnSpc>
                <a:spcPct val="100000"/>
              </a:lnSpc>
              <a:spcBef>
                <a:spcPts val="0"/>
              </a:spcBef>
              <a:spcAft>
                <a:spcPts val="0"/>
              </a:spcAft>
              <a:buNone/>
            </a:pPr>
            <a:r>
              <a:t/>
            </a:r>
            <a:endParaRPr sz="1200">
              <a:latin typeface="Calibri"/>
              <a:ea typeface="Calibri"/>
              <a:cs typeface="Calibri"/>
              <a:sym typeface="Calibri"/>
            </a:endParaRPr>
          </a:p>
          <a:p>
            <a:pPr indent="0" lvl="0" marL="0" marR="0" rtl="0" algn="l">
              <a:lnSpc>
                <a:spcPct val="100000"/>
              </a:lnSpc>
              <a:spcBef>
                <a:spcPts val="0"/>
              </a:spcBef>
              <a:spcAft>
                <a:spcPts val="0"/>
              </a:spcAft>
              <a:buNone/>
            </a:pPr>
            <a:r>
              <a:t/>
            </a:r>
            <a:endParaRPr sz="1100">
              <a:latin typeface="Calibri"/>
              <a:ea typeface="Calibri"/>
              <a:cs typeface="Calibri"/>
              <a:sym typeface="Calibri"/>
            </a:endParaRPr>
          </a:p>
          <a:p>
            <a:pPr indent="0" lvl="0" marL="12700" marR="0" rtl="0" algn="l">
              <a:lnSpc>
                <a:spcPct val="100000"/>
              </a:lnSpc>
              <a:spcBef>
                <a:spcPts val="0"/>
              </a:spcBef>
              <a:spcAft>
                <a:spcPts val="0"/>
              </a:spcAft>
              <a:buNone/>
            </a:pPr>
            <a:r>
              <a:rPr lang="en" sz="1200">
                <a:solidFill>
                  <a:srgbClr val="2C2C2C"/>
                </a:solidFill>
                <a:latin typeface="Calibri"/>
                <a:ea typeface="Calibri"/>
                <a:cs typeface="Calibri"/>
                <a:sym typeface="Calibri"/>
              </a:rPr>
              <a:t>The findings and conclusions in this report are those of the authors and do not necessarily represent the  official position of the Centers for Disease Control and Prevention.</a:t>
            </a:r>
            <a:endParaRPr sz="1200">
              <a:latin typeface="Calibri"/>
              <a:ea typeface="Calibri"/>
              <a:cs typeface="Calibri"/>
              <a:sym typeface="Calibri"/>
            </a:endParaRPr>
          </a:p>
        </p:txBody>
      </p:sp>
      <p:pic>
        <p:nvPicPr>
          <p:cNvPr id="834" name="Google Shape;834;p96"/>
          <p:cNvPicPr preferRelativeResize="0"/>
          <p:nvPr/>
        </p:nvPicPr>
        <p:blipFill rotWithShape="1">
          <a:blip r:embed="rId9">
            <a:alphaModFix/>
          </a:blip>
          <a:srcRect b="0" l="0" r="0" t="0"/>
          <a:stretch/>
        </p:blipFill>
        <p:spPr>
          <a:xfrm>
            <a:off x="5451996" y="260604"/>
            <a:ext cx="3226345" cy="3226458"/>
          </a:xfrm>
          <a:prstGeom prst="rect">
            <a:avLst/>
          </a:prstGeom>
          <a:noFill/>
          <a:ln>
            <a:noFill/>
          </a:ln>
        </p:spPr>
      </p:pic>
      <p:sp>
        <p:nvSpPr>
          <p:cNvPr id="835" name="Google Shape;835;p96"/>
          <p:cNvSpPr txBox="1"/>
          <p:nvPr>
            <p:ph type="title"/>
          </p:nvPr>
        </p:nvSpPr>
        <p:spPr>
          <a:xfrm>
            <a:off x="1150810" y="837247"/>
            <a:ext cx="2233136" cy="636270"/>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1100"/>
              <a:t>Thank you</a:t>
            </a:r>
            <a:endParaRPr sz="11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97"/>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Health Center Sharing</a:t>
            </a:r>
            <a:endParaRPr/>
          </a:p>
        </p:txBody>
      </p:sp>
      <p:sp>
        <p:nvSpPr>
          <p:cNvPr id="841" name="Google Shape;841;p97"/>
          <p:cNvSpPr txBox="1"/>
          <p:nvPr/>
        </p:nvSpPr>
        <p:spPr>
          <a:xfrm>
            <a:off x="823800" y="1740875"/>
            <a:ext cx="78528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latin typeface="Roboto"/>
                <a:ea typeface="Roboto"/>
                <a:cs typeface="Roboto"/>
                <a:sym typeface="Roboto"/>
              </a:rPr>
              <a:t>Health Center Sharing: Promising Practices</a:t>
            </a:r>
            <a:endParaRPr b="1"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North Carolina Farmworker Health Program</a:t>
            </a:r>
            <a:endParaRPr sz="24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National Training and Technical Assistance Partners (NTTAPs)</a:t>
            </a:r>
            <a:endParaRPr/>
          </a:p>
        </p:txBody>
      </p:sp>
      <p:pic>
        <p:nvPicPr>
          <p:cNvPr id="454" name="Google Shape;454;p62"/>
          <p:cNvPicPr preferRelativeResize="0"/>
          <p:nvPr/>
        </p:nvPicPr>
        <p:blipFill>
          <a:blip r:embed="rId3">
            <a:alphaModFix/>
          </a:blip>
          <a:stretch>
            <a:fillRect/>
          </a:stretch>
        </p:blipFill>
        <p:spPr>
          <a:xfrm>
            <a:off x="4472425" y="509187"/>
            <a:ext cx="1163500" cy="498078"/>
          </a:xfrm>
          <a:prstGeom prst="rect">
            <a:avLst/>
          </a:prstGeom>
          <a:noFill/>
          <a:ln>
            <a:noFill/>
          </a:ln>
        </p:spPr>
      </p:pic>
      <p:pic>
        <p:nvPicPr>
          <p:cNvPr id="455" name="Google Shape;455;p62"/>
          <p:cNvPicPr preferRelativeResize="0"/>
          <p:nvPr/>
        </p:nvPicPr>
        <p:blipFill>
          <a:blip r:embed="rId4">
            <a:alphaModFix/>
          </a:blip>
          <a:stretch>
            <a:fillRect/>
          </a:stretch>
        </p:blipFill>
        <p:spPr>
          <a:xfrm>
            <a:off x="5917175" y="470900"/>
            <a:ext cx="1404275" cy="615297"/>
          </a:xfrm>
          <a:prstGeom prst="rect">
            <a:avLst/>
          </a:prstGeom>
          <a:noFill/>
          <a:ln>
            <a:noFill/>
          </a:ln>
        </p:spPr>
      </p:pic>
      <p:pic>
        <p:nvPicPr>
          <p:cNvPr id="456" name="Google Shape;456;p62"/>
          <p:cNvPicPr preferRelativeResize="0"/>
          <p:nvPr/>
        </p:nvPicPr>
        <p:blipFill>
          <a:blip r:embed="rId5">
            <a:alphaModFix/>
          </a:blip>
          <a:stretch>
            <a:fillRect/>
          </a:stretch>
        </p:blipFill>
        <p:spPr>
          <a:xfrm>
            <a:off x="7490202" y="228425"/>
            <a:ext cx="1404275" cy="857774"/>
          </a:xfrm>
          <a:prstGeom prst="rect">
            <a:avLst/>
          </a:prstGeom>
          <a:noFill/>
          <a:ln>
            <a:noFill/>
          </a:ln>
        </p:spPr>
      </p:pic>
      <p:pic>
        <p:nvPicPr>
          <p:cNvPr id="457" name="Google Shape;457;p62"/>
          <p:cNvPicPr preferRelativeResize="0"/>
          <p:nvPr/>
        </p:nvPicPr>
        <p:blipFill>
          <a:blip r:embed="rId6">
            <a:alphaModFix/>
          </a:blip>
          <a:stretch>
            <a:fillRect/>
          </a:stretch>
        </p:blipFill>
        <p:spPr>
          <a:xfrm>
            <a:off x="7894991" y="1287261"/>
            <a:ext cx="797052" cy="835811"/>
          </a:xfrm>
          <a:prstGeom prst="rect">
            <a:avLst/>
          </a:prstGeom>
          <a:noFill/>
          <a:ln>
            <a:noFill/>
          </a:ln>
        </p:spPr>
      </p:pic>
      <p:pic>
        <p:nvPicPr>
          <p:cNvPr id="458" name="Google Shape;458;p62"/>
          <p:cNvPicPr preferRelativeResize="0"/>
          <p:nvPr/>
        </p:nvPicPr>
        <p:blipFill>
          <a:blip r:embed="rId7">
            <a:alphaModFix/>
          </a:blip>
          <a:stretch>
            <a:fillRect/>
          </a:stretch>
        </p:blipFill>
        <p:spPr>
          <a:xfrm>
            <a:off x="7692633" y="2378259"/>
            <a:ext cx="999416" cy="962697"/>
          </a:xfrm>
          <a:prstGeom prst="rect">
            <a:avLst/>
          </a:prstGeom>
          <a:noFill/>
          <a:ln>
            <a:noFill/>
          </a:ln>
        </p:spPr>
      </p:pic>
      <p:pic>
        <p:nvPicPr>
          <p:cNvPr id="459" name="Google Shape;459;p62"/>
          <p:cNvPicPr preferRelativeResize="0"/>
          <p:nvPr/>
        </p:nvPicPr>
        <p:blipFill>
          <a:blip r:embed="rId8">
            <a:alphaModFix/>
          </a:blip>
          <a:stretch>
            <a:fillRect/>
          </a:stretch>
        </p:blipFill>
        <p:spPr>
          <a:xfrm>
            <a:off x="4572001" y="1405406"/>
            <a:ext cx="1163497" cy="736331"/>
          </a:xfrm>
          <a:prstGeom prst="rect">
            <a:avLst/>
          </a:prstGeom>
          <a:noFill/>
          <a:ln>
            <a:noFill/>
          </a:ln>
        </p:spPr>
      </p:pic>
      <p:pic>
        <p:nvPicPr>
          <p:cNvPr id="460" name="Google Shape;460;p62"/>
          <p:cNvPicPr preferRelativeResize="0"/>
          <p:nvPr/>
        </p:nvPicPr>
        <p:blipFill>
          <a:blip r:embed="rId9">
            <a:alphaModFix/>
          </a:blip>
          <a:stretch>
            <a:fillRect/>
          </a:stretch>
        </p:blipFill>
        <p:spPr>
          <a:xfrm>
            <a:off x="6252702" y="2324129"/>
            <a:ext cx="1163497" cy="1070947"/>
          </a:xfrm>
          <a:prstGeom prst="rect">
            <a:avLst/>
          </a:prstGeom>
          <a:noFill/>
          <a:ln>
            <a:noFill/>
          </a:ln>
        </p:spPr>
      </p:pic>
      <p:pic>
        <p:nvPicPr>
          <p:cNvPr id="461" name="Google Shape;461;p62"/>
          <p:cNvPicPr preferRelativeResize="0"/>
          <p:nvPr/>
        </p:nvPicPr>
        <p:blipFill>
          <a:blip r:embed="rId10">
            <a:alphaModFix/>
          </a:blip>
          <a:stretch>
            <a:fillRect/>
          </a:stretch>
        </p:blipFill>
        <p:spPr>
          <a:xfrm>
            <a:off x="5976266" y="1432717"/>
            <a:ext cx="1512585" cy="544884"/>
          </a:xfrm>
          <a:prstGeom prst="rect">
            <a:avLst/>
          </a:prstGeom>
          <a:noFill/>
          <a:ln>
            <a:noFill/>
          </a:ln>
        </p:spPr>
      </p:pic>
      <p:pic>
        <p:nvPicPr>
          <p:cNvPr id="462" name="Google Shape;462;p62"/>
          <p:cNvPicPr preferRelativeResize="0"/>
          <p:nvPr/>
        </p:nvPicPr>
        <p:blipFill>
          <a:blip r:embed="rId11">
            <a:alphaModFix/>
          </a:blip>
          <a:stretch>
            <a:fillRect/>
          </a:stretch>
        </p:blipFill>
        <p:spPr>
          <a:xfrm>
            <a:off x="4572000" y="4072551"/>
            <a:ext cx="2245127" cy="1070951"/>
          </a:xfrm>
          <a:prstGeom prst="rect">
            <a:avLst/>
          </a:prstGeom>
          <a:noFill/>
          <a:ln>
            <a:noFill/>
          </a:ln>
        </p:spPr>
      </p:pic>
      <p:pic>
        <p:nvPicPr>
          <p:cNvPr id="463" name="Google Shape;463;p62"/>
          <p:cNvPicPr preferRelativeResize="0"/>
          <p:nvPr/>
        </p:nvPicPr>
        <p:blipFill>
          <a:blip r:embed="rId12">
            <a:alphaModFix/>
          </a:blip>
          <a:stretch>
            <a:fillRect/>
          </a:stretch>
        </p:blipFill>
        <p:spPr>
          <a:xfrm>
            <a:off x="4572000" y="2539849"/>
            <a:ext cx="1404281" cy="639500"/>
          </a:xfrm>
          <a:prstGeom prst="rect">
            <a:avLst/>
          </a:prstGeom>
          <a:noFill/>
          <a:ln>
            <a:noFill/>
          </a:ln>
        </p:spPr>
      </p:pic>
      <p:pic>
        <p:nvPicPr>
          <p:cNvPr id="464" name="Google Shape;464;p62"/>
          <p:cNvPicPr preferRelativeResize="0"/>
          <p:nvPr/>
        </p:nvPicPr>
        <p:blipFill>
          <a:blip r:embed="rId13">
            <a:alphaModFix/>
          </a:blip>
          <a:stretch>
            <a:fillRect/>
          </a:stretch>
        </p:blipFill>
        <p:spPr>
          <a:xfrm>
            <a:off x="6862750" y="3626100"/>
            <a:ext cx="1925400" cy="962700"/>
          </a:xfrm>
          <a:prstGeom prst="rect">
            <a:avLst/>
          </a:prstGeom>
          <a:noFill/>
          <a:ln>
            <a:noFill/>
          </a:ln>
        </p:spPr>
      </p:pic>
      <p:pic>
        <p:nvPicPr>
          <p:cNvPr id="465" name="Google Shape;465;p62"/>
          <p:cNvPicPr preferRelativeResize="0"/>
          <p:nvPr/>
        </p:nvPicPr>
        <p:blipFill>
          <a:blip r:embed="rId14">
            <a:alphaModFix/>
          </a:blip>
          <a:stretch>
            <a:fillRect/>
          </a:stretch>
        </p:blipFill>
        <p:spPr>
          <a:xfrm>
            <a:off x="4327216" y="3626100"/>
            <a:ext cx="2535546" cy="544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98"/>
          <p:cNvSpPr txBox="1"/>
          <p:nvPr>
            <p:ph type="title"/>
          </p:nvPr>
        </p:nvSpPr>
        <p:spPr>
          <a:xfrm>
            <a:off x="411650" y="1265175"/>
            <a:ext cx="6909600" cy="3546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Poll #4:</a:t>
            </a:r>
            <a:endParaRPr b="1"/>
          </a:p>
          <a:p>
            <a:pPr indent="0" lvl="0" marL="0" rtl="0" algn="l">
              <a:spcBef>
                <a:spcPts val="0"/>
              </a:spcBef>
              <a:spcAft>
                <a:spcPts val="0"/>
              </a:spcAft>
              <a:buNone/>
            </a:pPr>
            <a:r>
              <a:rPr lang="en" sz="2444"/>
              <a:t>What is the top priority for your health center this week?</a:t>
            </a:r>
            <a:endParaRPr sz="2444"/>
          </a:p>
          <a:p>
            <a:pPr indent="-368299" lvl="0" marL="457200" rtl="0" algn="l">
              <a:spcBef>
                <a:spcPts val="0"/>
              </a:spcBef>
              <a:spcAft>
                <a:spcPts val="0"/>
              </a:spcAft>
              <a:buSzPct val="100000"/>
              <a:buChar char="●"/>
            </a:pPr>
            <a:r>
              <a:rPr lang="en" sz="2444"/>
              <a:t>Obtaining vaccines</a:t>
            </a:r>
            <a:endParaRPr sz="2444"/>
          </a:p>
          <a:p>
            <a:pPr indent="-368299" lvl="0" marL="457200" rtl="0" algn="l">
              <a:spcBef>
                <a:spcPts val="0"/>
              </a:spcBef>
              <a:spcAft>
                <a:spcPts val="0"/>
              </a:spcAft>
              <a:buSzPct val="100000"/>
              <a:buChar char="●"/>
            </a:pPr>
            <a:r>
              <a:rPr lang="en" sz="2444"/>
              <a:t>Staffing to administer the vaccine</a:t>
            </a:r>
            <a:endParaRPr sz="2444"/>
          </a:p>
          <a:p>
            <a:pPr indent="-368299" lvl="0" marL="457200" rtl="0" algn="l">
              <a:spcBef>
                <a:spcPts val="0"/>
              </a:spcBef>
              <a:spcAft>
                <a:spcPts val="0"/>
              </a:spcAft>
              <a:buSzPct val="100000"/>
              <a:buChar char="●"/>
            </a:pPr>
            <a:r>
              <a:rPr lang="en" sz="2444"/>
              <a:t>Staffing to support vaccine administration</a:t>
            </a:r>
            <a:endParaRPr sz="2444"/>
          </a:p>
          <a:p>
            <a:pPr indent="-368299" lvl="0" marL="457200" rtl="0" algn="l">
              <a:spcBef>
                <a:spcPts val="0"/>
              </a:spcBef>
              <a:spcAft>
                <a:spcPts val="0"/>
              </a:spcAft>
              <a:buSzPct val="100000"/>
              <a:buChar char="●"/>
            </a:pPr>
            <a:r>
              <a:rPr lang="en" sz="2444"/>
              <a:t>Reporting to HRSA/other agencies</a:t>
            </a:r>
            <a:endParaRPr sz="2444"/>
          </a:p>
          <a:p>
            <a:pPr indent="-368299" lvl="0" marL="457200" rtl="0" algn="l">
              <a:spcBef>
                <a:spcPts val="0"/>
              </a:spcBef>
              <a:spcAft>
                <a:spcPts val="0"/>
              </a:spcAft>
              <a:buSzPct val="100000"/>
              <a:buChar char="●"/>
            </a:pPr>
            <a:r>
              <a:rPr lang="en" sz="2444"/>
              <a:t>J&amp;J pause</a:t>
            </a:r>
            <a:endParaRPr sz="2444"/>
          </a:p>
          <a:p>
            <a:pPr indent="-368299" lvl="0" marL="457200" rtl="0" algn="l">
              <a:spcBef>
                <a:spcPts val="0"/>
              </a:spcBef>
              <a:spcAft>
                <a:spcPts val="0"/>
              </a:spcAft>
              <a:buSzPct val="100000"/>
              <a:buChar char="●"/>
            </a:pPr>
            <a:r>
              <a:rPr lang="en" sz="2444"/>
              <a:t>Vaccine hesitancy</a:t>
            </a:r>
            <a:endParaRPr sz="2444"/>
          </a:p>
          <a:p>
            <a:pPr indent="-368299" lvl="0" marL="457200" rtl="0" algn="l">
              <a:spcBef>
                <a:spcPts val="0"/>
              </a:spcBef>
              <a:spcAft>
                <a:spcPts val="0"/>
              </a:spcAft>
              <a:buSzPct val="100000"/>
              <a:buChar char="●"/>
            </a:pPr>
            <a:r>
              <a:rPr lang="en" sz="2444"/>
              <a:t>Other (share in chat)</a:t>
            </a:r>
            <a:endParaRPr sz="2444"/>
          </a:p>
          <a:p>
            <a:pPr indent="0" lvl="0" marL="457200" rtl="0" algn="l">
              <a:spcBef>
                <a:spcPts val="0"/>
              </a:spcBef>
              <a:spcAft>
                <a:spcPts val="0"/>
              </a:spcAft>
              <a:buNone/>
            </a:pPr>
            <a:r>
              <a:t/>
            </a:r>
            <a:endParaRPr sz="3000"/>
          </a:p>
          <a:p>
            <a:pPr indent="0" lvl="0" marL="45720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99"/>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852" name="Google Shape;852;p99"/>
          <p:cNvSpPr txBox="1"/>
          <p:nvPr/>
        </p:nvSpPr>
        <p:spPr>
          <a:xfrm>
            <a:off x="823800" y="1516700"/>
            <a:ext cx="74964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How are you building confidence in the vaccines in your community?</a:t>
            </a:r>
            <a:endParaRPr sz="2700">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0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858" name="Google Shape;858;p100"/>
          <p:cNvSpPr txBox="1"/>
          <p:nvPr/>
        </p:nvSpPr>
        <p:spPr>
          <a:xfrm>
            <a:off x="823800" y="1516700"/>
            <a:ext cx="7496400" cy="140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How has the Johnson &amp; Johnson pause created opportunities to educate patients or build confidence in the vaccines?</a:t>
            </a:r>
            <a:endParaRPr sz="2700">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01"/>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864" name="Google Shape;864;p101"/>
          <p:cNvSpPr txBox="1"/>
          <p:nvPr/>
        </p:nvSpPr>
        <p:spPr>
          <a:xfrm>
            <a:off x="823800" y="1516700"/>
            <a:ext cx="7496400" cy="140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How has the reasoning for vaccine hesitancy in your community been widely shared or nuanced from patient to patient?</a:t>
            </a:r>
            <a:endParaRPr sz="2700">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02"/>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870" name="Google Shape;870;p102"/>
          <p:cNvSpPr txBox="1"/>
          <p:nvPr/>
        </p:nvSpPr>
        <p:spPr>
          <a:xfrm>
            <a:off x="823800" y="1618800"/>
            <a:ext cx="7496400" cy="140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What additional support do you need to prepare for or implement your vaccine program? </a:t>
            </a:r>
            <a:endParaRPr sz="2400">
              <a:latin typeface="Roboto"/>
              <a:ea typeface="Roboto"/>
              <a:cs typeface="Roboto"/>
              <a:sym typeface="Roboto"/>
            </a:endParaRPr>
          </a:p>
          <a:p>
            <a:pPr indent="0" lvl="0" marL="0" rtl="0" algn="l">
              <a:lnSpc>
                <a:spcPct val="115000"/>
              </a:lnSpc>
              <a:spcBef>
                <a:spcPts val="0"/>
              </a:spcBef>
              <a:spcAft>
                <a:spcPts val="0"/>
              </a:spcAft>
              <a:buNone/>
            </a:pPr>
            <a:r>
              <a:t/>
            </a:r>
            <a:endParaRPr sz="2400">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03"/>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Additional Questions + Resource Sharing</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0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Resources</a:t>
            </a:r>
            <a:endParaRPr/>
          </a:p>
        </p:txBody>
      </p:sp>
      <p:sp>
        <p:nvSpPr>
          <p:cNvPr id="881" name="Google Shape;881;p104"/>
          <p:cNvSpPr txBox="1"/>
          <p:nvPr/>
        </p:nvSpPr>
        <p:spPr>
          <a:xfrm>
            <a:off x="410150" y="1563025"/>
            <a:ext cx="7493700" cy="3586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NACHC Weekly COVID-19 Survey Infographic</a:t>
            </a:r>
            <a:endParaRPr/>
          </a:p>
          <a:p>
            <a:pPr indent="0" lvl="0" marL="457200" rtl="0" algn="l">
              <a:spcBef>
                <a:spcPts val="0"/>
              </a:spcBef>
              <a:spcAft>
                <a:spcPts val="0"/>
              </a:spcAft>
              <a:buNone/>
            </a:pPr>
            <a:r>
              <a:rPr lang="en" u="sng">
                <a:solidFill>
                  <a:schemeClr val="hlink"/>
                </a:solidFill>
                <a:hlinkClick r:id="rId3"/>
              </a:rPr>
              <a:t>Infographics: National Findings on Health Centers' Response to COVID-19</a:t>
            </a:r>
            <a:r>
              <a:rPr lang="en"/>
              <a:t> </a:t>
            </a:r>
            <a:br>
              <a:rPr lang="en"/>
            </a:br>
            <a:endParaRPr/>
          </a:p>
          <a:p>
            <a:pPr indent="-317500" lvl="0" marL="457200" rtl="0" algn="l">
              <a:spcBef>
                <a:spcPts val="0"/>
              </a:spcBef>
              <a:spcAft>
                <a:spcPts val="0"/>
              </a:spcAft>
              <a:buSzPts val="1400"/>
              <a:buChar char="●"/>
            </a:pPr>
            <a:r>
              <a:rPr lang="en"/>
              <a:t>NCHPH Public Housing Primary Care Dashboard</a:t>
            </a:r>
            <a:br>
              <a:rPr lang="en"/>
            </a:br>
            <a:r>
              <a:rPr lang="en" u="sng">
                <a:solidFill>
                  <a:schemeClr val="hlink"/>
                </a:solidFill>
                <a:hlinkClick r:id="rId4"/>
              </a:rPr>
              <a:t>http://nchph.org/DASHBOARD/</a:t>
            </a:r>
            <a:r>
              <a:rPr lang="en"/>
              <a:t>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NCFH COVID-19 web page </a:t>
            </a:r>
            <a:endParaRPr/>
          </a:p>
          <a:p>
            <a:pPr indent="0" lvl="0" marL="457200" rtl="0" algn="l">
              <a:spcBef>
                <a:spcPts val="0"/>
              </a:spcBef>
              <a:spcAft>
                <a:spcPts val="0"/>
              </a:spcAft>
              <a:buNone/>
            </a:pPr>
            <a:r>
              <a:rPr lang="en" sz="1100" u="sng">
                <a:solidFill>
                  <a:schemeClr val="hlink"/>
                </a:solidFill>
                <a:hlinkClick r:id="rId5"/>
              </a:rPr>
              <a:t>COVID-19 - NATIONAL CENTER FOR FARMWORKER HEALTH (ncfh.org)</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Translated Materials Library (NRC-RIM)</a:t>
            </a:r>
            <a:endParaRPr/>
          </a:p>
          <a:p>
            <a:pPr indent="0" lvl="0" marL="0" rtl="0" algn="l">
              <a:spcBef>
                <a:spcPts val="0"/>
              </a:spcBef>
              <a:spcAft>
                <a:spcPts val="0"/>
              </a:spcAft>
              <a:buNone/>
            </a:pPr>
            <a:r>
              <a:rPr lang="en"/>
              <a:t>          </a:t>
            </a:r>
            <a:r>
              <a:rPr lang="en" u="sng">
                <a:solidFill>
                  <a:schemeClr val="hlink"/>
                </a:solidFill>
                <a:hlinkClick r:id="rId6"/>
              </a:rPr>
              <a:t>https://nrcrim.umn.edu/health-education/translated-materials-library</a:t>
            </a:r>
            <a:r>
              <a:rPr lang="en"/>
              <a:t>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Farmworker Justice COVID-19 page </a:t>
            </a:r>
            <a:endParaRPr/>
          </a:p>
          <a:p>
            <a:pPr indent="0" lvl="0" marL="457200" rtl="0" algn="l">
              <a:spcBef>
                <a:spcPts val="0"/>
              </a:spcBef>
              <a:spcAft>
                <a:spcPts val="0"/>
              </a:spcAft>
              <a:buNone/>
            </a:pPr>
            <a:r>
              <a:rPr lang="en" u="sng">
                <a:solidFill>
                  <a:schemeClr val="hlink"/>
                </a:solidFill>
                <a:hlinkClick r:id="rId7"/>
              </a:rPr>
              <a:t>http://www.farmworkerjustice.org/advocacy_program/covid-19/</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0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Resources (cont.)</a:t>
            </a:r>
            <a:endParaRPr/>
          </a:p>
        </p:txBody>
      </p:sp>
      <p:sp>
        <p:nvSpPr>
          <p:cNvPr id="887" name="Google Shape;887;p105"/>
          <p:cNvSpPr txBox="1"/>
          <p:nvPr/>
        </p:nvSpPr>
        <p:spPr>
          <a:xfrm>
            <a:off x="410150" y="1563025"/>
            <a:ext cx="7493700" cy="4725300"/>
          </a:xfrm>
          <a:prstGeom prst="rect">
            <a:avLst/>
          </a:prstGeom>
          <a:noFill/>
          <a:ln>
            <a:noFill/>
          </a:ln>
        </p:spPr>
        <p:txBody>
          <a:bodyPr anchorCtr="0" anchor="t" bIns="91425" lIns="91425" spcFirstLastPara="1" rIns="91425" wrap="square" tIns="91425">
            <a:spAutoFit/>
          </a:bodyPr>
          <a:lstStyle/>
          <a:p>
            <a:pPr indent="-317500" lvl="0" marL="457200" rtl="0" algn="l">
              <a:lnSpc>
                <a:spcPct val="110000"/>
              </a:lnSpc>
              <a:spcBef>
                <a:spcPts val="1500"/>
              </a:spcBef>
              <a:spcAft>
                <a:spcPts val="0"/>
              </a:spcAft>
              <a:buSzPts val="1400"/>
              <a:buChar char="●"/>
            </a:pPr>
            <a:r>
              <a:rPr lang="en">
                <a:highlight>
                  <a:srgbClr val="FFFFFF"/>
                </a:highlight>
              </a:rPr>
              <a:t>COVID-19 Homeless System Response: Vaccine Planning and Distribution- HUD: </a:t>
            </a:r>
            <a:r>
              <a:rPr lang="en" u="sng">
                <a:solidFill>
                  <a:schemeClr val="hlink"/>
                </a:solidFill>
                <a:highlight>
                  <a:srgbClr val="FFFFFF"/>
                </a:highlight>
                <a:hlinkClick r:id="rId3"/>
              </a:rPr>
              <a:t>https://www.hudexchange.info/resource/6229/covid19-homeless-system-response-vaccine-planning-and-distribution/</a:t>
            </a:r>
            <a:r>
              <a:rPr lang="en">
                <a:highlight>
                  <a:srgbClr val="FFFFFF"/>
                </a:highlight>
              </a:rPr>
              <a:t> </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COVID-19 Resources for Health Centers Serving People Experiencing Homelessness </a:t>
            </a:r>
            <a:r>
              <a:rPr lang="en" u="sng">
                <a:solidFill>
                  <a:schemeClr val="hlink"/>
                </a:solidFill>
                <a:highlight>
                  <a:srgbClr val="FFFFFF"/>
                </a:highlight>
                <a:hlinkClick r:id="rId4"/>
              </a:rPr>
              <a:t>https://nhchc.org/clinical-practice/diseases-and-conditions/influenza/</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Council C-19 Flash Blast  </a:t>
            </a:r>
            <a:r>
              <a:rPr lang="en" u="sng">
                <a:solidFill>
                  <a:schemeClr val="hlink"/>
                </a:solidFill>
                <a:highlight>
                  <a:srgbClr val="FFFFFF"/>
                </a:highlight>
                <a:hlinkClick r:id="rId5"/>
              </a:rPr>
              <a:t>https://nhchc.org/council-covid-19-flash-blast/</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Infographic on the Vaccine </a:t>
            </a:r>
            <a:r>
              <a:rPr lang="en" u="sng">
                <a:solidFill>
                  <a:schemeClr val="hlink"/>
                </a:solidFill>
                <a:highlight>
                  <a:srgbClr val="FFFFFF"/>
                </a:highlight>
                <a:hlinkClick r:id="rId6"/>
              </a:rPr>
              <a:t>https://nhchc.org/wp-content/uploads/2021/02/COVID-19-Infographic-3.pdf</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Letter to Governors and Local Officials:</a:t>
            </a:r>
            <a:r>
              <a:rPr lang="en"/>
              <a:t> </a:t>
            </a:r>
            <a:r>
              <a:rPr lang="en" u="sng">
                <a:solidFill>
                  <a:schemeClr val="hlink"/>
                </a:solidFill>
                <a:hlinkClick r:id="rId7"/>
              </a:rPr>
              <a:t>Increasing COVID-19 Vaccine Access for People Experiencing Homelessness</a:t>
            </a:r>
            <a:endParaRPr>
              <a:solidFill>
                <a:srgbClr val="80B1A8"/>
              </a:solidFill>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COVID-19 Resources for Asian American-, Native Hawaiian-, and Pacific Islander-Serving Community Health Centers: </a:t>
            </a:r>
            <a:r>
              <a:rPr lang="en" u="sng">
                <a:solidFill>
                  <a:schemeClr val="hlink"/>
                </a:solidFill>
                <a:highlight>
                  <a:srgbClr val="FFFFFF"/>
                </a:highlight>
                <a:hlinkClick r:id="rId8"/>
              </a:rPr>
              <a:t>http://coronavirus.aapcho.org/</a:t>
            </a:r>
            <a:r>
              <a:rPr lang="en">
                <a:highlight>
                  <a:srgbClr val="FFFFFF"/>
                </a:highlight>
              </a:rPr>
              <a:t> </a:t>
            </a:r>
            <a:endParaRPr>
              <a:highlight>
                <a:srgbClr val="FFFFFF"/>
              </a:highlight>
            </a:endParaRPr>
          </a:p>
          <a:p>
            <a:pPr indent="0" lvl="0" marL="0" rtl="0" algn="l">
              <a:lnSpc>
                <a:spcPct val="110000"/>
              </a:lnSpc>
              <a:spcBef>
                <a:spcPts val="1500"/>
              </a:spcBef>
              <a:spcAft>
                <a:spcPts val="0"/>
              </a:spcAft>
              <a:buNone/>
            </a:pPr>
            <a:r>
              <a:t/>
            </a:r>
            <a:endParaRPr>
              <a:highlight>
                <a:srgbClr val="FFFFFF"/>
              </a:highlight>
            </a:endParaRPr>
          </a:p>
          <a:p>
            <a:pPr indent="0" lvl="0" marL="457200" rtl="0" algn="l">
              <a:lnSpc>
                <a:spcPct val="110000"/>
              </a:lnSpc>
              <a:spcBef>
                <a:spcPts val="1500"/>
              </a:spcBef>
              <a:spcAft>
                <a:spcPts val="0"/>
              </a:spcAft>
              <a:buNone/>
            </a:pPr>
            <a:r>
              <a:t/>
            </a:r>
            <a:endParaRPr>
              <a:highlight>
                <a:srgbClr val="FFFFFF"/>
              </a:highlight>
            </a:endParaRPr>
          </a:p>
          <a:p>
            <a:pPr indent="0" lvl="0" marL="457200" rtl="0" algn="l">
              <a:lnSpc>
                <a:spcPct val="110000"/>
              </a:lnSpc>
              <a:spcBef>
                <a:spcPts val="1500"/>
              </a:spcBef>
              <a:spcAft>
                <a:spcPts val="0"/>
              </a:spcAft>
              <a:buNone/>
            </a:pPr>
            <a:r>
              <a:t/>
            </a:r>
            <a:endParaRPr>
              <a:highlight>
                <a:srgbClr val="FFFFFF"/>
              </a:highlight>
            </a:endParaRPr>
          </a:p>
          <a:p>
            <a:pPr indent="0" lvl="0" marL="0" rtl="0" algn="l">
              <a:lnSpc>
                <a:spcPct val="110000"/>
              </a:lnSpc>
              <a:spcBef>
                <a:spcPts val="1500"/>
              </a:spcBef>
              <a:spcAft>
                <a:spcPts val="800"/>
              </a:spcAft>
              <a:buNone/>
            </a:pPr>
            <a:r>
              <a:rPr lang="en">
                <a:highlight>
                  <a:srgbClr val="FFFFFF"/>
                </a:highlight>
              </a:rPr>
              <a:t> </a:t>
            </a:r>
            <a:endParaRPr>
              <a:highlight>
                <a:srgbClr val="FFFFFF"/>
              </a:high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106"/>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Next Roundtable:</a:t>
            </a:r>
            <a:endParaRPr/>
          </a:p>
          <a:p>
            <a:pPr indent="0" lvl="0" marL="0" rtl="0" algn="l">
              <a:spcBef>
                <a:spcPts val="0"/>
              </a:spcBef>
              <a:spcAft>
                <a:spcPts val="0"/>
              </a:spcAft>
              <a:buNone/>
            </a:pPr>
            <a:r>
              <a:rPr lang="en"/>
              <a:t>Friday, May 7, 2021</a:t>
            </a:r>
            <a:endParaRPr/>
          </a:p>
        </p:txBody>
      </p:sp>
      <p:sp>
        <p:nvSpPr>
          <p:cNvPr id="893" name="Google Shape;893;p106"/>
          <p:cNvSpPr txBox="1"/>
          <p:nvPr/>
        </p:nvSpPr>
        <p:spPr>
          <a:xfrm>
            <a:off x="311700" y="1964825"/>
            <a:ext cx="47526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accent1"/>
              </a:buClr>
              <a:buSzPts val="1800"/>
              <a:buFont typeface="Roboto"/>
              <a:buChar char="-"/>
            </a:pPr>
            <a:r>
              <a:rPr lang="en" sz="1800">
                <a:solidFill>
                  <a:schemeClr val="accent1"/>
                </a:solidFill>
                <a:latin typeface="Roboto"/>
                <a:ea typeface="Roboto"/>
                <a:cs typeface="Roboto"/>
                <a:sym typeface="Roboto"/>
              </a:rPr>
              <a:t>Be prepared with </a:t>
            </a:r>
            <a:r>
              <a:rPr b="1" lang="en" sz="1800">
                <a:solidFill>
                  <a:schemeClr val="accent1"/>
                </a:solidFill>
                <a:latin typeface="Roboto"/>
                <a:ea typeface="Roboto"/>
                <a:cs typeface="Roboto"/>
                <a:sym typeface="Roboto"/>
              </a:rPr>
              <a:t>challenges, successes, lessons learned</a:t>
            </a:r>
            <a:r>
              <a:rPr lang="en" sz="1800">
                <a:solidFill>
                  <a:schemeClr val="accent1"/>
                </a:solidFill>
                <a:latin typeface="Roboto"/>
                <a:ea typeface="Roboto"/>
                <a:cs typeface="Roboto"/>
                <a:sym typeface="Roboto"/>
              </a:rPr>
              <a:t>, and </a:t>
            </a:r>
            <a:r>
              <a:rPr b="1" lang="en" sz="1800">
                <a:solidFill>
                  <a:schemeClr val="accent1"/>
                </a:solidFill>
                <a:latin typeface="Roboto"/>
                <a:ea typeface="Roboto"/>
                <a:cs typeface="Roboto"/>
                <a:sym typeface="Roboto"/>
              </a:rPr>
              <a:t>questions</a:t>
            </a:r>
            <a:r>
              <a:rPr lang="en" sz="1800">
                <a:solidFill>
                  <a:schemeClr val="accent1"/>
                </a:solidFill>
                <a:latin typeface="Roboto"/>
                <a:ea typeface="Roboto"/>
                <a:cs typeface="Roboto"/>
                <a:sym typeface="Roboto"/>
              </a:rPr>
              <a:t> for your peers!</a:t>
            </a:r>
            <a:endParaRPr>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HRSA COVID-19 FAQs</a:t>
            </a:r>
            <a:endParaRPr/>
          </a:p>
        </p:txBody>
      </p:sp>
      <p:pic>
        <p:nvPicPr>
          <p:cNvPr id="471" name="Google Shape;471;p63"/>
          <p:cNvPicPr preferRelativeResize="0"/>
          <p:nvPr/>
        </p:nvPicPr>
        <p:blipFill>
          <a:blip r:embed="rId3">
            <a:alphaModFix/>
          </a:blip>
          <a:stretch>
            <a:fillRect/>
          </a:stretch>
        </p:blipFill>
        <p:spPr>
          <a:xfrm>
            <a:off x="152400" y="1698250"/>
            <a:ext cx="8839199" cy="2181685"/>
          </a:xfrm>
          <a:prstGeom prst="rect">
            <a:avLst/>
          </a:prstGeom>
          <a:noFill/>
          <a:ln>
            <a:noFill/>
          </a:ln>
        </p:spPr>
      </p:pic>
      <p:sp>
        <p:nvSpPr>
          <p:cNvPr id="472" name="Google Shape;472;p63"/>
          <p:cNvSpPr txBox="1"/>
          <p:nvPr/>
        </p:nvSpPr>
        <p:spPr>
          <a:xfrm>
            <a:off x="1385925" y="4323200"/>
            <a:ext cx="6562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https://bphc.hrsa.gov/emergency-response/coronavirus-frequently-asked-questions?field_faq_category_tid=306&amp;combine=</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Health Center Resource Clearinghouse</a:t>
            </a:r>
            <a:endParaRPr/>
          </a:p>
        </p:txBody>
      </p:sp>
      <p:pic>
        <p:nvPicPr>
          <p:cNvPr id="478" name="Google Shape;478;p64"/>
          <p:cNvPicPr preferRelativeResize="0"/>
          <p:nvPr/>
        </p:nvPicPr>
        <p:blipFill>
          <a:blip r:embed="rId3">
            <a:alphaModFix/>
          </a:blip>
          <a:stretch>
            <a:fillRect/>
          </a:stretch>
        </p:blipFill>
        <p:spPr>
          <a:xfrm>
            <a:off x="750300" y="1466600"/>
            <a:ext cx="6746049" cy="3258925"/>
          </a:xfrm>
          <a:prstGeom prst="rect">
            <a:avLst/>
          </a:prstGeom>
          <a:noFill/>
          <a:ln>
            <a:noFill/>
          </a:ln>
        </p:spPr>
      </p:pic>
      <p:sp>
        <p:nvSpPr>
          <p:cNvPr id="479" name="Google Shape;479;p64"/>
          <p:cNvSpPr txBox="1"/>
          <p:nvPr/>
        </p:nvSpPr>
        <p:spPr>
          <a:xfrm>
            <a:off x="2858350" y="4650900"/>
            <a:ext cx="4244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latin typeface="Calibri"/>
                <a:ea typeface="Calibri"/>
                <a:cs typeface="Calibri"/>
                <a:sym typeface="Calibri"/>
              </a:rPr>
              <a:t>www.healthcenterinfo.org</a:t>
            </a:r>
            <a:endParaRPr sz="2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Zoom Etiquette	</a:t>
            </a:r>
            <a:endParaRPr/>
          </a:p>
        </p:txBody>
      </p:sp>
      <p:sp>
        <p:nvSpPr>
          <p:cNvPr id="485" name="Google Shape;485;p65"/>
          <p:cNvSpPr txBox="1"/>
          <p:nvPr/>
        </p:nvSpPr>
        <p:spPr>
          <a:xfrm>
            <a:off x="364925" y="1561675"/>
            <a:ext cx="77148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All participants muted upon entry</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Cameras on (if possible)</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Engage in chat</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Raise hand if you would like to unmute</a:t>
            </a:r>
            <a:endParaRPr sz="1800">
              <a:latin typeface="Roboto"/>
              <a:ea typeface="Roboto"/>
              <a:cs typeface="Roboto"/>
              <a:sym typeface="Roboto"/>
            </a:endParaRPr>
          </a:p>
        </p:txBody>
      </p:sp>
      <p:pic>
        <p:nvPicPr>
          <p:cNvPr id="486" name="Google Shape;486;p65"/>
          <p:cNvPicPr preferRelativeResize="0"/>
          <p:nvPr/>
        </p:nvPicPr>
        <p:blipFill>
          <a:blip r:embed="rId3">
            <a:alphaModFix/>
          </a:blip>
          <a:stretch>
            <a:fillRect/>
          </a:stretch>
        </p:blipFill>
        <p:spPr>
          <a:xfrm>
            <a:off x="5523050" y="2031575"/>
            <a:ext cx="2645367" cy="1984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Next Roundtable: Friday, May 7th</a:t>
            </a:r>
            <a:endParaRPr/>
          </a:p>
        </p:txBody>
      </p:sp>
      <p:sp>
        <p:nvSpPr>
          <p:cNvPr id="492" name="Google Shape;492;p66"/>
          <p:cNvSpPr txBox="1"/>
          <p:nvPr/>
        </p:nvSpPr>
        <p:spPr>
          <a:xfrm>
            <a:off x="364925" y="1561675"/>
            <a:ext cx="54711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Next roundtable will have a focus on </a:t>
            </a:r>
            <a:r>
              <a:rPr i="1" lang="en" sz="1800">
                <a:latin typeface="Roboto"/>
                <a:ea typeface="Roboto"/>
                <a:cs typeface="Roboto"/>
                <a:sym typeface="Roboto"/>
              </a:rPr>
              <a:t>peer- sharing</a:t>
            </a:r>
            <a:endParaRPr i="1"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Be prepared with </a:t>
            </a:r>
            <a:r>
              <a:rPr b="1" lang="en" sz="1800">
                <a:latin typeface="Roboto"/>
                <a:ea typeface="Roboto"/>
                <a:cs typeface="Roboto"/>
                <a:sym typeface="Roboto"/>
              </a:rPr>
              <a:t>challenges, successes, lessons learned</a:t>
            </a:r>
            <a:r>
              <a:rPr lang="en" sz="1800">
                <a:latin typeface="Roboto"/>
                <a:ea typeface="Roboto"/>
                <a:cs typeface="Roboto"/>
                <a:sym typeface="Roboto"/>
              </a:rPr>
              <a:t>, and </a:t>
            </a:r>
            <a:r>
              <a:rPr b="1" lang="en" sz="1800">
                <a:latin typeface="Roboto"/>
                <a:ea typeface="Roboto"/>
                <a:cs typeface="Roboto"/>
                <a:sym typeface="Roboto"/>
              </a:rPr>
              <a:t>questions</a:t>
            </a:r>
            <a:r>
              <a:rPr lang="en" sz="1800">
                <a:latin typeface="Roboto"/>
                <a:ea typeface="Roboto"/>
                <a:cs typeface="Roboto"/>
                <a:sym typeface="Roboto"/>
              </a:rPr>
              <a:t> for your peers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This will be in addition to our regular agenda which includes BPHC updates</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i="1" lang="en" sz="1800">
                <a:latin typeface="Roboto"/>
                <a:ea typeface="Roboto"/>
                <a:cs typeface="Roboto"/>
                <a:sym typeface="Roboto"/>
              </a:rPr>
              <a:t>Final roundtable session</a:t>
            </a:r>
            <a:r>
              <a:rPr lang="en" sz="1800">
                <a:latin typeface="Roboto"/>
                <a:ea typeface="Roboto"/>
                <a:cs typeface="Roboto"/>
                <a:sym typeface="Roboto"/>
              </a:rPr>
              <a:t> will be on </a:t>
            </a:r>
            <a:r>
              <a:rPr b="1" lang="en" sz="1800">
                <a:latin typeface="Roboto"/>
                <a:ea typeface="Roboto"/>
                <a:cs typeface="Roboto"/>
                <a:sym typeface="Roboto"/>
              </a:rPr>
              <a:t>Friday, May 21st</a:t>
            </a:r>
            <a:endParaRPr b="1" sz="1800">
              <a:latin typeface="Roboto"/>
              <a:ea typeface="Roboto"/>
              <a:cs typeface="Roboto"/>
              <a:sym typeface="Roboto"/>
            </a:endParaRPr>
          </a:p>
        </p:txBody>
      </p:sp>
      <p:pic>
        <p:nvPicPr>
          <p:cNvPr id="493" name="Google Shape;493;p66"/>
          <p:cNvPicPr preferRelativeResize="0"/>
          <p:nvPr/>
        </p:nvPicPr>
        <p:blipFill>
          <a:blip r:embed="rId3">
            <a:alphaModFix/>
          </a:blip>
          <a:stretch>
            <a:fillRect/>
          </a:stretch>
        </p:blipFill>
        <p:spPr>
          <a:xfrm>
            <a:off x="5997750" y="1997300"/>
            <a:ext cx="2652175" cy="2534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67"/>
          <p:cNvSpPr txBox="1"/>
          <p:nvPr>
            <p:ph type="title"/>
          </p:nvPr>
        </p:nvSpPr>
        <p:spPr>
          <a:xfrm>
            <a:off x="311675" y="798600"/>
            <a:ext cx="83076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5488"/>
              <a:t>Chat Icebreaker:</a:t>
            </a:r>
            <a:endParaRPr sz="5488"/>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Name and role</a:t>
            </a:r>
            <a:endParaRPr sz="2988">
              <a:solidFill>
                <a:srgbClr val="000000"/>
              </a:solidFill>
              <a:latin typeface="Arial"/>
              <a:ea typeface="Arial"/>
              <a:cs typeface="Arial"/>
              <a:sym typeface="Arial"/>
            </a:endParaRPr>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Health center name</a:t>
            </a:r>
            <a:endParaRPr sz="2988">
              <a:solidFill>
                <a:srgbClr val="000000"/>
              </a:solidFill>
              <a:latin typeface="Arial"/>
              <a:ea typeface="Arial"/>
              <a:cs typeface="Arial"/>
              <a:sym typeface="Arial"/>
            </a:endParaRPr>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Health center location and no. of sites</a:t>
            </a:r>
            <a:endParaRPr sz="5488"/>
          </a:p>
        </p:txBody>
      </p:sp>
    </p:spTree>
  </p:cSld>
  <p:clrMapOvr>
    <a:masterClrMapping/>
  </p:clrMapOvr>
</p:sld>
</file>

<file path=ppt/theme/theme1.xml><?xml version="1.0" encoding="utf-8"?>
<a:theme xmlns:a="http://schemas.openxmlformats.org/drawingml/2006/main" xmlns:r="http://schemas.openxmlformats.org/officeDocument/2006/relationships" name="BPHC-PPT-template_16.19">
  <a:themeElements>
    <a:clrScheme name="HRSA color pallet">
      <a:dk1>
        <a:srgbClr val="000000"/>
      </a:dk1>
      <a:lt1>
        <a:srgbClr val="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