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Merriweathe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bold.fntdata"/><Relationship Id="rId10" Type="http://schemas.openxmlformats.org/officeDocument/2006/relationships/slide" Target="slides/slide4.xml"/><Relationship Id="rId32" Type="http://schemas.openxmlformats.org/officeDocument/2006/relationships/font" Target="fonts/Roboto-regular.fntdata"/><Relationship Id="rId13" Type="http://schemas.openxmlformats.org/officeDocument/2006/relationships/slide" Target="slides/slide7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-italic.fntdata"/><Relationship Id="rId15" Type="http://schemas.openxmlformats.org/officeDocument/2006/relationships/slide" Target="slides/slide9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8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1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0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6c477a257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6c477a257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Gladys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6c477a257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6c477a257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Gladys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6c477a257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6c477a257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Glady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d058f344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d058f34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Gladys to segway to BPHC speaker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aa7e32f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aa7e32f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Colleen introduces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6c477a25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6c477a25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 introduces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aa7e32fa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aa7e32fa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discussion begins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6c477a257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6c477a257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 team discussion, </a:t>
            </a:r>
            <a:r>
              <a:rPr lang="en"/>
              <a:t>gauge</a:t>
            </a:r>
            <a:r>
              <a:rPr lang="en"/>
              <a:t> HC responses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6c477a25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6c477a25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6c477a257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6c477a257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6c477a25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6c477a25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introductions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6c477a257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6c477a25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6c477a257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6c477a257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6c477a257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6c477a257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703fe8e3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703fe8e3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74141a06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c74141a06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6c477a25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6c477a25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6c477a25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6c477a25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6c477a25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6c477a25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6c477a25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6c477a25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703fe8e3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703fe8e3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6c477a257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6c477a25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acf7c3b64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Colleen</a:t>
            </a:r>
            <a:endParaRPr/>
          </a:p>
        </p:txBody>
      </p:sp>
      <p:sp>
        <p:nvSpPr>
          <p:cNvPr id="203" name="Google Shape;203;gcacf7c3b64_4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6c477a25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6c477a25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Gladys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2" name="Google Shape;102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6" name="Google Shape;12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nachc.org/research-and-data/research-fact-sheets-and-infographics/infographics-national-findings-on-health-centers-response-to-covid-19/" TargetMode="External"/><Relationship Id="rId4" Type="http://schemas.openxmlformats.org/officeDocument/2006/relationships/hyperlink" Target="http://nchph.org/DASHBOARD/" TargetMode="External"/><Relationship Id="rId5" Type="http://schemas.openxmlformats.org/officeDocument/2006/relationships/hyperlink" Target="http://www.ncfh.org/covid.html" TargetMode="External"/><Relationship Id="rId6" Type="http://schemas.openxmlformats.org/officeDocument/2006/relationships/hyperlink" Target="https://nrcrim.umn.edu/health-education/translated-materials-library" TargetMode="External"/><Relationship Id="rId7" Type="http://schemas.openxmlformats.org/officeDocument/2006/relationships/hyperlink" Target="http://www.farmworkerjustice.org/advocacy_program/covid-19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hudexchange.info/resource/6229/covid19-homeless-system-response-vaccine-planning-and-distribution/" TargetMode="External"/><Relationship Id="rId4" Type="http://schemas.openxmlformats.org/officeDocument/2006/relationships/hyperlink" Target="https://nhchc.org/clinical-practice/diseases-and-conditions/influenza/" TargetMode="External"/><Relationship Id="rId5" Type="http://schemas.openxmlformats.org/officeDocument/2006/relationships/hyperlink" Target="https://nhchc.org/council-covid-19-flash-blast/" TargetMode="External"/><Relationship Id="rId6" Type="http://schemas.openxmlformats.org/officeDocument/2006/relationships/hyperlink" Target="https://nhchc.org/wp-content/uploads/2021/02/COVID-19-Infographic-3.pdf" TargetMode="External"/><Relationship Id="rId7" Type="http://schemas.openxmlformats.org/officeDocument/2006/relationships/hyperlink" Target="https://nhchc.org/wp-content/uploads/2021/02/Letter-to-states-vaccine-priority-for-homeless-2.pdf" TargetMode="External"/><Relationship Id="rId8" Type="http://schemas.openxmlformats.org/officeDocument/2006/relationships/hyperlink" Target="http://coronavirus.aapcho.org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.pn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1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bphc.hrsa.gov/emergency-response/coronavirus-frequently-asked-questions?field_faq_category_tid=306&amp;combine=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ctrTitle"/>
          </p:nvPr>
        </p:nvSpPr>
        <p:spPr>
          <a:xfrm>
            <a:off x="311700" y="539725"/>
            <a:ext cx="88323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3140"/>
              <a:t>Special Populations Roundtable</a:t>
            </a:r>
            <a:endParaRPr i="1" sz="3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40"/>
              <a:t>Health Center COVID-19 Vaccine Program</a:t>
            </a:r>
            <a:endParaRPr sz="3140"/>
          </a:p>
        </p:txBody>
      </p:sp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9,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Poll #1: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Did you attend the roundtable on </a:t>
            </a:r>
            <a:r>
              <a:rPr lang="en" sz="2400"/>
              <a:t>March </a:t>
            </a:r>
            <a:r>
              <a:rPr lang="en" sz="2400"/>
              <a:t>26th</a:t>
            </a:r>
            <a:r>
              <a:rPr lang="en" sz="2400"/>
              <a:t>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411650" y="1265175"/>
            <a:ext cx="69096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Poll #2: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44"/>
              <a:t>Are you using the BPHC Salesforce platform?</a:t>
            </a:r>
            <a:endParaRPr sz="2444"/>
          </a:p>
          <a:p>
            <a:pPr indent="-383821" lvl="0" marL="457200" rtl="0" algn="l">
              <a:spcBef>
                <a:spcPts val="0"/>
              </a:spcBef>
              <a:spcAft>
                <a:spcPts val="0"/>
              </a:spcAft>
              <a:buSzPts val="2444"/>
              <a:buChar char="●"/>
            </a:pPr>
            <a:r>
              <a:rPr lang="en" sz="2444"/>
              <a:t>Yes</a:t>
            </a:r>
            <a:endParaRPr sz="2444"/>
          </a:p>
          <a:p>
            <a:pPr indent="-383821" lvl="0" marL="457200" rtl="0" algn="l">
              <a:spcBef>
                <a:spcPts val="0"/>
              </a:spcBef>
              <a:spcAft>
                <a:spcPts val="0"/>
              </a:spcAft>
              <a:buSzPts val="2444"/>
              <a:buChar char="●"/>
            </a:pPr>
            <a:r>
              <a:rPr lang="en" sz="2444"/>
              <a:t>No</a:t>
            </a:r>
            <a:endParaRPr sz="2444"/>
          </a:p>
          <a:p>
            <a:pPr indent="-383821" lvl="0" marL="457200" rtl="0" algn="l">
              <a:spcBef>
                <a:spcPts val="0"/>
              </a:spcBef>
              <a:spcAft>
                <a:spcPts val="0"/>
              </a:spcAft>
              <a:buSzPts val="2444"/>
              <a:buChar char="●"/>
            </a:pPr>
            <a:r>
              <a:rPr lang="en" sz="2444"/>
              <a:t>N/A	</a:t>
            </a:r>
            <a:endParaRPr sz="2444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411650" y="1265175"/>
            <a:ext cx="69096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Poll #3: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44"/>
              <a:t>What percentage of your health center staff have accepted a COVID-19 vaccine?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0-25%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26-50%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51-75%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76-100%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Unsure</a:t>
            </a:r>
            <a:endParaRPr sz="2444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BPHC Update</a:t>
            </a:r>
            <a:endParaRPr i="1"/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Suma Nair, PhD, MS, RD</a:t>
            </a:r>
            <a:br>
              <a:rPr lang="en"/>
            </a:br>
            <a:r>
              <a:rPr lang="en"/>
              <a:t>Director, Office of Quality Improvement</a:t>
            </a:r>
            <a:br>
              <a:rPr lang="en"/>
            </a:br>
            <a:r>
              <a:rPr lang="en"/>
              <a:t>Bureau of Primary Health Care</a:t>
            </a:r>
            <a:br>
              <a:rPr lang="en"/>
            </a:br>
            <a:r>
              <a:rPr lang="en"/>
              <a:t>Health Resources and Services Administration</a:t>
            </a:r>
            <a:endParaRPr/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78538"/>
            <a:ext cx="3786426" cy="378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Special Guests</a:t>
            </a:r>
            <a:endParaRPr i="1"/>
          </a:p>
        </p:txBody>
      </p:sp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Association of Clinicians for the Underserved (ACU)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/>
              <a:t>The Weitzman Institute (CHC, Inc.)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425" y="3365363"/>
            <a:ext cx="36290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463" y="912913"/>
            <a:ext cx="30289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Center Sharing</a:t>
            </a:r>
            <a:endParaRPr/>
          </a:p>
        </p:txBody>
      </p:sp>
      <p:sp>
        <p:nvSpPr>
          <p:cNvPr id="255" name="Google Shape;255;p40"/>
          <p:cNvSpPr txBox="1"/>
          <p:nvPr/>
        </p:nvSpPr>
        <p:spPr>
          <a:xfrm>
            <a:off x="823800" y="1740875"/>
            <a:ext cx="78528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Health Center Sharing: Promising Practices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North Texas Area Community Health Center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411650" y="1265175"/>
            <a:ext cx="69096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Poll #4: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44"/>
              <a:t>What is the top priority for your health center this week?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Obtaining vaccines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Expanding vaccine eligibility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Reporting to HRSA/other agencies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Vaccine hesitancy</a:t>
            </a:r>
            <a:endParaRPr sz="2444"/>
          </a:p>
          <a:p>
            <a:pPr indent="-36829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44"/>
              <a:t>Other (share in chat)</a:t>
            </a:r>
            <a:endParaRPr sz="2444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Discussion</a:t>
            </a: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823800" y="1516700"/>
            <a:ext cx="7496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What has been a top challenge in supporting staff you prepare for/implement your vaccine program?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Discussion</a:t>
            </a:r>
            <a:endParaRPr/>
          </a:p>
        </p:txBody>
      </p:sp>
      <p:sp>
        <p:nvSpPr>
          <p:cNvPr id="272" name="Google Shape;272;p43"/>
          <p:cNvSpPr txBox="1"/>
          <p:nvPr/>
        </p:nvSpPr>
        <p:spPr>
          <a:xfrm>
            <a:off x="823800" y="1516700"/>
            <a:ext cx="7496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What strategies have you used to address this challenge?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Discussion</a:t>
            </a:r>
            <a:endParaRPr/>
          </a:p>
        </p:txBody>
      </p:sp>
      <p:sp>
        <p:nvSpPr>
          <p:cNvPr id="278" name="Google Shape;278;p44"/>
          <p:cNvSpPr txBox="1"/>
          <p:nvPr/>
        </p:nvSpPr>
        <p:spPr>
          <a:xfrm>
            <a:off x="823800" y="1516700"/>
            <a:ext cx="7496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What has been a top success in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supporting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staff as you prepare for/implement your vaccine program?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Facilitators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1677725" y="3830175"/>
            <a:ext cx="388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Colleen Velez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Director of Federal TA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Corporation of Supportive Housing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4707375" y="3830175"/>
            <a:ext cx="388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Gladys Carrillo, LCSW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Director of Program Services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National Center for Farmworker Health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991" y="1836125"/>
            <a:ext cx="16287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6575" y="1821975"/>
            <a:ext cx="1628775" cy="16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Discussion</a:t>
            </a:r>
            <a:endParaRPr/>
          </a:p>
        </p:txBody>
      </p:sp>
      <p:sp>
        <p:nvSpPr>
          <p:cNvPr id="284" name="Google Shape;284;p45"/>
          <p:cNvSpPr txBox="1"/>
          <p:nvPr/>
        </p:nvSpPr>
        <p:spPr>
          <a:xfrm>
            <a:off x="823800" y="1516700"/>
            <a:ext cx="7496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What were the key contributing factors to this success?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Discussion</a:t>
            </a:r>
            <a:endParaRPr/>
          </a:p>
        </p:txBody>
      </p:sp>
      <p:sp>
        <p:nvSpPr>
          <p:cNvPr id="290" name="Google Shape;290;p46"/>
          <p:cNvSpPr txBox="1"/>
          <p:nvPr/>
        </p:nvSpPr>
        <p:spPr>
          <a:xfrm>
            <a:off x="823800" y="1618800"/>
            <a:ext cx="74964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What additional support do you need to prepare for or implement your vaccine program?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Questions + Resource Sharing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01" name="Google Shape;301;p48"/>
          <p:cNvSpPr txBox="1"/>
          <p:nvPr/>
        </p:nvSpPr>
        <p:spPr>
          <a:xfrm>
            <a:off x="410150" y="1563025"/>
            <a:ext cx="74937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NACHC Weekly COVID-19 Survey Infographic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Infographics: National Findings on Health Centers' Response to COVID-19</a:t>
            </a:r>
            <a:r>
              <a:rPr lang="en"/>
              <a:t> 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NCHPH Public Housing Primary Care Dashboard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http://nchph.org/DASHBOARD/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NCFH COVID-19 web page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COVID-19 - NATIONAL CENTER FOR FARMWORKER HEALTH (ncfh.org)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Translated Materials Library (NRC-RIM)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https://nrcrim.umn.edu/health-education/translated-materials-library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Farmworker Justice COVID-19 page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http://www.farmworkerjustice.org/advocacy_program/covid-19/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(cont.)</a:t>
            </a:r>
            <a:endParaRPr/>
          </a:p>
        </p:txBody>
      </p:sp>
      <p:sp>
        <p:nvSpPr>
          <p:cNvPr id="307" name="Google Shape;307;p49"/>
          <p:cNvSpPr txBox="1"/>
          <p:nvPr/>
        </p:nvSpPr>
        <p:spPr>
          <a:xfrm>
            <a:off x="410150" y="1563025"/>
            <a:ext cx="74937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COVID-19 Homeless System Response: Vaccine Planning and Distribution- HUD: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https://www.hudexchange.info/resource/6229/covid19-homeless-system-response-vaccine-planning-and-distribution/</a:t>
            </a:r>
            <a:r>
              <a:rPr lang="en">
                <a:highlight>
                  <a:srgbClr val="FFFFFF"/>
                </a:highlight>
              </a:rPr>
              <a:t> 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COVID-19 Resources for Health Centers Serving People Experiencing Homelessness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https://nhchc.org/clinical-practice/diseases-and-conditions/influenza/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Council C-19 Flash Blast 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https://nhchc.org/council-covid-19-flash-blast/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Infographic on the Vaccine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https://nhchc.org/wp-content/uploads/2021/02/COVID-19-Infographic-3.pdf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Letter to Governors and Local Officials: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7"/>
              </a:rPr>
              <a:t>Increasing COVID-19 Vaccine Access for People Experiencing Homelessness</a:t>
            </a:r>
            <a:endParaRPr>
              <a:solidFill>
                <a:srgbClr val="80B1A8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COVID-19 Resources for Asian American-, Native Hawaiian-, and Pacific Islander-Serving Community Health Centers: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http://coronavirus.aapcho.org/</a:t>
            </a:r>
            <a:r>
              <a:rPr lang="en">
                <a:highlight>
                  <a:srgbClr val="FFFFFF"/>
                </a:highlight>
              </a:rPr>
              <a:t>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n">
                <a:highlight>
                  <a:srgbClr val="FFFFFF"/>
                </a:highlight>
              </a:rPr>
              <a:t> 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Roundtable: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Friday, April 23, 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Today’s Agenda</a:t>
            </a:r>
            <a:endParaRPr i="1"/>
          </a:p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Topic: Workforce/Staffing</a:t>
            </a:r>
            <a:endParaRPr b="1"/>
          </a:p>
        </p:txBody>
      </p:sp>
      <p:sp>
        <p:nvSpPr>
          <p:cNvPr id="162" name="Google Shape;162;p28"/>
          <p:cNvSpPr txBox="1"/>
          <p:nvPr>
            <p:ph idx="2" type="body"/>
          </p:nvPr>
        </p:nvSpPr>
        <p:spPr>
          <a:xfrm>
            <a:off x="4901250" y="1433100"/>
            <a:ext cx="3954000" cy="22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Welcome and Introductions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Chat Icebreaker + Polls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Introduction of Special Guest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BPHC Update: Suma Nair, PhD, MS, RD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Q&amp;A with Suma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Special Guests: Workforce NTTAPs 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Health Center Sharing: Promising Practices and Challenges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General Discussion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Conclusion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Training and Technical Assistance Partners (NTTAPs)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425" y="509187"/>
            <a:ext cx="1163500" cy="49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175" y="470900"/>
            <a:ext cx="1404275" cy="61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0202" y="228425"/>
            <a:ext cx="1404275" cy="85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4991" y="1287261"/>
            <a:ext cx="797052" cy="83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92633" y="2378259"/>
            <a:ext cx="999416" cy="96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1" y="1405406"/>
            <a:ext cx="1163497" cy="73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52702" y="2324129"/>
            <a:ext cx="1163497" cy="107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76266" y="1432717"/>
            <a:ext cx="1512585" cy="5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72000" y="4072551"/>
            <a:ext cx="2245127" cy="107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000" y="2539849"/>
            <a:ext cx="1404281" cy="6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62750" y="3626100"/>
            <a:ext cx="1925400" cy="9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327216" y="3626100"/>
            <a:ext cx="2535546" cy="5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HRSA COVID-19 FAQs</a:t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8250"/>
            <a:ext cx="8839199" cy="21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1385925" y="4323200"/>
            <a:ext cx="656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https://bphc.hrsa.gov/emergency-response/coronavirus-frequently-asked-questions?field_faq_category_tid=306&amp;combine=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Center Resource Clearinghouse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00" y="1466600"/>
            <a:ext cx="6746049" cy="32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2858350" y="4650900"/>
            <a:ext cx="42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www.healthcenterinfo.org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Etiquette	</a:t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364925" y="1561675"/>
            <a:ext cx="7714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All participants muted upon entry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Cameras on (if possible)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Engage in chat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Raise hand if you would like to unmute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050" y="2031575"/>
            <a:ext cx="2645367" cy="19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/>
          <p:nvPr/>
        </p:nvSpPr>
        <p:spPr>
          <a:xfrm>
            <a:off x="0" y="0"/>
            <a:ext cx="9143999" cy="5143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33"/>
          <p:cNvGrpSpPr/>
          <p:nvPr/>
        </p:nvGrpSpPr>
        <p:grpSpPr>
          <a:xfrm>
            <a:off x="3" y="912448"/>
            <a:ext cx="548641" cy="505095"/>
            <a:chOff x="3940602" y="308034"/>
            <a:chExt cx="2116791" cy="3428999"/>
          </a:xfrm>
        </p:grpSpPr>
        <p:sp>
          <p:nvSpPr>
            <p:cNvPr id="207" name="Google Shape;207;p33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33"/>
          <p:cNvSpPr/>
          <p:nvPr/>
        </p:nvSpPr>
        <p:spPr>
          <a:xfrm>
            <a:off x="480059" y="460466"/>
            <a:ext cx="8180615" cy="142058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3"/>
          <p:cNvSpPr txBox="1"/>
          <p:nvPr>
            <p:ph type="title"/>
          </p:nvPr>
        </p:nvSpPr>
        <p:spPr>
          <a:xfrm>
            <a:off x="782723" y="607423"/>
            <a:ext cx="7457037" cy="1165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Guest Speaker on Friday, April 23rd </a:t>
            </a:r>
            <a:endParaRPr sz="1100"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782723" y="1925261"/>
            <a:ext cx="5026993" cy="234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Dr. Nancy Messonnier, MD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Director of CDC’s National Center for Immunization and Respiratory Diseases (NCIRD)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Currently leading CDC’s efforts on COVID-19 vaccine.</a:t>
            </a:r>
            <a:endParaRPr sz="1100"/>
          </a:p>
        </p:txBody>
      </p:sp>
      <p:cxnSp>
        <p:nvCxnSpPr>
          <p:cNvPr id="213" name="Google Shape;213;p33"/>
          <p:cNvCxnSpPr/>
          <p:nvPr/>
        </p:nvCxnSpPr>
        <p:spPr>
          <a:xfrm rot="10800000">
            <a:off x="628650" y="4863985"/>
            <a:ext cx="78867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erson smiling for the camera&#10;&#10;Description automatically generated with medium confidence" id="214" name="Google Shape;21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4293" y="2184136"/>
            <a:ext cx="1594043" cy="171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311675" y="798600"/>
            <a:ext cx="83076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88"/>
              <a:t>Chat Icebreaker:</a:t>
            </a:r>
            <a:endParaRPr sz="5488"/>
          </a:p>
          <a:p>
            <a:pPr indent="-41839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9"/>
              <a:buFont typeface="Arial"/>
              <a:buChar char="●"/>
            </a:pPr>
            <a:r>
              <a:rPr lang="en" sz="2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and role</a:t>
            </a:r>
            <a:endParaRPr sz="2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839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9"/>
              <a:buFont typeface="Arial"/>
              <a:buChar char="●"/>
            </a:pPr>
            <a:r>
              <a:rPr lang="en" sz="2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center name</a:t>
            </a:r>
            <a:endParaRPr sz="2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839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9"/>
              <a:buFont typeface="Arial"/>
              <a:buChar char="●"/>
            </a:pPr>
            <a:r>
              <a:rPr lang="en" sz="2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center location and no. of sites</a:t>
            </a:r>
            <a:endParaRPr sz="5488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