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Roboto"/>
      <p:regular r:id="rId35"/>
      <p:bold r:id="rId36"/>
      <p:italic r:id="rId37"/>
      <p:boldItalic r:id="rId38"/>
    </p:embeddedFont>
    <p:embeddedFont>
      <p:font typeface="Merriweather"/>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bold.fntdata"/><Relationship Id="rId20" Type="http://schemas.openxmlformats.org/officeDocument/2006/relationships/slide" Target="slides/slide14.xml"/><Relationship Id="rId42" Type="http://schemas.openxmlformats.org/officeDocument/2006/relationships/font" Target="fonts/Merriweather-boldItalic.fntdata"/><Relationship Id="rId41" Type="http://schemas.openxmlformats.org/officeDocument/2006/relationships/font" Target="fonts/Merriweather-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oboto-italic.fntdata"/><Relationship Id="rId14" Type="http://schemas.openxmlformats.org/officeDocument/2006/relationships/slide" Target="slides/slide8.xml"/><Relationship Id="rId36" Type="http://schemas.openxmlformats.org/officeDocument/2006/relationships/font" Target="fonts/Roboto-bold.fntdata"/><Relationship Id="rId17" Type="http://schemas.openxmlformats.org/officeDocument/2006/relationships/slide" Target="slides/slide11.xml"/><Relationship Id="rId39" Type="http://schemas.openxmlformats.org/officeDocument/2006/relationships/font" Target="fonts/Merriweather-regular.fntdata"/><Relationship Id="rId16" Type="http://schemas.openxmlformats.org/officeDocument/2006/relationships/slide" Target="slides/slide10.xml"/><Relationship Id="rId38" Type="http://schemas.openxmlformats.org/officeDocument/2006/relationships/font" Target="fonts/Robot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c74141a061_5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gc74141a061_5_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c74141a061_5_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c74141a061_5_9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c74141a061_5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c6c477a257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c6c477a257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c6c477a257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c6c477a257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c6c477a257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c6c477a257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c6c477a257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c6c477a257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c6c477a257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c6c477a257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c6c477a257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c6c477a257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c6c477a257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c6c477a257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c6c477a257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c6c477a257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c6c477a257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c6c477a257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c6c477a257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c6c477a257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c6c477a257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c6c477a257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c6c477a257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c6c477a257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c6c477a257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c6c477a257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c6c477a257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c6c477a257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c6c477a257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c6c477a257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c703fe8e3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c703fe8e3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c74141a06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c74141a06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c6c477a257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c6c477a257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c6c477a257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c6c477a257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c6c477a257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c6c477a25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c6c477a257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c6c477a257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c703fe8e3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c703fe8e3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c6c477a257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c6c477a257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c6c477a257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c6c477a257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c74141a061_5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c74141a061_5_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Flu LEAD: 4</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228 vs. 250 CHCs explanation: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total for CHC funding category only reflects Health Centers that have reported “True” CHC funding according to UDS 2019. The 22 remaining vaccination sites not included in the count are those that have reported False for CHC funding in UDS or weren’t matched.</a:t>
            </a:r>
            <a:endParaRPr/>
          </a:p>
        </p:txBody>
      </p:sp>
      <p:sp>
        <p:nvSpPr>
          <p:cNvPr id="208" name="Google Shape;208;gc74141a061_5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p:txBody>
      </p:sp>
      <p:sp>
        <p:nvSpPr>
          <p:cNvPr id="62" name="Google Shape;6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sz="1100"/>
            </a:lvl1pPr>
            <a:lvl2pPr indent="-317500" lvl="1" marL="914400" algn="l">
              <a:lnSpc>
                <a:spcPct val="90000"/>
              </a:lnSpc>
              <a:spcBef>
                <a:spcPts val="1200"/>
              </a:spcBef>
              <a:spcAft>
                <a:spcPts val="0"/>
              </a:spcAft>
              <a:buClr>
                <a:schemeClr val="dk1"/>
              </a:buClr>
              <a:buSzPts val="1400"/>
              <a:buChar char="○"/>
              <a:defRPr sz="1100"/>
            </a:lvl2pPr>
            <a:lvl3pPr indent="-317500" lvl="2" marL="1371600" algn="l">
              <a:lnSpc>
                <a:spcPct val="90000"/>
              </a:lnSpc>
              <a:spcBef>
                <a:spcPts val="1200"/>
              </a:spcBef>
              <a:spcAft>
                <a:spcPts val="0"/>
              </a:spcAft>
              <a:buClr>
                <a:schemeClr val="dk1"/>
              </a:buClr>
              <a:buSzPts val="1400"/>
              <a:buChar char="■"/>
              <a:defRPr sz="1100"/>
            </a:lvl3pPr>
            <a:lvl4pPr indent="-317500" lvl="3" marL="1828800" algn="l">
              <a:lnSpc>
                <a:spcPct val="90000"/>
              </a:lnSpc>
              <a:spcBef>
                <a:spcPts val="1200"/>
              </a:spcBef>
              <a:spcAft>
                <a:spcPts val="0"/>
              </a:spcAft>
              <a:buClr>
                <a:schemeClr val="dk1"/>
              </a:buClr>
              <a:buSzPts val="1400"/>
              <a:buChar char="●"/>
              <a:defRPr sz="1100"/>
            </a:lvl4pPr>
            <a:lvl5pPr indent="-317500" lvl="4" marL="2286000" algn="l">
              <a:lnSpc>
                <a:spcPct val="90000"/>
              </a:lnSpc>
              <a:spcBef>
                <a:spcPts val="1200"/>
              </a:spcBef>
              <a:spcAft>
                <a:spcPts val="0"/>
              </a:spcAft>
              <a:buClr>
                <a:schemeClr val="dk1"/>
              </a:buClr>
              <a:buSzPts val="1400"/>
              <a:buChar char="○"/>
              <a:defRPr sz="1100"/>
            </a:lvl5pPr>
            <a:lvl6pPr indent="-317500" lvl="5" marL="2743200" algn="l">
              <a:lnSpc>
                <a:spcPct val="90000"/>
              </a:lnSpc>
              <a:spcBef>
                <a:spcPts val="1200"/>
              </a:spcBef>
              <a:spcAft>
                <a:spcPts val="0"/>
              </a:spcAft>
              <a:buClr>
                <a:schemeClr val="dk1"/>
              </a:buClr>
              <a:buSzPts val="1400"/>
              <a:buChar char="■"/>
              <a:defRPr sz="1100"/>
            </a:lvl6pPr>
            <a:lvl7pPr indent="-317500" lvl="6" marL="3200400" algn="l">
              <a:lnSpc>
                <a:spcPct val="90000"/>
              </a:lnSpc>
              <a:spcBef>
                <a:spcPts val="1200"/>
              </a:spcBef>
              <a:spcAft>
                <a:spcPts val="0"/>
              </a:spcAft>
              <a:buClr>
                <a:schemeClr val="dk1"/>
              </a:buClr>
              <a:buSzPts val="1400"/>
              <a:buChar char="●"/>
              <a:defRPr sz="1100"/>
            </a:lvl7pPr>
            <a:lvl8pPr indent="-317500" lvl="7" marL="3657600" algn="l">
              <a:lnSpc>
                <a:spcPct val="90000"/>
              </a:lnSpc>
              <a:spcBef>
                <a:spcPts val="1200"/>
              </a:spcBef>
              <a:spcAft>
                <a:spcPts val="0"/>
              </a:spcAft>
              <a:buClr>
                <a:schemeClr val="dk1"/>
              </a:buClr>
              <a:buSzPts val="1400"/>
              <a:buChar char="○"/>
              <a:defRPr sz="1100"/>
            </a:lvl8pPr>
            <a:lvl9pPr indent="-317500" lvl="8" marL="4114800" algn="l">
              <a:lnSpc>
                <a:spcPct val="90000"/>
              </a:lnSpc>
              <a:spcBef>
                <a:spcPts val="1200"/>
              </a:spcBef>
              <a:spcAft>
                <a:spcPts val="1200"/>
              </a:spcAft>
              <a:buClr>
                <a:schemeClr val="dk1"/>
              </a:buClr>
              <a:buSzPts val="1400"/>
              <a:buChar char="■"/>
              <a:defRPr sz="1100"/>
            </a:lvl9pPr>
          </a:lstStyle>
          <a:p/>
        </p:txBody>
      </p:sp>
      <p:sp>
        <p:nvSpPr>
          <p:cNvPr id="63" name="Google Shape;6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64" name="Google Shape;6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65" name="Google Shape;6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sz="1100"/>
            </a:lvl1pPr>
            <a:lvl2pPr indent="0" lvl="1" marL="0" algn="r">
              <a:spcBef>
                <a:spcPts val="0"/>
              </a:spcBef>
              <a:buNone/>
              <a:defRPr sz="1100"/>
            </a:lvl2pPr>
            <a:lvl3pPr indent="0" lvl="2" marL="0" algn="r">
              <a:spcBef>
                <a:spcPts val="0"/>
              </a:spcBef>
              <a:buNone/>
              <a:defRPr sz="1100"/>
            </a:lvl3pPr>
            <a:lvl4pPr indent="0" lvl="3" marL="0" algn="r">
              <a:spcBef>
                <a:spcPts val="0"/>
              </a:spcBef>
              <a:buNone/>
              <a:defRPr sz="1100"/>
            </a:lvl4pPr>
            <a:lvl5pPr indent="0" lvl="4" marL="0" algn="r">
              <a:spcBef>
                <a:spcPts val="0"/>
              </a:spcBef>
              <a:buNone/>
              <a:defRPr sz="1100"/>
            </a:lvl5pPr>
            <a:lvl6pPr indent="0" lvl="5" marL="0" algn="r">
              <a:spcBef>
                <a:spcPts val="0"/>
              </a:spcBef>
              <a:buNone/>
              <a:defRPr sz="1100"/>
            </a:lvl6pPr>
            <a:lvl7pPr indent="0" lvl="6" marL="0" algn="r">
              <a:spcBef>
                <a:spcPts val="0"/>
              </a:spcBef>
              <a:buNone/>
              <a:defRPr sz="1100"/>
            </a:lvl7pPr>
            <a:lvl8pPr indent="0" lvl="7" marL="0" algn="r">
              <a:spcBef>
                <a:spcPts val="0"/>
              </a:spcBef>
              <a:buNone/>
              <a:defRPr sz="1100"/>
            </a:lvl8pPr>
            <a:lvl9pPr indent="0" lvl="8" marL="0" algn="r">
              <a:spcBef>
                <a:spcPts val="0"/>
              </a:spcBef>
              <a:buNone/>
              <a:defRPr sz="11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2" name="Shape 72"/>
        <p:cNvGrpSpPr/>
        <p:nvPr/>
      </p:nvGrpSpPr>
      <p:grpSpPr>
        <a:xfrm>
          <a:off x="0" y="0"/>
          <a:ext cx="0" cy="0"/>
          <a:chOff x="0" y="0"/>
          <a:chExt cx="0" cy="0"/>
        </a:xfrm>
      </p:grpSpPr>
      <p:sp>
        <p:nvSpPr>
          <p:cNvPr id="73" name="Google Shape;73;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4" name="Google Shape;74;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 name="Google Shape;75;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6" name="Google Shape;76;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7" name="Google Shape;77;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 name="Shape 78"/>
        <p:cNvGrpSpPr/>
        <p:nvPr/>
      </p:nvGrpSpPr>
      <p:grpSpPr>
        <a:xfrm>
          <a:off x="0" y="0"/>
          <a:ext cx="0" cy="0"/>
          <a:chOff x="0" y="0"/>
          <a:chExt cx="0" cy="0"/>
        </a:xfrm>
      </p:grpSpPr>
      <p:sp>
        <p:nvSpPr>
          <p:cNvPr id="79" name="Google Shape;79;p1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0" name="Google Shape;80;p16"/>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81" name="Google Shape;81;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2" name="Google Shape;82;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3" name="Google Shape;83;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4" name="Shape 84"/>
        <p:cNvGrpSpPr/>
        <p:nvPr/>
      </p:nvGrpSpPr>
      <p:grpSpPr>
        <a:xfrm>
          <a:off x="0" y="0"/>
          <a:ext cx="0" cy="0"/>
          <a:chOff x="0" y="0"/>
          <a:chExt cx="0" cy="0"/>
        </a:xfrm>
      </p:grpSpPr>
      <p:sp>
        <p:nvSpPr>
          <p:cNvPr id="85" name="Google Shape;85;p17"/>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6" name="Google Shape;86;p17"/>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87" name="Google Shape;87;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0" name="Shape 90"/>
        <p:cNvGrpSpPr/>
        <p:nvPr/>
      </p:nvGrpSpPr>
      <p:grpSpPr>
        <a:xfrm>
          <a:off x="0" y="0"/>
          <a:ext cx="0" cy="0"/>
          <a:chOff x="0" y="0"/>
          <a:chExt cx="0" cy="0"/>
        </a:xfrm>
      </p:grpSpPr>
      <p:sp>
        <p:nvSpPr>
          <p:cNvPr id="91" name="Google Shape;91;p1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2" name="Google Shape;92;p18"/>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3" name="Google Shape;93;p18"/>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4" name="Google Shape;94;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5" name="Google Shape;95;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6" name="Google Shape;96;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7" name="Shape 97"/>
        <p:cNvGrpSpPr/>
        <p:nvPr/>
      </p:nvGrpSpPr>
      <p:grpSpPr>
        <a:xfrm>
          <a:off x="0" y="0"/>
          <a:ext cx="0" cy="0"/>
          <a:chOff x="0" y="0"/>
          <a:chExt cx="0" cy="0"/>
        </a:xfrm>
      </p:grpSpPr>
      <p:sp>
        <p:nvSpPr>
          <p:cNvPr id="98" name="Google Shape;98;p19"/>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9" name="Google Shape;99;p19"/>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00" name="Google Shape;100;p19"/>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1" name="Google Shape;101;p19"/>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02" name="Google Shape;102;p19"/>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3" name="Google Shape;103;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2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9" name="Google Shape;109;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0" name="Google Shape;110;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1" name="Shape 111"/>
        <p:cNvGrpSpPr/>
        <p:nvPr/>
      </p:nvGrpSpPr>
      <p:grpSpPr>
        <a:xfrm>
          <a:off x="0" y="0"/>
          <a:ext cx="0" cy="0"/>
          <a:chOff x="0" y="0"/>
          <a:chExt cx="0" cy="0"/>
        </a:xfrm>
      </p:grpSpPr>
      <p:sp>
        <p:nvSpPr>
          <p:cNvPr id="112" name="Google Shape;112;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3" name="Google Shape;113;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4" name="Google Shape;114;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5" name="Shape 115"/>
        <p:cNvGrpSpPr/>
        <p:nvPr/>
      </p:nvGrpSpPr>
      <p:grpSpPr>
        <a:xfrm>
          <a:off x="0" y="0"/>
          <a:ext cx="0" cy="0"/>
          <a:chOff x="0" y="0"/>
          <a:chExt cx="0" cy="0"/>
        </a:xfrm>
      </p:grpSpPr>
      <p:sp>
        <p:nvSpPr>
          <p:cNvPr id="116" name="Google Shape;116;p2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7" name="Google Shape;117;p22"/>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18" name="Google Shape;118;p22"/>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9" name="Google Shape;119;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0" name="Google Shape;120;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1" name="Google Shape;121;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2" name="Shape 122"/>
        <p:cNvGrpSpPr/>
        <p:nvPr/>
      </p:nvGrpSpPr>
      <p:grpSpPr>
        <a:xfrm>
          <a:off x="0" y="0"/>
          <a:ext cx="0" cy="0"/>
          <a:chOff x="0" y="0"/>
          <a:chExt cx="0" cy="0"/>
        </a:xfrm>
      </p:grpSpPr>
      <p:sp>
        <p:nvSpPr>
          <p:cNvPr id="123" name="Google Shape;123;p23"/>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4" name="Google Shape;124;p23"/>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25" name="Google Shape;125;p23"/>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26" name="Google Shape;126;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7" name="Google Shape;127;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8" name="Google Shape;128;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9" name="Shape 129"/>
        <p:cNvGrpSpPr/>
        <p:nvPr/>
      </p:nvGrpSpPr>
      <p:grpSpPr>
        <a:xfrm>
          <a:off x="0" y="0"/>
          <a:ext cx="0" cy="0"/>
          <a:chOff x="0" y="0"/>
          <a:chExt cx="0" cy="0"/>
        </a:xfrm>
      </p:grpSpPr>
      <p:sp>
        <p:nvSpPr>
          <p:cNvPr id="130" name="Google Shape;130;p2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1" name="Google Shape;131;p24"/>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2" name="Google Shape;132;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3" name="Google Shape;133;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4" name="Google Shape;134;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5" name="Shape 135"/>
        <p:cNvGrpSpPr/>
        <p:nvPr/>
      </p:nvGrpSpPr>
      <p:grpSpPr>
        <a:xfrm>
          <a:off x="0" y="0"/>
          <a:ext cx="0" cy="0"/>
          <a:chOff x="0" y="0"/>
          <a:chExt cx="0" cy="0"/>
        </a:xfrm>
      </p:grpSpPr>
      <p:sp>
        <p:nvSpPr>
          <p:cNvPr id="136" name="Google Shape;136;p25"/>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7" name="Google Shape;137;p25"/>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8" name="Google Shape;138;p2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9" name="Google Shape;139;p2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0" name="Google Shape;140;p2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 name="Shape 66"/>
        <p:cNvGrpSpPr/>
        <p:nvPr/>
      </p:nvGrpSpPr>
      <p:grpSpPr>
        <a:xfrm>
          <a:off x="0" y="0"/>
          <a:ext cx="0" cy="0"/>
          <a:chOff x="0" y="0"/>
          <a:chExt cx="0" cy="0"/>
        </a:xfrm>
      </p:grpSpPr>
      <p:sp>
        <p:nvSpPr>
          <p:cNvPr id="67" name="Google Shape;67;p1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68" name="Google Shape;68;p14"/>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9" name="Google Shape;69;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0" name="Google Shape;70;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1" name="Google Shape;71;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s://data.hrsa.gov/tools/data-reporting/special-population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hyperlink" Target="https://www.nachc.org/research-and-data/research-fact-sheets-and-infographics/infographics-national-findings-on-health-centers-response-to-covid-19/" TargetMode="External"/><Relationship Id="rId4" Type="http://schemas.openxmlformats.org/officeDocument/2006/relationships/hyperlink" Target="http://nchph.org/DASHBOARD/" TargetMode="External"/><Relationship Id="rId5" Type="http://schemas.openxmlformats.org/officeDocument/2006/relationships/hyperlink" Target="http://www.ncfh.org/covid.html" TargetMode="External"/><Relationship Id="rId6" Type="http://schemas.openxmlformats.org/officeDocument/2006/relationships/hyperlink" Target="https://nrcrim.umn.edu/health-education/translated-materials-library" TargetMode="External"/><Relationship Id="rId7" Type="http://schemas.openxmlformats.org/officeDocument/2006/relationships/hyperlink" Target="http://www.farmworkerjustice.org/advocacy_program/covid-19/"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s://www.hudexchange.info/resource/6229/covid19-homeless-system-response-vaccine-planning-and-distribution/" TargetMode="External"/><Relationship Id="rId4" Type="http://schemas.openxmlformats.org/officeDocument/2006/relationships/hyperlink" Target="https://nhchc.org/clinical-practice/diseases-and-conditions/influenza/" TargetMode="External"/><Relationship Id="rId5" Type="http://schemas.openxmlformats.org/officeDocument/2006/relationships/hyperlink" Target="https://nhchc.org/council-covid-19-flash-blast/" TargetMode="External"/><Relationship Id="rId6" Type="http://schemas.openxmlformats.org/officeDocument/2006/relationships/hyperlink" Target="https://nhchc.org/wp-content/uploads/2021/02/COVID-19-Infographic-3.pdf" TargetMode="External"/><Relationship Id="rId7" Type="http://schemas.openxmlformats.org/officeDocument/2006/relationships/hyperlink" Target="https://nhchc.org/wp-content/uploads/2021/02/Letter-to-states-vaccine-priority-for-homeless-2.pdf" TargetMode="External"/><Relationship Id="rId8" Type="http://schemas.openxmlformats.org/officeDocument/2006/relationships/hyperlink" Target="https://nhchc.org/wp-content/uploads/2021/02/Letter-to-states-vaccine-priority-for-homeless-2.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11.png"/><Relationship Id="rId13" Type="http://schemas.openxmlformats.org/officeDocument/2006/relationships/image" Target="../media/image19.png"/><Relationship Id="rId12"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7.png"/><Relationship Id="rId7" Type="http://schemas.openxmlformats.org/officeDocument/2006/relationships/image" Target="../media/image5.png"/><Relationship Id="rId8"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ctrTitle"/>
          </p:nvPr>
        </p:nvSpPr>
        <p:spPr>
          <a:xfrm>
            <a:off x="311700" y="539725"/>
            <a:ext cx="88323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i="1" lang="en" sz="3140"/>
              <a:t>Special Populations Roundtable</a:t>
            </a:r>
            <a:endParaRPr i="1" sz="3140"/>
          </a:p>
          <a:p>
            <a:pPr indent="0" lvl="0" marL="0" rtl="0" algn="l">
              <a:spcBef>
                <a:spcPts val="0"/>
              </a:spcBef>
              <a:spcAft>
                <a:spcPts val="0"/>
              </a:spcAft>
              <a:buSzPts val="990"/>
              <a:buNone/>
            </a:pPr>
            <a:r>
              <a:rPr lang="en" sz="3140"/>
              <a:t>Health Center COVID-19 Vaccine Program</a:t>
            </a:r>
            <a:endParaRPr sz="3140"/>
          </a:p>
        </p:txBody>
      </p:sp>
      <p:sp>
        <p:nvSpPr>
          <p:cNvPr id="146" name="Google Shape;146;p26"/>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March 12,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 name="Shape 217"/>
        <p:cNvGrpSpPr/>
        <p:nvPr/>
      </p:nvGrpSpPr>
      <p:grpSpPr>
        <a:xfrm>
          <a:off x="0" y="0"/>
          <a:ext cx="0" cy="0"/>
          <a:chOff x="0" y="0"/>
          <a:chExt cx="0" cy="0"/>
        </a:xfrm>
      </p:grpSpPr>
      <p:sp>
        <p:nvSpPr>
          <p:cNvPr id="218" name="Google Shape;218;p35"/>
          <p:cNvSpPr txBox="1"/>
          <p:nvPr>
            <p:ph type="title"/>
          </p:nvPr>
        </p:nvSpPr>
        <p:spPr>
          <a:xfrm>
            <a:off x="628650" y="273844"/>
            <a:ext cx="7886700" cy="443854"/>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Calibri"/>
              <a:buNone/>
            </a:pPr>
            <a:r>
              <a:rPr lang="en" sz="2400"/>
              <a:t>Health Center COVID-19 Vaccine Program</a:t>
            </a:r>
            <a:br>
              <a:rPr lang="en" sz="2400"/>
            </a:br>
            <a:r>
              <a:rPr lang="en" sz="2000"/>
              <a:t>Initial 250 HCs, Cohorts 1,2 &amp; 3</a:t>
            </a:r>
            <a:endParaRPr sz="2400"/>
          </a:p>
        </p:txBody>
      </p:sp>
      <p:sp>
        <p:nvSpPr>
          <p:cNvPr id="219" name="Google Shape;219;p35"/>
          <p:cNvSpPr/>
          <p:nvPr/>
        </p:nvSpPr>
        <p:spPr>
          <a:xfrm>
            <a:off x="4082863" y="4659909"/>
            <a:ext cx="975988" cy="207749"/>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Source: UDS 2019</a:t>
            </a:r>
            <a:endParaRPr sz="1100"/>
          </a:p>
        </p:txBody>
      </p:sp>
      <p:pic>
        <p:nvPicPr>
          <p:cNvPr id="220" name="Google Shape;220;p35"/>
          <p:cNvPicPr preferRelativeResize="0"/>
          <p:nvPr/>
        </p:nvPicPr>
        <p:blipFill rotWithShape="1">
          <a:blip r:embed="rId3">
            <a:alphaModFix/>
          </a:blip>
          <a:srcRect b="0" l="0" r="0" t="0"/>
          <a:stretch/>
        </p:blipFill>
        <p:spPr>
          <a:xfrm>
            <a:off x="628650" y="939997"/>
            <a:ext cx="7886700" cy="353442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p36"/>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26" name="Google Shape;226;p36"/>
          <p:cNvSpPr/>
          <p:nvPr/>
        </p:nvSpPr>
        <p:spPr>
          <a:xfrm>
            <a:off x="-1" y="1555868"/>
            <a:ext cx="9144000" cy="3587632"/>
          </a:xfrm>
          <a:custGeom>
            <a:rect b="b" l="l" r="r" t="t"/>
            <a:pathLst>
              <a:path extrusionOk="0" h="4783510" w="12192000">
                <a:moveTo>
                  <a:pt x="54039" y="133"/>
                </a:moveTo>
                <a:cubicBezTo>
                  <a:pt x="63704" y="2639"/>
                  <a:pt x="62723" y="39358"/>
                  <a:pt x="83989" y="21326"/>
                </a:cubicBezTo>
                <a:cubicBezTo>
                  <a:pt x="105981" y="-11024"/>
                  <a:pt x="111081" y="45279"/>
                  <a:pt x="127696" y="48217"/>
                </a:cubicBezTo>
                <a:cubicBezTo>
                  <a:pt x="144311" y="51155"/>
                  <a:pt x="175067" y="46490"/>
                  <a:pt x="195328" y="60745"/>
                </a:cubicBezTo>
                <a:cubicBezTo>
                  <a:pt x="202114" y="49815"/>
                  <a:pt x="211298" y="72404"/>
                  <a:pt x="217130" y="52754"/>
                </a:cubicBezTo>
                <a:cubicBezTo>
                  <a:pt x="224172" y="55476"/>
                  <a:pt x="227826" y="61398"/>
                  <a:pt x="232932" y="50560"/>
                </a:cubicBezTo>
                <a:cubicBezTo>
                  <a:pt x="248268" y="92855"/>
                  <a:pt x="280981" y="52963"/>
                  <a:pt x="296960" y="85674"/>
                </a:cubicBezTo>
                <a:cubicBezTo>
                  <a:pt x="299830" y="67582"/>
                  <a:pt x="319291" y="68613"/>
                  <a:pt x="329442" y="61820"/>
                </a:cubicBezTo>
                <a:cubicBezTo>
                  <a:pt x="298380" y="131083"/>
                  <a:pt x="368905" y="57302"/>
                  <a:pt x="386012" y="80741"/>
                </a:cubicBezTo>
                <a:cubicBezTo>
                  <a:pt x="377510" y="29578"/>
                  <a:pt x="414386" y="72354"/>
                  <a:pt x="425496" y="47729"/>
                </a:cubicBezTo>
                <a:cubicBezTo>
                  <a:pt x="437040" y="71659"/>
                  <a:pt x="445854" y="45812"/>
                  <a:pt x="459561" y="55824"/>
                </a:cubicBezTo>
                <a:cubicBezTo>
                  <a:pt x="489863" y="61969"/>
                  <a:pt x="520202" y="89712"/>
                  <a:pt x="559233" y="72799"/>
                </a:cubicBezTo>
                <a:cubicBezTo>
                  <a:pt x="577813" y="147164"/>
                  <a:pt x="623281" y="104139"/>
                  <a:pt x="661345" y="147481"/>
                </a:cubicBezTo>
                <a:cubicBezTo>
                  <a:pt x="683250" y="156781"/>
                  <a:pt x="717059" y="121215"/>
                  <a:pt x="725095" y="161274"/>
                </a:cubicBezTo>
                <a:cubicBezTo>
                  <a:pt x="734778" y="137222"/>
                  <a:pt x="744590" y="176885"/>
                  <a:pt x="755536" y="180724"/>
                </a:cubicBezTo>
                <a:cubicBezTo>
                  <a:pt x="764056" y="165505"/>
                  <a:pt x="768536" y="179043"/>
                  <a:pt x="776480" y="182273"/>
                </a:cubicBezTo>
                <a:cubicBezTo>
                  <a:pt x="779946" y="172829"/>
                  <a:pt x="786646" y="173541"/>
                  <a:pt x="789058" y="184824"/>
                </a:cubicBezTo>
                <a:cubicBezTo>
                  <a:pt x="786138" y="210571"/>
                  <a:pt x="809228" y="198414"/>
                  <a:pt x="811171" y="216295"/>
                </a:cubicBezTo>
                <a:cubicBezTo>
                  <a:pt x="821323" y="219407"/>
                  <a:pt x="856662" y="208499"/>
                  <a:pt x="878029" y="215023"/>
                </a:cubicBezTo>
                <a:lnTo>
                  <a:pt x="884769" y="220986"/>
                </a:lnTo>
                <a:lnTo>
                  <a:pt x="1600387" y="354356"/>
                </a:lnTo>
                <a:lnTo>
                  <a:pt x="9012952" y="1139547"/>
                </a:lnTo>
                <a:lnTo>
                  <a:pt x="11269135" y="1154978"/>
                </a:lnTo>
                <a:lnTo>
                  <a:pt x="11276593" y="1158504"/>
                </a:lnTo>
                <a:cubicBezTo>
                  <a:pt x="11284278" y="1160597"/>
                  <a:pt x="11291853" y="1160653"/>
                  <a:pt x="11298713" y="1157049"/>
                </a:cubicBezTo>
                <a:cubicBezTo>
                  <a:pt x="11308980" y="1128196"/>
                  <a:pt x="11367293" y="1148970"/>
                  <a:pt x="11380829" y="1144822"/>
                </a:cubicBezTo>
                <a:cubicBezTo>
                  <a:pt x="11382772" y="1126940"/>
                  <a:pt x="11405862" y="1139097"/>
                  <a:pt x="11402942" y="1113350"/>
                </a:cubicBezTo>
                <a:cubicBezTo>
                  <a:pt x="11405355" y="1102067"/>
                  <a:pt x="11412054" y="1101355"/>
                  <a:pt x="11415520" y="1110800"/>
                </a:cubicBezTo>
                <a:cubicBezTo>
                  <a:pt x="11423464" y="1107569"/>
                  <a:pt x="11427945" y="1094031"/>
                  <a:pt x="11436464" y="1109251"/>
                </a:cubicBezTo>
                <a:cubicBezTo>
                  <a:pt x="11447410" y="1105411"/>
                  <a:pt x="11457222" y="1065748"/>
                  <a:pt x="11466905" y="1089800"/>
                </a:cubicBezTo>
                <a:cubicBezTo>
                  <a:pt x="11474941" y="1049741"/>
                  <a:pt x="11508751" y="1085307"/>
                  <a:pt x="11530655" y="1076007"/>
                </a:cubicBezTo>
                <a:cubicBezTo>
                  <a:pt x="11568719" y="1032666"/>
                  <a:pt x="11614187" y="1075691"/>
                  <a:pt x="11632767" y="1001326"/>
                </a:cubicBezTo>
                <a:cubicBezTo>
                  <a:pt x="11671799" y="1018238"/>
                  <a:pt x="11678297" y="1004118"/>
                  <a:pt x="11708599" y="997972"/>
                </a:cubicBezTo>
                <a:cubicBezTo>
                  <a:pt x="11722307" y="987960"/>
                  <a:pt x="11754960" y="1000186"/>
                  <a:pt x="11766504" y="976255"/>
                </a:cubicBezTo>
                <a:cubicBezTo>
                  <a:pt x="11775270" y="975867"/>
                  <a:pt x="11771643" y="982199"/>
                  <a:pt x="11781629" y="985430"/>
                </a:cubicBezTo>
                <a:cubicBezTo>
                  <a:pt x="11791615" y="988661"/>
                  <a:pt x="11808655" y="993119"/>
                  <a:pt x="11826422" y="995644"/>
                </a:cubicBezTo>
                <a:cubicBezTo>
                  <a:pt x="11847845" y="1001968"/>
                  <a:pt x="11866122" y="1002202"/>
                  <a:pt x="11891635" y="997172"/>
                </a:cubicBezTo>
                <a:cubicBezTo>
                  <a:pt x="11907614" y="964462"/>
                  <a:pt x="11943732" y="1021381"/>
                  <a:pt x="11959068" y="979087"/>
                </a:cubicBezTo>
                <a:cubicBezTo>
                  <a:pt x="11964175" y="989925"/>
                  <a:pt x="11967829" y="984002"/>
                  <a:pt x="11974871" y="981280"/>
                </a:cubicBezTo>
                <a:cubicBezTo>
                  <a:pt x="11980703" y="1000930"/>
                  <a:pt x="11989887" y="978341"/>
                  <a:pt x="11996673" y="989271"/>
                </a:cubicBezTo>
                <a:cubicBezTo>
                  <a:pt x="12016933" y="975016"/>
                  <a:pt x="12047689" y="979681"/>
                  <a:pt x="12064304" y="976743"/>
                </a:cubicBezTo>
                <a:cubicBezTo>
                  <a:pt x="12080919" y="973805"/>
                  <a:pt x="12075802" y="961775"/>
                  <a:pt x="12108011" y="949852"/>
                </a:cubicBezTo>
                <a:cubicBezTo>
                  <a:pt x="12129277" y="967884"/>
                  <a:pt x="12128297" y="931165"/>
                  <a:pt x="12137961" y="928659"/>
                </a:cubicBezTo>
                <a:cubicBezTo>
                  <a:pt x="12141183" y="927823"/>
                  <a:pt x="12145587" y="930789"/>
                  <a:pt x="12152392" y="940852"/>
                </a:cubicBezTo>
                <a:cubicBezTo>
                  <a:pt x="12158285" y="946241"/>
                  <a:pt x="12172554" y="936871"/>
                  <a:pt x="12187275" y="939175"/>
                </a:cubicBezTo>
                <a:lnTo>
                  <a:pt x="12192000" y="932202"/>
                </a:lnTo>
                <a:lnTo>
                  <a:pt x="12192000" y="1423622"/>
                </a:lnTo>
                <a:lnTo>
                  <a:pt x="12192000" y="2783600"/>
                </a:lnTo>
                <a:lnTo>
                  <a:pt x="12192000" y="4783510"/>
                </a:lnTo>
                <a:lnTo>
                  <a:pt x="2" y="4783510"/>
                </a:lnTo>
                <a:lnTo>
                  <a:pt x="2" y="1855074"/>
                </a:lnTo>
                <a:lnTo>
                  <a:pt x="0" y="1855074"/>
                </a:lnTo>
                <a:lnTo>
                  <a:pt x="0" y="3676"/>
                </a:lnTo>
                <a:lnTo>
                  <a:pt x="4725" y="10649"/>
                </a:lnTo>
                <a:cubicBezTo>
                  <a:pt x="19446" y="8345"/>
                  <a:pt x="33716" y="17715"/>
                  <a:pt x="39608" y="12325"/>
                </a:cubicBezTo>
                <a:cubicBezTo>
                  <a:pt x="46413" y="2263"/>
                  <a:pt x="50817" y="-703"/>
                  <a:pt x="54039" y="133"/>
                </a:cubicBezTo>
                <a:close/>
              </a:path>
            </a:pathLst>
          </a:custGeom>
          <a:solidFill>
            <a:srgbClr val="82766A">
              <a:alpha val="1490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27" name="Google Shape;227;p36"/>
          <p:cNvSpPr/>
          <p:nvPr/>
        </p:nvSpPr>
        <p:spPr>
          <a:xfrm>
            <a:off x="3798599" y="295327"/>
            <a:ext cx="1280813" cy="321738"/>
          </a:xfrm>
          <a:custGeom>
            <a:rect b="b" l="l" r="r" t="t"/>
            <a:pathLst>
              <a:path extrusionOk="0" h="594531" w="2201784">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490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28" name="Google Shape;228;p36"/>
          <p:cNvSpPr txBox="1"/>
          <p:nvPr>
            <p:ph type="title"/>
          </p:nvPr>
        </p:nvSpPr>
        <p:spPr>
          <a:xfrm>
            <a:off x="555904" y="858441"/>
            <a:ext cx="8331988" cy="1257452"/>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2400"/>
              <a:buFont typeface="Calibri"/>
              <a:buNone/>
            </a:pPr>
            <a:r>
              <a:rPr lang="en" sz="2400"/>
              <a:t> </a:t>
            </a:r>
            <a:endParaRPr sz="1100"/>
          </a:p>
        </p:txBody>
      </p:sp>
      <p:sp>
        <p:nvSpPr>
          <p:cNvPr id="229" name="Google Shape;229;p36"/>
          <p:cNvSpPr txBox="1"/>
          <p:nvPr/>
        </p:nvSpPr>
        <p:spPr>
          <a:xfrm>
            <a:off x="3378643" y="4357603"/>
            <a:ext cx="1832185" cy="20774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Source: </a:t>
            </a:r>
            <a:r>
              <a:rPr lang="en" sz="900" u="sng">
                <a:solidFill>
                  <a:schemeClr val="hlink"/>
                </a:solidFill>
                <a:latin typeface="Calibri"/>
                <a:ea typeface="Calibri"/>
                <a:cs typeface="Calibri"/>
                <a:sym typeface="Calibri"/>
                <a:hlinkClick r:id="rId3"/>
              </a:rPr>
              <a:t>National Health Center Data</a:t>
            </a:r>
            <a:endParaRPr sz="900">
              <a:solidFill>
                <a:schemeClr val="dk1"/>
              </a:solidFill>
              <a:latin typeface="Calibri"/>
              <a:ea typeface="Calibri"/>
              <a:cs typeface="Calibri"/>
              <a:sym typeface="Calibri"/>
            </a:endParaRPr>
          </a:p>
        </p:txBody>
      </p:sp>
      <p:grpSp>
        <p:nvGrpSpPr>
          <p:cNvPr id="230" name="Google Shape;230;p36"/>
          <p:cNvGrpSpPr/>
          <p:nvPr/>
        </p:nvGrpSpPr>
        <p:grpSpPr>
          <a:xfrm>
            <a:off x="1222373" y="1487167"/>
            <a:ext cx="6999047" cy="1906153"/>
            <a:chOff x="0" y="0"/>
            <a:chExt cx="9332063" cy="2541538"/>
          </a:xfrm>
        </p:grpSpPr>
        <p:sp>
          <p:nvSpPr>
            <p:cNvPr id="231" name="Google Shape;231;p36"/>
            <p:cNvSpPr/>
            <p:nvPr/>
          </p:nvSpPr>
          <p:spPr>
            <a:xfrm>
              <a:off x="0" y="0"/>
              <a:ext cx="9332063" cy="1008000"/>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2" name="Google Shape;232;p36"/>
            <p:cNvSpPr txBox="1"/>
            <p:nvPr/>
          </p:nvSpPr>
          <p:spPr>
            <a:xfrm>
              <a:off x="0" y="0"/>
              <a:ext cx="9332063" cy="1008000"/>
            </a:xfrm>
            <a:prstGeom prst="rect">
              <a:avLst/>
            </a:prstGeom>
            <a:noFill/>
            <a:ln>
              <a:noFill/>
            </a:ln>
          </p:spPr>
          <p:txBody>
            <a:bodyPr anchorCtr="0" anchor="ctr" bIns="97525" lIns="170675" spcFirstLastPara="1" rIns="170675" wrap="square" tIns="97525">
              <a:noAutofit/>
            </a:bodyPr>
            <a:lstStyle/>
            <a:p>
              <a:pPr indent="0" lvl="0" marL="0" marR="0" rtl="0" algn="ctr">
                <a:lnSpc>
                  <a:spcPct val="90000"/>
                </a:lnSpc>
                <a:spcBef>
                  <a:spcPts val="0"/>
                </a:spcBef>
                <a:spcAft>
                  <a:spcPts val="0"/>
                </a:spcAft>
                <a:buClr>
                  <a:schemeClr val="lt1"/>
                </a:buClr>
                <a:buSzPts val="2400"/>
                <a:buFont typeface="Calibri"/>
                <a:buNone/>
              </a:pPr>
              <a:r>
                <a:rPr lang="en" sz="2400">
                  <a:solidFill>
                    <a:schemeClr val="lt1"/>
                  </a:solidFill>
                  <a:latin typeface="Calibri"/>
                  <a:ea typeface="Calibri"/>
                  <a:cs typeface="Calibri"/>
                  <a:sym typeface="Calibri"/>
                </a:rPr>
                <a:t>Patients Best Served in a Language Other than English</a:t>
              </a:r>
              <a:endParaRPr sz="1100"/>
            </a:p>
          </p:txBody>
        </p:sp>
        <p:sp>
          <p:nvSpPr>
            <p:cNvPr id="233" name="Google Shape;233;p36"/>
            <p:cNvSpPr/>
            <p:nvPr/>
          </p:nvSpPr>
          <p:spPr>
            <a:xfrm>
              <a:off x="0" y="1004339"/>
              <a:ext cx="9332063" cy="1537199"/>
            </a:xfrm>
            <a:prstGeom prst="rect">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4" name="Google Shape;234;p36"/>
            <p:cNvSpPr txBox="1"/>
            <p:nvPr/>
          </p:nvSpPr>
          <p:spPr>
            <a:xfrm>
              <a:off x="0" y="1004339"/>
              <a:ext cx="9332063" cy="1537199"/>
            </a:xfrm>
            <a:prstGeom prst="rect">
              <a:avLst/>
            </a:prstGeom>
            <a:noFill/>
            <a:ln>
              <a:noFill/>
            </a:ln>
          </p:spPr>
          <p:txBody>
            <a:bodyPr anchorCtr="0" anchor="t" bIns="192025" lIns="128000" spcFirstLastPara="1" rIns="170675" wrap="square" tIns="128000">
              <a:noAutofit/>
            </a:bodyPr>
            <a:lstStyle/>
            <a:p>
              <a:pPr indent="-215900" lvl="1" marL="215900" marR="0" rtl="0" algn="l">
                <a:lnSpc>
                  <a:spcPct val="90000"/>
                </a:lnSpc>
                <a:spcBef>
                  <a:spcPts val="0"/>
                </a:spcBef>
                <a:spcAft>
                  <a:spcPts val="0"/>
                </a:spcAft>
                <a:buClr>
                  <a:schemeClr val="dk1"/>
                </a:buClr>
                <a:buSzPts val="2400"/>
                <a:buFont typeface="Calibri"/>
                <a:buChar char="•"/>
              </a:pPr>
              <a:r>
                <a:rPr b="0" i="0" lang="en" sz="2400" u="none" cap="none" strike="noStrike">
                  <a:solidFill>
                    <a:schemeClr val="dk1"/>
                  </a:solidFill>
                  <a:latin typeface="Calibri"/>
                  <a:ea typeface="Calibri"/>
                  <a:cs typeface="Calibri"/>
                  <a:sym typeface="Calibri"/>
                </a:rPr>
                <a:t>All CHC Vaccine Program Sites Total:  4,164,384</a:t>
              </a:r>
              <a:endParaRPr sz="1100"/>
            </a:p>
          </p:txBody>
        </p:sp>
      </p:grpSp>
      <p:sp>
        <p:nvSpPr>
          <p:cNvPr id="235" name="Google Shape;235;p36"/>
          <p:cNvSpPr txBox="1"/>
          <p:nvPr/>
        </p:nvSpPr>
        <p:spPr>
          <a:xfrm>
            <a:off x="628650" y="437353"/>
            <a:ext cx="7886700" cy="600800"/>
          </a:xfrm>
          <a:prstGeom prst="rect">
            <a:avLst/>
          </a:prstGeom>
          <a:noFill/>
          <a:ln>
            <a:noFill/>
          </a:ln>
        </p:spPr>
        <p:txBody>
          <a:bodyPr anchorCtr="0" anchor="ctr" bIns="34275" lIns="68575" spcFirstLastPara="1" rIns="68575" wrap="square" tIns="34275">
            <a:normAutofit fontScale="90000" lnSpcReduction="10000"/>
          </a:bodyPr>
          <a:lstStyle/>
          <a:p>
            <a:pPr indent="0" lvl="0" marL="0" marR="0" rtl="0" algn="ctr">
              <a:lnSpc>
                <a:spcPct val="90000"/>
              </a:lnSpc>
              <a:spcBef>
                <a:spcPts val="0"/>
              </a:spcBef>
              <a:spcAft>
                <a:spcPts val="0"/>
              </a:spcAft>
              <a:buClr>
                <a:schemeClr val="dk1"/>
              </a:buClr>
              <a:buSzPct val="100000"/>
              <a:buFont typeface="Calibri"/>
              <a:buNone/>
            </a:pPr>
            <a:r>
              <a:rPr lang="en" sz="2400">
                <a:solidFill>
                  <a:schemeClr val="dk1"/>
                </a:solidFill>
                <a:latin typeface="Calibri"/>
                <a:ea typeface="Calibri"/>
                <a:cs typeface="Calibri"/>
                <a:sym typeface="Calibri"/>
              </a:rPr>
              <a:t>Health Center COVID-19 Vaccine Program</a:t>
            </a:r>
            <a:br>
              <a:rPr lang="en" sz="2400">
                <a:solidFill>
                  <a:schemeClr val="dk1"/>
                </a:solidFill>
                <a:latin typeface="Calibri"/>
                <a:ea typeface="Calibri"/>
                <a:cs typeface="Calibri"/>
                <a:sym typeface="Calibri"/>
              </a:rPr>
            </a:br>
            <a:r>
              <a:rPr lang="en" sz="2000">
                <a:solidFill>
                  <a:schemeClr val="dk1"/>
                </a:solidFill>
                <a:latin typeface="Calibri"/>
                <a:ea typeface="Calibri"/>
                <a:cs typeface="Calibri"/>
                <a:sym typeface="Calibri"/>
              </a:rPr>
              <a:t>Initial 250 HCs, Cohorts 1,2 &amp; 3</a:t>
            </a:r>
            <a:endParaRPr sz="11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7"/>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Poll #1:</a:t>
            </a:r>
            <a:endParaRPr b="1"/>
          </a:p>
          <a:p>
            <a:pPr indent="0" lvl="0" marL="0" rtl="0" algn="l">
              <a:spcBef>
                <a:spcPts val="0"/>
              </a:spcBef>
              <a:spcAft>
                <a:spcPts val="0"/>
              </a:spcAft>
              <a:buNone/>
            </a:pPr>
            <a:r>
              <a:rPr lang="en" sz="3000"/>
              <a:t>Would you be interested in participating in topic or population-specific breakout sessions in future roundtables?</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8"/>
          <p:cNvSpPr txBox="1"/>
          <p:nvPr>
            <p:ph type="title"/>
          </p:nvPr>
        </p:nvSpPr>
        <p:spPr>
          <a:xfrm>
            <a:off x="311675" y="798600"/>
            <a:ext cx="6909600" cy="35463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b="1" lang="en"/>
              <a:t>Poll #2:</a:t>
            </a:r>
            <a:endParaRPr b="1"/>
          </a:p>
          <a:p>
            <a:pPr indent="0" lvl="0" marL="0" rtl="0" algn="l">
              <a:spcBef>
                <a:spcPts val="0"/>
              </a:spcBef>
              <a:spcAft>
                <a:spcPts val="0"/>
              </a:spcAft>
              <a:buNone/>
            </a:pPr>
            <a:r>
              <a:rPr lang="en" sz="2777"/>
              <a:t>Which topic would you like to see covered in the next roundtable?</a:t>
            </a:r>
            <a:endParaRPr sz="2777"/>
          </a:p>
          <a:p>
            <a:pPr indent="-387350" lvl="0" marL="457200" rtl="0" algn="l">
              <a:spcBef>
                <a:spcPts val="0"/>
              </a:spcBef>
              <a:spcAft>
                <a:spcPts val="0"/>
              </a:spcAft>
              <a:buSzPct val="100000"/>
              <a:buChar char="●"/>
            </a:pPr>
            <a:r>
              <a:rPr lang="en" sz="2777"/>
              <a:t>Vaccine confidence</a:t>
            </a:r>
            <a:endParaRPr sz="2777"/>
          </a:p>
          <a:p>
            <a:pPr indent="-387350" lvl="0" marL="457200" rtl="0" algn="l">
              <a:spcBef>
                <a:spcPts val="0"/>
              </a:spcBef>
              <a:spcAft>
                <a:spcPts val="0"/>
              </a:spcAft>
              <a:buSzPct val="100000"/>
              <a:buChar char="●"/>
            </a:pPr>
            <a:r>
              <a:rPr lang="en" sz="2777"/>
              <a:t>Partnerships</a:t>
            </a:r>
            <a:endParaRPr sz="2777"/>
          </a:p>
          <a:p>
            <a:pPr indent="-387350" lvl="0" marL="457200" rtl="0" algn="l">
              <a:spcBef>
                <a:spcPts val="0"/>
              </a:spcBef>
              <a:spcAft>
                <a:spcPts val="0"/>
              </a:spcAft>
              <a:buSzPct val="100000"/>
              <a:buChar char="●"/>
            </a:pPr>
            <a:r>
              <a:rPr lang="en" sz="2777"/>
              <a:t>Staffing</a:t>
            </a:r>
            <a:endParaRPr sz="2777"/>
          </a:p>
          <a:p>
            <a:pPr indent="-387350" lvl="0" marL="457200" rtl="0" algn="l">
              <a:spcBef>
                <a:spcPts val="0"/>
              </a:spcBef>
              <a:spcAft>
                <a:spcPts val="0"/>
              </a:spcAft>
              <a:buSzPct val="100000"/>
              <a:buChar char="●"/>
            </a:pPr>
            <a:r>
              <a:rPr lang="en" sz="2777"/>
              <a:t>Reimbursement</a:t>
            </a:r>
            <a:endParaRPr sz="2777"/>
          </a:p>
          <a:p>
            <a:pPr indent="-387350" lvl="0" marL="457200" rtl="0" algn="l">
              <a:spcBef>
                <a:spcPts val="0"/>
              </a:spcBef>
              <a:spcAft>
                <a:spcPts val="0"/>
              </a:spcAft>
              <a:buSzPct val="100000"/>
              <a:buChar char="●"/>
            </a:pPr>
            <a:r>
              <a:rPr lang="en" sz="2777"/>
              <a:t>Outreach and Messaging</a:t>
            </a:r>
            <a:endParaRPr sz="2777"/>
          </a:p>
          <a:p>
            <a:pPr indent="-387350" lvl="0" marL="457200" rtl="0" algn="l">
              <a:spcBef>
                <a:spcPts val="0"/>
              </a:spcBef>
              <a:spcAft>
                <a:spcPts val="0"/>
              </a:spcAft>
              <a:buSzPct val="100000"/>
              <a:buChar char="●"/>
            </a:pPr>
            <a:r>
              <a:rPr lang="en" sz="2777"/>
              <a:t>Other (share in chat)</a:t>
            </a:r>
            <a:endParaRPr sz="2777"/>
          </a:p>
          <a:p>
            <a:pPr indent="0" lvl="0" marL="0" rtl="0" algn="l">
              <a:spcBef>
                <a:spcPts val="0"/>
              </a:spcBef>
              <a:spcAft>
                <a:spcPts val="0"/>
              </a:spcAft>
              <a:buNone/>
            </a:pPr>
            <a:r>
              <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9"/>
          <p:cNvSpPr txBox="1"/>
          <p:nvPr>
            <p:ph type="title"/>
          </p:nvPr>
        </p:nvSpPr>
        <p:spPr>
          <a:xfrm>
            <a:off x="411650" y="1265175"/>
            <a:ext cx="6909600" cy="35463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b="1" lang="en"/>
              <a:t>Poll #3:</a:t>
            </a:r>
            <a:endParaRPr b="1"/>
          </a:p>
          <a:p>
            <a:pPr indent="0" lvl="0" marL="0" rtl="0" algn="l">
              <a:spcBef>
                <a:spcPts val="0"/>
              </a:spcBef>
              <a:spcAft>
                <a:spcPts val="0"/>
              </a:spcAft>
              <a:buNone/>
            </a:pPr>
            <a:r>
              <a:rPr lang="en" sz="2444"/>
              <a:t>(</a:t>
            </a:r>
            <a:r>
              <a:rPr i="1" lang="en" sz="2444"/>
              <a:t>Select all that apply.</a:t>
            </a:r>
            <a:r>
              <a:rPr lang="en" sz="2444"/>
              <a:t>) What subject matter experts/partners would you like to hear from during the roundtable discussions?</a:t>
            </a:r>
            <a:endParaRPr sz="2444"/>
          </a:p>
          <a:p>
            <a:pPr indent="-368299" lvl="0" marL="457200" rtl="0" algn="l">
              <a:spcBef>
                <a:spcPts val="0"/>
              </a:spcBef>
              <a:spcAft>
                <a:spcPts val="0"/>
              </a:spcAft>
              <a:buSzPct val="100000"/>
              <a:buChar char="●"/>
            </a:pPr>
            <a:r>
              <a:rPr lang="en" sz="2444"/>
              <a:t>Centers for Disease Control</a:t>
            </a:r>
            <a:endParaRPr sz="2444"/>
          </a:p>
          <a:p>
            <a:pPr indent="-368299" lvl="0" marL="457200" rtl="0" algn="l">
              <a:spcBef>
                <a:spcPts val="0"/>
              </a:spcBef>
              <a:spcAft>
                <a:spcPts val="0"/>
              </a:spcAft>
              <a:buSzPct val="100000"/>
              <a:buChar char="●"/>
            </a:pPr>
            <a:r>
              <a:rPr lang="en" sz="2444"/>
              <a:t>Centers for Medicare and Medicaid</a:t>
            </a:r>
            <a:endParaRPr sz="2444"/>
          </a:p>
          <a:p>
            <a:pPr indent="-368299" lvl="0" marL="457200" rtl="0" algn="l">
              <a:spcBef>
                <a:spcPts val="0"/>
              </a:spcBef>
              <a:spcAft>
                <a:spcPts val="0"/>
              </a:spcAft>
              <a:buSzPct val="100000"/>
              <a:buChar char="●"/>
            </a:pPr>
            <a:r>
              <a:rPr lang="en" sz="2444"/>
              <a:t>Primary Care Associations</a:t>
            </a:r>
            <a:endParaRPr sz="2444"/>
          </a:p>
          <a:p>
            <a:pPr indent="-368299" lvl="0" marL="457200" rtl="0" algn="l">
              <a:spcBef>
                <a:spcPts val="0"/>
              </a:spcBef>
              <a:spcAft>
                <a:spcPts val="0"/>
              </a:spcAft>
              <a:buSzPct val="100000"/>
              <a:buChar char="●"/>
            </a:pPr>
            <a:r>
              <a:rPr lang="en" sz="2444"/>
              <a:t>U.S. Department of Housing and Urban Development</a:t>
            </a:r>
            <a:endParaRPr sz="2444"/>
          </a:p>
          <a:p>
            <a:pPr indent="-368299" lvl="0" marL="457200" rtl="0" algn="l">
              <a:spcBef>
                <a:spcPts val="0"/>
              </a:spcBef>
              <a:spcAft>
                <a:spcPts val="0"/>
              </a:spcAft>
              <a:buSzPct val="100000"/>
              <a:buChar char="●"/>
            </a:pPr>
            <a:r>
              <a:rPr lang="en" sz="2444"/>
              <a:t>Other (please note in chat)</a:t>
            </a:r>
            <a:endParaRPr sz="2444"/>
          </a:p>
          <a:p>
            <a:pPr indent="0" lvl="0" marL="457200" rtl="0" algn="l">
              <a:spcBef>
                <a:spcPts val="0"/>
              </a:spcBef>
              <a:spcAft>
                <a:spcPts val="0"/>
              </a:spcAft>
              <a:buNone/>
            </a:pPr>
            <a:r>
              <a:t/>
            </a:r>
            <a:endParaRPr sz="3000"/>
          </a:p>
          <a:p>
            <a:pPr indent="0" lvl="0" marL="0" rtl="0" algn="l">
              <a:spcBef>
                <a:spcPts val="0"/>
              </a:spcBef>
              <a:spcAft>
                <a:spcPts val="0"/>
              </a:spcAft>
              <a:buNone/>
            </a:pPr>
            <a:r>
              <a:t/>
            </a: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0"/>
          <p:cNvSpPr txBox="1"/>
          <p:nvPr>
            <p:ph type="title"/>
          </p:nvPr>
        </p:nvSpPr>
        <p:spPr>
          <a:xfrm>
            <a:off x="411650" y="1265175"/>
            <a:ext cx="6909600" cy="35463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b="1" lang="en"/>
              <a:t>Poll #4:</a:t>
            </a:r>
            <a:endParaRPr b="1"/>
          </a:p>
          <a:p>
            <a:pPr indent="0" lvl="0" marL="0" rtl="0" algn="l">
              <a:spcBef>
                <a:spcPts val="0"/>
              </a:spcBef>
              <a:spcAft>
                <a:spcPts val="0"/>
              </a:spcAft>
              <a:buNone/>
            </a:pPr>
            <a:r>
              <a:rPr lang="en" sz="2444"/>
              <a:t>(</a:t>
            </a:r>
            <a:r>
              <a:rPr i="1" lang="en" sz="2444"/>
              <a:t>Select all that apply.</a:t>
            </a:r>
            <a:r>
              <a:rPr lang="en" sz="2444"/>
              <a:t>) Which special population(s) does your health center serve?</a:t>
            </a:r>
            <a:endParaRPr sz="2444"/>
          </a:p>
          <a:p>
            <a:pPr indent="-368299" lvl="0" marL="457200" rtl="0" algn="l">
              <a:spcBef>
                <a:spcPts val="0"/>
              </a:spcBef>
              <a:spcAft>
                <a:spcPts val="0"/>
              </a:spcAft>
              <a:buSzPct val="100000"/>
              <a:buChar char="●"/>
            </a:pPr>
            <a:r>
              <a:rPr lang="en" sz="2444"/>
              <a:t>Migratory/Seasonal Agricultural Workers</a:t>
            </a:r>
            <a:endParaRPr sz="2444"/>
          </a:p>
          <a:p>
            <a:pPr indent="-368299" lvl="0" marL="457200" rtl="0" algn="l">
              <a:spcBef>
                <a:spcPts val="0"/>
              </a:spcBef>
              <a:spcAft>
                <a:spcPts val="0"/>
              </a:spcAft>
              <a:buSzPct val="100000"/>
              <a:buChar char="●"/>
            </a:pPr>
            <a:r>
              <a:rPr lang="en" sz="2444"/>
              <a:t>Individuals Experiencing Homelessness</a:t>
            </a:r>
            <a:endParaRPr sz="2444"/>
          </a:p>
          <a:p>
            <a:pPr indent="-368299" lvl="0" marL="457200" rtl="0" algn="l">
              <a:spcBef>
                <a:spcPts val="0"/>
              </a:spcBef>
              <a:spcAft>
                <a:spcPts val="0"/>
              </a:spcAft>
              <a:buSzPct val="100000"/>
              <a:buChar char="●"/>
            </a:pPr>
            <a:r>
              <a:rPr lang="en" sz="2444"/>
              <a:t>Residents of Public Housing</a:t>
            </a:r>
            <a:endParaRPr sz="2444"/>
          </a:p>
          <a:p>
            <a:pPr indent="-368299" lvl="0" marL="457200" rtl="0" algn="l">
              <a:spcBef>
                <a:spcPts val="0"/>
              </a:spcBef>
              <a:spcAft>
                <a:spcPts val="0"/>
              </a:spcAft>
              <a:buSzPct val="100000"/>
              <a:buChar char="●"/>
            </a:pPr>
            <a:r>
              <a:rPr lang="en" sz="2444"/>
              <a:t>Individuals with Limited English Proficiency</a:t>
            </a:r>
            <a:endParaRPr sz="2444"/>
          </a:p>
          <a:p>
            <a:pPr indent="-368299" lvl="0" marL="457200" rtl="0" algn="l">
              <a:spcBef>
                <a:spcPts val="0"/>
              </a:spcBef>
              <a:spcAft>
                <a:spcPts val="0"/>
              </a:spcAft>
              <a:buSzPct val="100000"/>
              <a:buChar char="●"/>
            </a:pPr>
            <a:r>
              <a:rPr lang="en" sz="2444"/>
              <a:t>None of these</a:t>
            </a:r>
            <a:endParaRPr sz="2444"/>
          </a:p>
          <a:p>
            <a:pPr indent="-368299" lvl="0" marL="457200" rtl="0" algn="l">
              <a:spcBef>
                <a:spcPts val="0"/>
              </a:spcBef>
              <a:spcAft>
                <a:spcPts val="0"/>
              </a:spcAft>
              <a:buSzPct val="100000"/>
              <a:buChar char="●"/>
            </a:pPr>
            <a:r>
              <a:rPr lang="en" sz="2444"/>
              <a:t>Other (please note in chat)</a:t>
            </a:r>
            <a:endParaRPr sz="2444"/>
          </a:p>
          <a:p>
            <a:pPr indent="0" lvl="0" marL="457200" rtl="0" algn="l">
              <a:spcBef>
                <a:spcPts val="0"/>
              </a:spcBef>
              <a:spcAft>
                <a:spcPts val="0"/>
              </a:spcAft>
              <a:buNone/>
            </a:pPr>
            <a:r>
              <a:t/>
            </a:r>
            <a:endParaRPr sz="3000"/>
          </a:p>
          <a:p>
            <a:pPr indent="0" lvl="0" marL="457200" rtl="0" algn="l">
              <a:spcBef>
                <a:spcPts val="0"/>
              </a:spcBef>
              <a:spcAft>
                <a:spcPts val="0"/>
              </a:spcAft>
              <a:buNone/>
            </a:pPr>
            <a:r>
              <a:t/>
            </a:r>
            <a:endParaRPr sz="3000"/>
          </a:p>
          <a:p>
            <a:pPr indent="0" lvl="0" marL="0" rtl="0" algn="l">
              <a:spcBef>
                <a:spcPts val="0"/>
              </a:spcBef>
              <a:spcAft>
                <a:spcPts val="0"/>
              </a:spcAft>
              <a:buNone/>
            </a:pPr>
            <a:r>
              <a:t/>
            </a:r>
            <a:endParaRPr sz="3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1"/>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i="1"/>
          </a:p>
          <a:p>
            <a:pPr indent="0" lvl="0" marL="0" rtl="0" algn="l">
              <a:spcBef>
                <a:spcPts val="0"/>
              </a:spcBef>
              <a:spcAft>
                <a:spcPts val="0"/>
              </a:spcAft>
              <a:buNone/>
            </a:pPr>
            <a:r>
              <a:rPr i="1" lang="en"/>
              <a:t>BPHC Update</a:t>
            </a:r>
            <a:endParaRPr i="1"/>
          </a:p>
        </p:txBody>
      </p:sp>
      <p:sp>
        <p:nvSpPr>
          <p:cNvPr id="261" name="Google Shape;261;p41"/>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Suma Nair, PhD, MS, RD</a:t>
            </a:r>
            <a:br>
              <a:rPr lang="en"/>
            </a:br>
            <a:r>
              <a:rPr lang="en"/>
              <a:t>Director, Office of Quality Improvement</a:t>
            </a:r>
            <a:br>
              <a:rPr lang="en"/>
            </a:br>
            <a:r>
              <a:rPr lang="en"/>
              <a:t>Bureau of Primary Health Care</a:t>
            </a:r>
            <a:br>
              <a:rPr lang="en"/>
            </a:br>
            <a:r>
              <a:rPr lang="en"/>
              <a:t>Health Resources and Services Administration</a:t>
            </a:r>
            <a:endParaRPr/>
          </a:p>
        </p:txBody>
      </p:sp>
      <p:pic>
        <p:nvPicPr>
          <p:cNvPr id="262" name="Google Shape;262;p41"/>
          <p:cNvPicPr preferRelativeResize="0"/>
          <p:nvPr/>
        </p:nvPicPr>
        <p:blipFill>
          <a:blip r:embed="rId3">
            <a:alphaModFix/>
          </a:blip>
          <a:stretch>
            <a:fillRect/>
          </a:stretch>
        </p:blipFill>
        <p:spPr>
          <a:xfrm>
            <a:off x="4572000" y="678538"/>
            <a:ext cx="3786426" cy="37864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2"/>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Health Center Sharing</a:t>
            </a:r>
            <a:endParaRPr/>
          </a:p>
        </p:txBody>
      </p:sp>
      <p:sp>
        <p:nvSpPr>
          <p:cNvPr id="268" name="Google Shape;268;p42"/>
          <p:cNvSpPr txBox="1"/>
          <p:nvPr/>
        </p:nvSpPr>
        <p:spPr>
          <a:xfrm>
            <a:off x="823800" y="1516700"/>
            <a:ext cx="7852800" cy="225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latin typeface="Roboto"/>
                <a:ea typeface="Roboto"/>
                <a:cs typeface="Roboto"/>
                <a:sym typeface="Roboto"/>
              </a:rPr>
              <a:t>Health Center Sharing: Promising Practices</a:t>
            </a:r>
            <a:endParaRPr b="1" sz="2400">
              <a:latin typeface="Roboto"/>
              <a:ea typeface="Roboto"/>
              <a:cs typeface="Roboto"/>
              <a:sym typeface="Roboto"/>
            </a:endParaRPr>
          </a:p>
          <a:p>
            <a:pPr indent="-381000" lvl="0" marL="457200" rtl="0" algn="l">
              <a:lnSpc>
                <a:spcPct val="115000"/>
              </a:lnSpc>
              <a:spcBef>
                <a:spcPts val="0"/>
              </a:spcBef>
              <a:spcAft>
                <a:spcPts val="0"/>
              </a:spcAft>
              <a:buSzPts val="2400"/>
              <a:buFont typeface="Roboto"/>
              <a:buChar char="●"/>
            </a:pPr>
            <a:r>
              <a:rPr lang="en" sz="2400">
                <a:latin typeface="Roboto"/>
                <a:ea typeface="Roboto"/>
                <a:cs typeface="Roboto"/>
                <a:sym typeface="Roboto"/>
              </a:rPr>
              <a:t>Project Hope	</a:t>
            </a:r>
            <a:endParaRPr sz="2400">
              <a:latin typeface="Roboto"/>
              <a:ea typeface="Roboto"/>
              <a:cs typeface="Roboto"/>
              <a:sym typeface="Roboto"/>
            </a:endParaRPr>
          </a:p>
          <a:p>
            <a:pPr indent="-381000" lvl="0" marL="457200" rtl="0" algn="l">
              <a:lnSpc>
                <a:spcPct val="115000"/>
              </a:lnSpc>
              <a:spcBef>
                <a:spcPts val="0"/>
              </a:spcBef>
              <a:spcAft>
                <a:spcPts val="0"/>
              </a:spcAft>
              <a:buSzPts val="2400"/>
              <a:buFont typeface="Roboto"/>
              <a:buChar char="●"/>
            </a:pPr>
            <a:r>
              <a:rPr lang="en" sz="2400">
                <a:latin typeface="Roboto"/>
                <a:ea typeface="Roboto"/>
                <a:cs typeface="Roboto"/>
                <a:sym typeface="Roboto"/>
              </a:rPr>
              <a:t>Community Health Centers of the Central Coast, Inc.</a:t>
            </a:r>
            <a:endParaRPr sz="2400">
              <a:latin typeface="Roboto"/>
              <a:ea typeface="Roboto"/>
              <a:cs typeface="Roboto"/>
              <a:sym typeface="Roboto"/>
            </a:endParaRPr>
          </a:p>
          <a:p>
            <a:pPr indent="-381000" lvl="0" marL="457200" rtl="0" algn="l">
              <a:lnSpc>
                <a:spcPct val="115000"/>
              </a:lnSpc>
              <a:spcBef>
                <a:spcPts val="0"/>
              </a:spcBef>
              <a:spcAft>
                <a:spcPts val="0"/>
              </a:spcAft>
              <a:buSzPts val="2400"/>
              <a:buFont typeface="Roboto"/>
              <a:buChar char="●"/>
            </a:pPr>
            <a:r>
              <a:rPr lang="en" sz="2400">
                <a:latin typeface="Roboto"/>
                <a:ea typeface="Roboto"/>
                <a:cs typeface="Roboto"/>
                <a:sym typeface="Roboto"/>
              </a:rPr>
              <a:t>Yakima Neighborhood Health Services</a:t>
            </a:r>
            <a:endParaRPr sz="2400">
              <a:latin typeface="Roboto"/>
              <a:ea typeface="Roboto"/>
              <a:cs typeface="Roboto"/>
              <a:sym typeface="Roboto"/>
            </a:endParaRPr>
          </a:p>
          <a:p>
            <a:pPr indent="-381000" lvl="0" marL="457200" rtl="0" algn="l">
              <a:lnSpc>
                <a:spcPct val="115000"/>
              </a:lnSpc>
              <a:spcBef>
                <a:spcPts val="0"/>
              </a:spcBef>
              <a:spcAft>
                <a:spcPts val="0"/>
              </a:spcAft>
              <a:buSzPts val="2400"/>
              <a:buFont typeface="Roboto"/>
              <a:buChar char="●"/>
            </a:pPr>
            <a:r>
              <a:rPr lang="en" sz="2400">
                <a:latin typeface="Roboto"/>
                <a:ea typeface="Roboto"/>
                <a:cs typeface="Roboto"/>
                <a:sym typeface="Roboto"/>
              </a:rPr>
              <a:t>AxessPointe</a:t>
            </a:r>
            <a:endParaRPr sz="24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3"/>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General Discussion</a:t>
            </a:r>
            <a:endParaRPr/>
          </a:p>
        </p:txBody>
      </p:sp>
      <p:sp>
        <p:nvSpPr>
          <p:cNvPr id="274" name="Google Shape;274;p43"/>
          <p:cNvSpPr txBox="1"/>
          <p:nvPr/>
        </p:nvSpPr>
        <p:spPr>
          <a:xfrm>
            <a:off x="823800" y="1516700"/>
            <a:ext cx="74964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latin typeface="Roboto"/>
                <a:ea typeface="Roboto"/>
                <a:cs typeface="Roboto"/>
                <a:sym typeface="Roboto"/>
              </a:rPr>
              <a:t>What has been a top challenge for you in preparing for or implementing your vaccine program?</a:t>
            </a:r>
            <a:endParaRPr sz="27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4"/>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General Discussion</a:t>
            </a:r>
            <a:endParaRPr/>
          </a:p>
        </p:txBody>
      </p:sp>
      <p:sp>
        <p:nvSpPr>
          <p:cNvPr id="280" name="Google Shape;280;p44"/>
          <p:cNvSpPr txBox="1"/>
          <p:nvPr/>
        </p:nvSpPr>
        <p:spPr>
          <a:xfrm>
            <a:off x="823800" y="1516700"/>
            <a:ext cx="74964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latin typeface="Roboto"/>
                <a:ea typeface="Roboto"/>
                <a:cs typeface="Roboto"/>
                <a:sym typeface="Roboto"/>
              </a:rPr>
              <a:t>What strategies have you used to address this challenge?</a:t>
            </a:r>
            <a:endParaRPr sz="27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Today’s Facilitators</a:t>
            </a:r>
            <a:endParaRPr/>
          </a:p>
        </p:txBody>
      </p:sp>
      <p:pic>
        <p:nvPicPr>
          <p:cNvPr id="152" name="Google Shape;152;p27"/>
          <p:cNvPicPr preferRelativeResize="0"/>
          <p:nvPr/>
        </p:nvPicPr>
        <p:blipFill rotWithShape="1">
          <a:blip r:embed="rId3">
            <a:alphaModFix/>
          </a:blip>
          <a:srcRect b="29586" l="0" r="0" t="2255"/>
          <a:stretch/>
        </p:blipFill>
        <p:spPr>
          <a:xfrm>
            <a:off x="1477775" y="1572900"/>
            <a:ext cx="2569625" cy="2257274"/>
          </a:xfrm>
          <a:prstGeom prst="rect">
            <a:avLst/>
          </a:prstGeom>
          <a:noFill/>
          <a:ln>
            <a:noFill/>
          </a:ln>
        </p:spPr>
      </p:pic>
      <p:pic>
        <p:nvPicPr>
          <p:cNvPr id="153" name="Google Shape;153;p27"/>
          <p:cNvPicPr preferRelativeResize="0"/>
          <p:nvPr/>
        </p:nvPicPr>
        <p:blipFill rotWithShape="1">
          <a:blip r:embed="rId4">
            <a:alphaModFix/>
          </a:blip>
          <a:srcRect b="23094" l="0" r="0" t="0"/>
          <a:stretch/>
        </p:blipFill>
        <p:spPr>
          <a:xfrm>
            <a:off x="4572000" y="1402238"/>
            <a:ext cx="2721806" cy="2427950"/>
          </a:xfrm>
          <a:prstGeom prst="rect">
            <a:avLst/>
          </a:prstGeom>
          <a:noFill/>
          <a:ln>
            <a:noFill/>
          </a:ln>
        </p:spPr>
      </p:pic>
      <p:sp>
        <p:nvSpPr>
          <p:cNvPr id="154" name="Google Shape;154;p27"/>
          <p:cNvSpPr txBox="1"/>
          <p:nvPr/>
        </p:nvSpPr>
        <p:spPr>
          <a:xfrm>
            <a:off x="1677725" y="3830175"/>
            <a:ext cx="38883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Roboto"/>
                <a:ea typeface="Roboto"/>
                <a:cs typeface="Roboto"/>
                <a:sym typeface="Roboto"/>
              </a:rPr>
              <a:t>Bob Burns, MPA</a:t>
            </a:r>
            <a:endParaRPr b="1"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Director</a:t>
            </a:r>
            <a:br>
              <a:rPr lang="en" sz="1200">
                <a:latin typeface="Roboto"/>
                <a:ea typeface="Roboto"/>
                <a:cs typeface="Roboto"/>
                <a:sym typeface="Roboto"/>
              </a:rPr>
            </a:br>
            <a:r>
              <a:rPr lang="en" sz="1200">
                <a:latin typeface="Roboto"/>
                <a:ea typeface="Roboto"/>
                <a:cs typeface="Roboto"/>
                <a:sym typeface="Roboto"/>
              </a:rPr>
              <a:t>National Center for Health </a:t>
            </a:r>
            <a:br>
              <a:rPr lang="en" sz="1200">
                <a:latin typeface="Roboto"/>
                <a:ea typeface="Roboto"/>
                <a:cs typeface="Roboto"/>
                <a:sym typeface="Roboto"/>
              </a:rPr>
            </a:br>
            <a:r>
              <a:rPr lang="en" sz="1200">
                <a:latin typeface="Roboto"/>
                <a:ea typeface="Roboto"/>
                <a:cs typeface="Roboto"/>
                <a:sym typeface="Roboto"/>
              </a:rPr>
              <a:t>in Public Housing</a:t>
            </a:r>
            <a:endParaRPr sz="1200">
              <a:latin typeface="Roboto"/>
              <a:ea typeface="Roboto"/>
              <a:cs typeface="Roboto"/>
              <a:sym typeface="Roboto"/>
            </a:endParaRPr>
          </a:p>
        </p:txBody>
      </p:sp>
      <p:sp>
        <p:nvSpPr>
          <p:cNvPr id="155" name="Google Shape;155;p27"/>
          <p:cNvSpPr txBox="1"/>
          <p:nvPr/>
        </p:nvSpPr>
        <p:spPr>
          <a:xfrm>
            <a:off x="4707375" y="3830175"/>
            <a:ext cx="38883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Roboto"/>
                <a:ea typeface="Roboto"/>
                <a:cs typeface="Roboto"/>
                <a:sym typeface="Roboto"/>
              </a:rPr>
              <a:t>Emily Kane</a:t>
            </a:r>
            <a:r>
              <a:rPr b="1" lang="en" sz="1200">
                <a:latin typeface="Roboto"/>
                <a:ea typeface="Roboto"/>
                <a:cs typeface="Roboto"/>
                <a:sym typeface="Roboto"/>
              </a:rPr>
              <a:t>, MPA</a:t>
            </a:r>
            <a:endParaRPr b="1"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Senior Program Manager</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National Nurse-Led </a:t>
            </a:r>
            <a:br>
              <a:rPr lang="en" sz="1200">
                <a:latin typeface="Roboto"/>
                <a:ea typeface="Roboto"/>
                <a:cs typeface="Roboto"/>
                <a:sym typeface="Roboto"/>
              </a:rPr>
            </a:br>
            <a:r>
              <a:rPr lang="en" sz="1200">
                <a:latin typeface="Roboto"/>
                <a:ea typeface="Roboto"/>
                <a:cs typeface="Roboto"/>
                <a:sym typeface="Roboto"/>
              </a:rPr>
              <a:t>Care Consortium</a:t>
            </a:r>
            <a:endParaRPr sz="1200">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5"/>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General Discussion</a:t>
            </a:r>
            <a:endParaRPr/>
          </a:p>
        </p:txBody>
      </p:sp>
      <p:sp>
        <p:nvSpPr>
          <p:cNvPr id="286" name="Google Shape;286;p45"/>
          <p:cNvSpPr txBox="1"/>
          <p:nvPr/>
        </p:nvSpPr>
        <p:spPr>
          <a:xfrm>
            <a:off x="823800" y="1516700"/>
            <a:ext cx="7496400" cy="1403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latin typeface="Roboto"/>
                <a:ea typeface="Roboto"/>
                <a:cs typeface="Roboto"/>
                <a:sym typeface="Roboto"/>
              </a:rPr>
              <a:t>What has been a top success that you have experience in preparing for or implementing your vaccine program?</a:t>
            </a:r>
            <a:endParaRPr sz="2700">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6"/>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General Discussion</a:t>
            </a:r>
            <a:endParaRPr/>
          </a:p>
        </p:txBody>
      </p:sp>
      <p:sp>
        <p:nvSpPr>
          <p:cNvPr id="292" name="Google Shape;292;p46"/>
          <p:cNvSpPr txBox="1"/>
          <p:nvPr/>
        </p:nvSpPr>
        <p:spPr>
          <a:xfrm>
            <a:off x="823800" y="1516700"/>
            <a:ext cx="74964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latin typeface="Roboto"/>
                <a:ea typeface="Roboto"/>
                <a:cs typeface="Roboto"/>
                <a:sym typeface="Roboto"/>
              </a:rPr>
              <a:t>What were the key contributing factors to this success?</a:t>
            </a:r>
            <a:endParaRPr sz="2700">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7"/>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General Discussion</a:t>
            </a:r>
            <a:endParaRPr/>
          </a:p>
        </p:txBody>
      </p:sp>
      <p:sp>
        <p:nvSpPr>
          <p:cNvPr id="298" name="Google Shape;298;p47"/>
          <p:cNvSpPr txBox="1"/>
          <p:nvPr/>
        </p:nvSpPr>
        <p:spPr>
          <a:xfrm>
            <a:off x="823800" y="1618800"/>
            <a:ext cx="7496400" cy="1403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latin typeface="Roboto"/>
                <a:ea typeface="Roboto"/>
                <a:cs typeface="Roboto"/>
                <a:sym typeface="Roboto"/>
              </a:rPr>
              <a:t>What additional support do you need to prepare for or implement your vaccine program? </a:t>
            </a:r>
            <a:endParaRPr sz="2400">
              <a:latin typeface="Roboto"/>
              <a:ea typeface="Roboto"/>
              <a:cs typeface="Roboto"/>
              <a:sym typeface="Roboto"/>
            </a:endParaRPr>
          </a:p>
          <a:p>
            <a:pPr indent="0" lvl="0" marL="0" rtl="0" algn="l">
              <a:lnSpc>
                <a:spcPct val="115000"/>
              </a:lnSpc>
              <a:spcBef>
                <a:spcPts val="0"/>
              </a:spcBef>
              <a:spcAft>
                <a:spcPts val="0"/>
              </a:spcAft>
              <a:buNone/>
            </a:pPr>
            <a:r>
              <a:t/>
            </a:r>
            <a:endParaRPr sz="2400">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Poll:</a:t>
            </a:r>
            <a:endParaRPr b="1"/>
          </a:p>
          <a:p>
            <a:pPr indent="0" lvl="0" marL="0" rtl="0" algn="l">
              <a:spcBef>
                <a:spcPts val="0"/>
              </a:spcBef>
              <a:spcAft>
                <a:spcPts val="0"/>
              </a:spcAft>
              <a:buNone/>
            </a:pPr>
            <a:r>
              <a:rPr lang="en" sz="3000"/>
              <a:t>Would you be interested in participating in roundtable discussions beyond April 9th?</a:t>
            </a:r>
            <a:endParaRPr sz="3000"/>
          </a:p>
          <a:p>
            <a:pPr indent="0" lvl="0" marL="0" rtl="0" algn="l">
              <a:spcBef>
                <a:spcPts val="0"/>
              </a:spcBef>
              <a:spcAft>
                <a:spcPts val="0"/>
              </a:spcAft>
              <a:buNone/>
            </a:pPr>
            <a:r>
              <a:t/>
            </a:r>
            <a:endParaRPr sz="3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9"/>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Poll:</a:t>
            </a:r>
            <a:endParaRPr b="1"/>
          </a:p>
          <a:p>
            <a:pPr indent="0" lvl="0" marL="0" rtl="0" algn="l">
              <a:spcBef>
                <a:spcPts val="0"/>
              </a:spcBef>
              <a:spcAft>
                <a:spcPts val="0"/>
              </a:spcAft>
              <a:buNone/>
            </a:pPr>
            <a:r>
              <a:rPr lang="en" sz="3000"/>
              <a:t>What is your preferred length for our roundtable discussions?</a:t>
            </a:r>
            <a:endParaRPr sz="3000"/>
          </a:p>
          <a:p>
            <a:pPr indent="0" lvl="0" marL="0" rtl="0" algn="l">
              <a:spcBef>
                <a:spcPts val="0"/>
              </a:spcBef>
              <a:spcAft>
                <a:spcPts val="0"/>
              </a:spcAft>
              <a:buNone/>
            </a:pPr>
            <a:r>
              <a:t/>
            </a:r>
            <a:endParaRPr sz="3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0"/>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Additional Questions + Resource Sharing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1"/>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Resources</a:t>
            </a:r>
            <a:endParaRPr/>
          </a:p>
        </p:txBody>
      </p:sp>
      <p:sp>
        <p:nvSpPr>
          <p:cNvPr id="319" name="Google Shape;319;p51"/>
          <p:cNvSpPr txBox="1"/>
          <p:nvPr/>
        </p:nvSpPr>
        <p:spPr>
          <a:xfrm>
            <a:off x="410150" y="1563025"/>
            <a:ext cx="7493700" cy="3586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NACHC Weekly COVID-19 Survey Infographic</a:t>
            </a:r>
            <a:endParaRPr/>
          </a:p>
          <a:p>
            <a:pPr indent="0" lvl="0" marL="457200" rtl="0" algn="l">
              <a:spcBef>
                <a:spcPts val="0"/>
              </a:spcBef>
              <a:spcAft>
                <a:spcPts val="0"/>
              </a:spcAft>
              <a:buNone/>
            </a:pPr>
            <a:r>
              <a:rPr lang="en" u="sng">
                <a:solidFill>
                  <a:schemeClr val="hlink"/>
                </a:solidFill>
                <a:hlinkClick r:id="rId3"/>
              </a:rPr>
              <a:t>Infographics: National Findings on Health Centers' Response to COVID-19</a:t>
            </a:r>
            <a:r>
              <a:rPr lang="en"/>
              <a:t> </a:t>
            </a:r>
            <a:br>
              <a:rPr lang="en"/>
            </a:br>
            <a:endParaRPr/>
          </a:p>
          <a:p>
            <a:pPr indent="-317500" lvl="0" marL="457200" rtl="0" algn="l">
              <a:spcBef>
                <a:spcPts val="0"/>
              </a:spcBef>
              <a:spcAft>
                <a:spcPts val="0"/>
              </a:spcAft>
              <a:buSzPts val="1400"/>
              <a:buChar char="●"/>
            </a:pPr>
            <a:r>
              <a:rPr lang="en"/>
              <a:t>NCHPH Public Housing Primary Care Dashboard</a:t>
            </a:r>
            <a:br>
              <a:rPr lang="en"/>
            </a:br>
            <a:r>
              <a:rPr lang="en" u="sng">
                <a:solidFill>
                  <a:schemeClr val="hlink"/>
                </a:solidFill>
                <a:hlinkClick r:id="rId4"/>
              </a:rPr>
              <a:t>http://nchph.org/DASHBOARD/</a:t>
            </a:r>
            <a:r>
              <a:rPr lang="en"/>
              <a:t>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NCFH COVID-19 web page </a:t>
            </a:r>
            <a:endParaRPr/>
          </a:p>
          <a:p>
            <a:pPr indent="0" lvl="0" marL="457200" rtl="0" algn="l">
              <a:spcBef>
                <a:spcPts val="0"/>
              </a:spcBef>
              <a:spcAft>
                <a:spcPts val="0"/>
              </a:spcAft>
              <a:buNone/>
            </a:pPr>
            <a:r>
              <a:rPr lang="en" sz="1100" u="sng">
                <a:solidFill>
                  <a:schemeClr val="hlink"/>
                </a:solidFill>
                <a:hlinkClick r:id="rId5"/>
              </a:rPr>
              <a:t>COVID-19 - NATIONAL CENTER FOR FARMWORKER HEALTH (ncfh.org)</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Translated Materials Library (NRC-RIM)</a:t>
            </a:r>
            <a:endParaRPr/>
          </a:p>
          <a:p>
            <a:pPr indent="0" lvl="0" marL="0" rtl="0" algn="l">
              <a:spcBef>
                <a:spcPts val="0"/>
              </a:spcBef>
              <a:spcAft>
                <a:spcPts val="0"/>
              </a:spcAft>
              <a:buNone/>
            </a:pPr>
            <a:r>
              <a:rPr lang="en"/>
              <a:t>          </a:t>
            </a:r>
            <a:r>
              <a:rPr lang="en" u="sng">
                <a:solidFill>
                  <a:schemeClr val="hlink"/>
                </a:solidFill>
                <a:hlinkClick r:id="rId6"/>
              </a:rPr>
              <a:t>https://nrcrim.umn.edu/health-education/translated-materials-library</a:t>
            </a:r>
            <a:r>
              <a:rPr lang="en"/>
              <a:t>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Farmworker Justice COVID-19 page </a:t>
            </a:r>
            <a:endParaRPr/>
          </a:p>
          <a:p>
            <a:pPr indent="0" lvl="0" marL="457200" rtl="0" algn="l">
              <a:spcBef>
                <a:spcPts val="0"/>
              </a:spcBef>
              <a:spcAft>
                <a:spcPts val="0"/>
              </a:spcAft>
              <a:buNone/>
            </a:pPr>
            <a:r>
              <a:rPr lang="en" u="sng">
                <a:solidFill>
                  <a:schemeClr val="hlink"/>
                </a:solidFill>
                <a:hlinkClick r:id="rId7"/>
              </a:rPr>
              <a:t>http://www.farmworkerjustice.org/advocacy_program/covid-19/</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2"/>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Resources (cont.)</a:t>
            </a:r>
            <a:endParaRPr/>
          </a:p>
        </p:txBody>
      </p:sp>
      <p:sp>
        <p:nvSpPr>
          <p:cNvPr id="325" name="Google Shape;325;p52"/>
          <p:cNvSpPr txBox="1"/>
          <p:nvPr/>
        </p:nvSpPr>
        <p:spPr>
          <a:xfrm>
            <a:off x="410150" y="1563025"/>
            <a:ext cx="7493700" cy="4251300"/>
          </a:xfrm>
          <a:prstGeom prst="rect">
            <a:avLst/>
          </a:prstGeom>
          <a:noFill/>
          <a:ln>
            <a:noFill/>
          </a:ln>
        </p:spPr>
        <p:txBody>
          <a:bodyPr anchorCtr="0" anchor="t" bIns="91425" lIns="91425" spcFirstLastPara="1" rIns="91425" wrap="square" tIns="91425">
            <a:spAutoFit/>
          </a:bodyPr>
          <a:lstStyle/>
          <a:p>
            <a:pPr indent="-317500" lvl="0" marL="457200" rtl="0" algn="l">
              <a:lnSpc>
                <a:spcPct val="110000"/>
              </a:lnSpc>
              <a:spcBef>
                <a:spcPts val="1500"/>
              </a:spcBef>
              <a:spcAft>
                <a:spcPts val="0"/>
              </a:spcAft>
              <a:buSzPts val="1400"/>
              <a:buChar char="●"/>
            </a:pPr>
            <a:r>
              <a:rPr lang="en">
                <a:highlight>
                  <a:srgbClr val="FFFFFF"/>
                </a:highlight>
              </a:rPr>
              <a:t>COVID-19 Homeless System Response: Vaccine Planning and Distribution- HUD: </a:t>
            </a:r>
            <a:r>
              <a:rPr lang="en" u="sng">
                <a:solidFill>
                  <a:schemeClr val="hlink"/>
                </a:solidFill>
                <a:highlight>
                  <a:srgbClr val="FFFFFF"/>
                </a:highlight>
                <a:hlinkClick r:id="rId3"/>
              </a:rPr>
              <a:t>https://www.hudexchange.info/resource/6229/covid19-homeless-system-response-vaccine-planning-and-distribution/</a:t>
            </a:r>
            <a:r>
              <a:rPr lang="en">
                <a:highlight>
                  <a:srgbClr val="FFFFFF"/>
                </a:highlight>
              </a:rPr>
              <a:t> </a:t>
            </a:r>
            <a:endParaRPr>
              <a:highlight>
                <a:srgbClr val="FFFFFF"/>
              </a:highlight>
            </a:endParaRPr>
          </a:p>
          <a:p>
            <a:pPr indent="-317500" lvl="0" marL="457200" rtl="0" algn="l">
              <a:lnSpc>
                <a:spcPct val="110000"/>
              </a:lnSpc>
              <a:spcBef>
                <a:spcPts val="0"/>
              </a:spcBef>
              <a:spcAft>
                <a:spcPts val="0"/>
              </a:spcAft>
              <a:buSzPts val="1400"/>
              <a:buChar char="●"/>
            </a:pPr>
            <a:r>
              <a:rPr lang="en">
                <a:highlight>
                  <a:srgbClr val="FFFFFF"/>
                </a:highlight>
              </a:rPr>
              <a:t>COVID-19 Resources for Health Centers Serving People Experiencing Homelessness </a:t>
            </a:r>
            <a:r>
              <a:rPr lang="en" u="sng">
                <a:solidFill>
                  <a:schemeClr val="hlink"/>
                </a:solidFill>
                <a:highlight>
                  <a:srgbClr val="FFFFFF"/>
                </a:highlight>
                <a:hlinkClick r:id="rId4"/>
              </a:rPr>
              <a:t>https://nhchc.org/clinical-practice/diseases-and-conditions/influenza/</a:t>
            </a:r>
            <a:endParaRPr>
              <a:highlight>
                <a:srgbClr val="FFFFFF"/>
              </a:highlight>
            </a:endParaRPr>
          </a:p>
          <a:p>
            <a:pPr indent="-317500" lvl="0" marL="457200" rtl="0" algn="l">
              <a:lnSpc>
                <a:spcPct val="110000"/>
              </a:lnSpc>
              <a:spcBef>
                <a:spcPts val="0"/>
              </a:spcBef>
              <a:spcAft>
                <a:spcPts val="0"/>
              </a:spcAft>
              <a:buSzPts val="1400"/>
              <a:buChar char="●"/>
            </a:pPr>
            <a:r>
              <a:rPr lang="en">
                <a:highlight>
                  <a:srgbClr val="FFFFFF"/>
                </a:highlight>
              </a:rPr>
              <a:t>Council C-19 Flash Blast  </a:t>
            </a:r>
            <a:r>
              <a:rPr lang="en" u="sng">
                <a:solidFill>
                  <a:schemeClr val="hlink"/>
                </a:solidFill>
                <a:highlight>
                  <a:srgbClr val="FFFFFF"/>
                </a:highlight>
                <a:hlinkClick r:id="rId5"/>
              </a:rPr>
              <a:t>https://nhchc.org/council-covid-19-flash-blast/</a:t>
            </a:r>
            <a:endParaRPr>
              <a:highlight>
                <a:srgbClr val="FFFFFF"/>
              </a:highlight>
            </a:endParaRPr>
          </a:p>
          <a:p>
            <a:pPr indent="-317500" lvl="0" marL="457200" rtl="0" algn="l">
              <a:lnSpc>
                <a:spcPct val="110000"/>
              </a:lnSpc>
              <a:spcBef>
                <a:spcPts val="0"/>
              </a:spcBef>
              <a:spcAft>
                <a:spcPts val="0"/>
              </a:spcAft>
              <a:buSzPts val="1400"/>
              <a:buChar char="●"/>
            </a:pPr>
            <a:r>
              <a:rPr lang="en">
                <a:highlight>
                  <a:srgbClr val="FFFFFF"/>
                </a:highlight>
              </a:rPr>
              <a:t>Infographic on the Vaccine </a:t>
            </a:r>
            <a:r>
              <a:rPr lang="en" u="sng">
                <a:solidFill>
                  <a:schemeClr val="hlink"/>
                </a:solidFill>
                <a:highlight>
                  <a:srgbClr val="FFFFFF"/>
                </a:highlight>
                <a:hlinkClick r:id="rId6"/>
              </a:rPr>
              <a:t>https://nhchc.org/wp-content/uploads/2021/02/COVID-19-Infographic-3.pdf</a:t>
            </a:r>
            <a:endParaRPr>
              <a:highlight>
                <a:srgbClr val="FFFFFF"/>
              </a:highlight>
            </a:endParaRPr>
          </a:p>
          <a:p>
            <a:pPr indent="-317500" lvl="0" marL="457200" rtl="0" algn="l">
              <a:lnSpc>
                <a:spcPct val="110000"/>
              </a:lnSpc>
              <a:spcBef>
                <a:spcPts val="0"/>
              </a:spcBef>
              <a:spcAft>
                <a:spcPts val="0"/>
              </a:spcAft>
              <a:buSzPts val="1400"/>
              <a:buChar char="●"/>
            </a:pPr>
            <a:r>
              <a:rPr lang="en">
                <a:highlight>
                  <a:srgbClr val="FFFFFF"/>
                </a:highlight>
              </a:rPr>
              <a:t>Letter to Governors and Local Officials: </a:t>
            </a:r>
            <a:r>
              <a:rPr lang="en" sz="1150">
                <a:solidFill>
                  <a:srgbClr val="80B1A8"/>
                </a:solidFill>
                <a:highlight>
                  <a:srgbClr val="FFFFFF"/>
                </a:highlight>
                <a:uFill>
                  <a:noFill/>
                </a:uFill>
                <a:hlinkClick r:id="rId7">
                  <a:extLst>
                    <a:ext uri="{A12FA001-AC4F-418D-AE19-62706E023703}">
                      <ahyp:hlinkClr val="tx"/>
                    </a:ext>
                  </a:extLst>
                </a:hlinkClick>
              </a:rPr>
              <a:t>I</a:t>
            </a:r>
            <a:r>
              <a:rPr lang="en">
                <a:solidFill>
                  <a:srgbClr val="80B1A8"/>
                </a:solidFill>
                <a:highlight>
                  <a:srgbClr val="FFFFFF"/>
                </a:highlight>
                <a:uFill>
                  <a:noFill/>
                </a:uFill>
                <a:hlinkClick r:id="rId8">
                  <a:extLst>
                    <a:ext uri="{A12FA001-AC4F-418D-AE19-62706E023703}">
                      <ahyp:hlinkClr val="tx"/>
                    </a:ext>
                  </a:extLst>
                </a:hlinkClick>
              </a:rPr>
              <a:t>ncreasing COVID-19 Vaccine Access for People Experiencing Homelessness</a:t>
            </a:r>
            <a:endParaRPr>
              <a:solidFill>
                <a:srgbClr val="80B1A8"/>
              </a:solidFill>
              <a:highlight>
                <a:srgbClr val="FFFFFF"/>
              </a:highlight>
            </a:endParaRPr>
          </a:p>
          <a:p>
            <a:pPr indent="0" lvl="0" marL="0" rtl="0" algn="l">
              <a:lnSpc>
                <a:spcPct val="110000"/>
              </a:lnSpc>
              <a:spcBef>
                <a:spcPts val="1500"/>
              </a:spcBef>
              <a:spcAft>
                <a:spcPts val="0"/>
              </a:spcAft>
              <a:buNone/>
            </a:pPr>
            <a:r>
              <a:t/>
            </a:r>
            <a:endParaRPr>
              <a:highlight>
                <a:srgbClr val="FFFFFF"/>
              </a:highlight>
            </a:endParaRPr>
          </a:p>
          <a:p>
            <a:pPr indent="0" lvl="0" marL="457200" rtl="0" algn="l">
              <a:lnSpc>
                <a:spcPct val="110000"/>
              </a:lnSpc>
              <a:spcBef>
                <a:spcPts val="1500"/>
              </a:spcBef>
              <a:spcAft>
                <a:spcPts val="0"/>
              </a:spcAft>
              <a:buNone/>
            </a:pPr>
            <a:r>
              <a:t/>
            </a:r>
            <a:endParaRPr>
              <a:highlight>
                <a:srgbClr val="FFFFFF"/>
              </a:highlight>
            </a:endParaRPr>
          </a:p>
          <a:p>
            <a:pPr indent="0" lvl="0" marL="457200" rtl="0" algn="l">
              <a:lnSpc>
                <a:spcPct val="110000"/>
              </a:lnSpc>
              <a:spcBef>
                <a:spcPts val="1500"/>
              </a:spcBef>
              <a:spcAft>
                <a:spcPts val="0"/>
              </a:spcAft>
              <a:buNone/>
            </a:pPr>
            <a:r>
              <a:t/>
            </a:r>
            <a:endParaRPr>
              <a:highlight>
                <a:srgbClr val="FFFFFF"/>
              </a:highlight>
            </a:endParaRPr>
          </a:p>
          <a:p>
            <a:pPr indent="0" lvl="0" marL="0" rtl="0" algn="l">
              <a:lnSpc>
                <a:spcPct val="110000"/>
              </a:lnSpc>
              <a:spcBef>
                <a:spcPts val="1500"/>
              </a:spcBef>
              <a:spcAft>
                <a:spcPts val="800"/>
              </a:spcAft>
              <a:buNone/>
            </a:pPr>
            <a:r>
              <a:rPr lang="en">
                <a:highlight>
                  <a:srgbClr val="FFFFFF"/>
                </a:highlight>
              </a:rPr>
              <a:t> </a:t>
            </a:r>
            <a:endParaRPr>
              <a:highlight>
                <a:srgbClr val="FFFFFF"/>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3"/>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Next Roundtable:</a:t>
            </a:r>
            <a:endParaRPr/>
          </a:p>
          <a:p>
            <a:pPr indent="0" lvl="0" marL="0" rtl="0" algn="l">
              <a:spcBef>
                <a:spcPts val="0"/>
              </a:spcBef>
              <a:spcAft>
                <a:spcPts val="0"/>
              </a:spcAft>
              <a:buNone/>
            </a:pPr>
            <a:r>
              <a:rPr lang="en"/>
              <a:t>Friday, March 26, 2021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0"/>
              </a:spcBef>
              <a:spcAft>
                <a:spcPts val="0"/>
              </a:spcAft>
              <a:buNone/>
            </a:pPr>
            <a:r>
              <a:rPr i="1" lang="en"/>
              <a:t>Today’s Agenda</a:t>
            </a:r>
            <a:endParaRPr i="1"/>
          </a:p>
        </p:txBody>
      </p:sp>
      <p:sp>
        <p:nvSpPr>
          <p:cNvPr id="161" name="Google Shape;161;p28"/>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Topic: Vaccine Supply and Distribution</a:t>
            </a:r>
            <a:endParaRPr b="1"/>
          </a:p>
        </p:txBody>
      </p:sp>
      <p:sp>
        <p:nvSpPr>
          <p:cNvPr id="162" name="Google Shape;162;p28"/>
          <p:cNvSpPr txBox="1"/>
          <p:nvPr>
            <p:ph idx="2" type="body"/>
          </p:nvPr>
        </p:nvSpPr>
        <p:spPr>
          <a:xfrm>
            <a:off x="4901250" y="1433100"/>
            <a:ext cx="3954000" cy="2277300"/>
          </a:xfrm>
          <a:prstGeom prst="rect">
            <a:avLst/>
          </a:prstGeom>
        </p:spPr>
        <p:txBody>
          <a:bodyPr anchorCtr="0" anchor="t" bIns="91425" lIns="91425" spcFirstLastPara="1" rIns="91425" wrap="square" tIns="91425">
            <a:normAutofit lnSpcReduction="20000"/>
          </a:bodyPr>
          <a:lstStyle/>
          <a:p>
            <a:pPr indent="-323850" lvl="0" marL="457200" rtl="0" algn="l">
              <a:spcBef>
                <a:spcPts val="0"/>
              </a:spcBef>
              <a:spcAft>
                <a:spcPts val="0"/>
              </a:spcAft>
              <a:buSzPts val="1500"/>
              <a:buChar char="●"/>
            </a:pPr>
            <a:r>
              <a:rPr lang="en" sz="1500"/>
              <a:t>Welcome and Introductions</a:t>
            </a:r>
            <a:endParaRPr sz="1500"/>
          </a:p>
          <a:p>
            <a:pPr indent="-323850" lvl="0" marL="457200" rtl="0" algn="l">
              <a:spcBef>
                <a:spcPts val="0"/>
              </a:spcBef>
              <a:spcAft>
                <a:spcPts val="0"/>
              </a:spcAft>
              <a:buSzPts val="1500"/>
              <a:buChar char="●"/>
            </a:pPr>
            <a:r>
              <a:rPr lang="en" sz="1500"/>
              <a:t>Chat Icebreaker + Polls</a:t>
            </a:r>
            <a:endParaRPr sz="1500"/>
          </a:p>
          <a:p>
            <a:pPr indent="-323850" lvl="0" marL="457200" rtl="0" algn="l">
              <a:spcBef>
                <a:spcPts val="0"/>
              </a:spcBef>
              <a:spcAft>
                <a:spcPts val="0"/>
              </a:spcAft>
              <a:buSzPts val="1500"/>
              <a:buChar char="●"/>
            </a:pPr>
            <a:r>
              <a:rPr lang="en" sz="1500"/>
              <a:t>Introduction of Special Guest</a:t>
            </a:r>
            <a:endParaRPr sz="1500"/>
          </a:p>
          <a:p>
            <a:pPr indent="-323850" lvl="0" marL="457200" rtl="0" algn="l">
              <a:spcBef>
                <a:spcPts val="0"/>
              </a:spcBef>
              <a:spcAft>
                <a:spcPts val="0"/>
              </a:spcAft>
              <a:buSzPts val="1500"/>
              <a:buChar char="●"/>
            </a:pPr>
            <a:r>
              <a:rPr lang="en" sz="1500"/>
              <a:t>BPHC Update: Suma Nair, PhD, MS, RD</a:t>
            </a:r>
            <a:endParaRPr sz="1500"/>
          </a:p>
          <a:p>
            <a:pPr indent="-323850" lvl="0" marL="457200" rtl="0" algn="l">
              <a:spcBef>
                <a:spcPts val="0"/>
              </a:spcBef>
              <a:spcAft>
                <a:spcPts val="0"/>
              </a:spcAft>
              <a:buSzPts val="1500"/>
              <a:buChar char="●"/>
            </a:pPr>
            <a:r>
              <a:rPr lang="en" sz="1500"/>
              <a:t>Q&amp;A with Suma</a:t>
            </a:r>
            <a:endParaRPr sz="1500"/>
          </a:p>
          <a:p>
            <a:pPr indent="-323850" lvl="0" marL="457200" rtl="0" algn="l">
              <a:spcBef>
                <a:spcPts val="0"/>
              </a:spcBef>
              <a:spcAft>
                <a:spcPts val="0"/>
              </a:spcAft>
              <a:buSzPts val="1500"/>
              <a:buChar char="●"/>
            </a:pPr>
            <a:r>
              <a:rPr lang="en" sz="1500"/>
              <a:t>Health Center Sharing: Promising Practices and Challenges</a:t>
            </a:r>
            <a:endParaRPr sz="1500"/>
          </a:p>
          <a:p>
            <a:pPr indent="-323850" lvl="0" marL="457200" rtl="0" algn="l">
              <a:spcBef>
                <a:spcPts val="0"/>
              </a:spcBef>
              <a:spcAft>
                <a:spcPts val="0"/>
              </a:spcAft>
              <a:buSzPts val="1500"/>
              <a:buChar char="●"/>
            </a:pPr>
            <a:r>
              <a:rPr lang="en" sz="1500"/>
              <a:t>General Discussion</a:t>
            </a:r>
            <a:endParaRPr sz="1500"/>
          </a:p>
          <a:p>
            <a:pPr indent="-323850" lvl="0" marL="457200" rtl="0" algn="l">
              <a:spcBef>
                <a:spcPts val="0"/>
              </a:spcBef>
              <a:spcAft>
                <a:spcPts val="0"/>
              </a:spcAft>
              <a:buSzPts val="1500"/>
              <a:buChar char="●"/>
            </a:pPr>
            <a:r>
              <a:rPr lang="en" sz="1500"/>
              <a:t>Conclusion</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National Training and Technical Assistance Partners (NTTAPs)</a:t>
            </a:r>
            <a:endParaRPr/>
          </a:p>
        </p:txBody>
      </p:sp>
      <p:pic>
        <p:nvPicPr>
          <p:cNvPr id="168" name="Google Shape;168;p29"/>
          <p:cNvPicPr preferRelativeResize="0"/>
          <p:nvPr/>
        </p:nvPicPr>
        <p:blipFill>
          <a:blip r:embed="rId3">
            <a:alphaModFix/>
          </a:blip>
          <a:stretch>
            <a:fillRect/>
          </a:stretch>
        </p:blipFill>
        <p:spPr>
          <a:xfrm>
            <a:off x="4472425" y="509187"/>
            <a:ext cx="1163500" cy="498078"/>
          </a:xfrm>
          <a:prstGeom prst="rect">
            <a:avLst/>
          </a:prstGeom>
          <a:noFill/>
          <a:ln>
            <a:noFill/>
          </a:ln>
        </p:spPr>
      </p:pic>
      <p:pic>
        <p:nvPicPr>
          <p:cNvPr id="169" name="Google Shape;169;p29"/>
          <p:cNvPicPr preferRelativeResize="0"/>
          <p:nvPr/>
        </p:nvPicPr>
        <p:blipFill>
          <a:blip r:embed="rId4">
            <a:alphaModFix/>
          </a:blip>
          <a:stretch>
            <a:fillRect/>
          </a:stretch>
        </p:blipFill>
        <p:spPr>
          <a:xfrm>
            <a:off x="5917175" y="470900"/>
            <a:ext cx="1404275" cy="615297"/>
          </a:xfrm>
          <a:prstGeom prst="rect">
            <a:avLst/>
          </a:prstGeom>
          <a:noFill/>
          <a:ln>
            <a:noFill/>
          </a:ln>
        </p:spPr>
      </p:pic>
      <p:pic>
        <p:nvPicPr>
          <p:cNvPr id="170" name="Google Shape;170;p29"/>
          <p:cNvPicPr preferRelativeResize="0"/>
          <p:nvPr/>
        </p:nvPicPr>
        <p:blipFill>
          <a:blip r:embed="rId5">
            <a:alphaModFix/>
          </a:blip>
          <a:stretch>
            <a:fillRect/>
          </a:stretch>
        </p:blipFill>
        <p:spPr>
          <a:xfrm>
            <a:off x="7490202" y="228425"/>
            <a:ext cx="1404275" cy="857774"/>
          </a:xfrm>
          <a:prstGeom prst="rect">
            <a:avLst/>
          </a:prstGeom>
          <a:noFill/>
          <a:ln>
            <a:noFill/>
          </a:ln>
        </p:spPr>
      </p:pic>
      <p:pic>
        <p:nvPicPr>
          <p:cNvPr id="171" name="Google Shape;171;p29"/>
          <p:cNvPicPr preferRelativeResize="0"/>
          <p:nvPr/>
        </p:nvPicPr>
        <p:blipFill>
          <a:blip r:embed="rId6">
            <a:alphaModFix/>
          </a:blip>
          <a:stretch>
            <a:fillRect/>
          </a:stretch>
        </p:blipFill>
        <p:spPr>
          <a:xfrm>
            <a:off x="7878016" y="1450336"/>
            <a:ext cx="797052" cy="835811"/>
          </a:xfrm>
          <a:prstGeom prst="rect">
            <a:avLst/>
          </a:prstGeom>
          <a:noFill/>
          <a:ln>
            <a:noFill/>
          </a:ln>
        </p:spPr>
      </p:pic>
      <p:pic>
        <p:nvPicPr>
          <p:cNvPr id="172" name="Google Shape;172;p29"/>
          <p:cNvPicPr preferRelativeResize="0"/>
          <p:nvPr/>
        </p:nvPicPr>
        <p:blipFill>
          <a:blip r:embed="rId7">
            <a:alphaModFix/>
          </a:blip>
          <a:stretch>
            <a:fillRect/>
          </a:stretch>
        </p:blipFill>
        <p:spPr>
          <a:xfrm>
            <a:off x="7692633" y="2641609"/>
            <a:ext cx="999416" cy="962697"/>
          </a:xfrm>
          <a:prstGeom prst="rect">
            <a:avLst/>
          </a:prstGeom>
          <a:noFill/>
          <a:ln>
            <a:noFill/>
          </a:ln>
        </p:spPr>
      </p:pic>
      <p:pic>
        <p:nvPicPr>
          <p:cNvPr id="173" name="Google Shape;173;p29"/>
          <p:cNvPicPr preferRelativeResize="0"/>
          <p:nvPr/>
        </p:nvPicPr>
        <p:blipFill>
          <a:blip r:embed="rId8">
            <a:alphaModFix/>
          </a:blip>
          <a:stretch>
            <a:fillRect/>
          </a:stretch>
        </p:blipFill>
        <p:spPr>
          <a:xfrm>
            <a:off x="4572001" y="1541406"/>
            <a:ext cx="1163497" cy="736331"/>
          </a:xfrm>
          <a:prstGeom prst="rect">
            <a:avLst/>
          </a:prstGeom>
          <a:noFill/>
          <a:ln>
            <a:noFill/>
          </a:ln>
        </p:spPr>
      </p:pic>
      <p:pic>
        <p:nvPicPr>
          <p:cNvPr id="174" name="Google Shape;174;p29"/>
          <p:cNvPicPr preferRelativeResize="0"/>
          <p:nvPr/>
        </p:nvPicPr>
        <p:blipFill>
          <a:blip r:embed="rId9">
            <a:alphaModFix/>
          </a:blip>
          <a:stretch>
            <a:fillRect/>
          </a:stretch>
        </p:blipFill>
        <p:spPr>
          <a:xfrm>
            <a:off x="6151489" y="2555142"/>
            <a:ext cx="1163497" cy="1070947"/>
          </a:xfrm>
          <a:prstGeom prst="rect">
            <a:avLst/>
          </a:prstGeom>
          <a:noFill/>
          <a:ln>
            <a:noFill/>
          </a:ln>
        </p:spPr>
      </p:pic>
      <p:pic>
        <p:nvPicPr>
          <p:cNvPr id="175" name="Google Shape;175;p29"/>
          <p:cNvPicPr preferRelativeResize="0"/>
          <p:nvPr/>
        </p:nvPicPr>
        <p:blipFill>
          <a:blip r:embed="rId10">
            <a:alphaModFix/>
          </a:blip>
          <a:stretch>
            <a:fillRect/>
          </a:stretch>
        </p:blipFill>
        <p:spPr>
          <a:xfrm>
            <a:off x="5976941" y="1548229"/>
            <a:ext cx="1512585" cy="544884"/>
          </a:xfrm>
          <a:prstGeom prst="rect">
            <a:avLst/>
          </a:prstGeom>
          <a:noFill/>
          <a:ln>
            <a:noFill/>
          </a:ln>
        </p:spPr>
      </p:pic>
      <p:pic>
        <p:nvPicPr>
          <p:cNvPr id="176" name="Google Shape;176;p29"/>
          <p:cNvPicPr preferRelativeResize="0"/>
          <p:nvPr/>
        </p:nvPicPr>
        <p:blipFill>
          <a:blip r:embed="rId11">
            <a:alphaModFix/>
          </a:blip>
          <a:stretch>
            <a:fillRect/>
          </a:stretch>
        </p:blipFill>
        <p:spPr>
          <a:xfrm>
            <a:off x="4472425" y="3866406"/>
            <a:ext cx="2245127" cy="1235993"/>
          </a:xfrm>
          <a:prstGeom prst="rect">
            <a:avLst/>
          </a:prstGeom>
          <a:noFill/>
          <a:ln>
            <a:noFill/>
          </a:ln>
        </p:spPr>
      </p:pic>
      <p:pic>
        <p:nvPicPr>
          <p:cNvPr id="177" name="Google Shape;177;p29"/>
          <p:cNvPicPr preferRelativeResize="0"/>
          <p:nvPr/>
        </p:nvPicPr>
        <p:blipFill>
          <a:blip r:embed="rId12">
            <a:alphaModFix/>
          </a:blip>
          <a:stretch>
            <a:fillRect/>
          </a:stretch>
        </p:blipFill>
        <p:spPr>
          <a:xfrm>
            <a:off x="4572000" y="2811874"/>
            <a:ext cx="1404281" cy="639500"/>
          </a:xfrm>
          <a:prstGeom prst="rect">
            <a:avLst/>
          </a:prstGeom>
          <a:noFill/>
          <a:ln>
            <a:noFill/>
          </a:ln>
        </p:spPr>
      </p:pic>
      <p:pic>
        <p:nvPicPr>
          <p:cNvPr id="178" name="Google Shape;178;p29"/>
          <p:cNvPicPr preferRelativeResize="0"/>
          <p:nvPr/>
        </p:nvPicPr>
        <p:blipFill>
          <a:blip r:embed="rId13">
            <a:alphaModFix/>
          </a:blip>
          <a:stretch>
            <a:fillRect/>
          </a:stretch>
        </p:blipFill>
        <p:spPr>
          <a:xfrm>
            <a:off x="6860450" y="3959775"/>
            <a:ext cx="1925400" cy="962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HRSA COVID-19 FAQs</a:t>
            </a:r>
            <a:endParaRPr/>
          </a:p>
        </p:txBody>
      </p:sp>
      <p:pic>
        <p:nvPicPr>
          <p:cNvPr id="184" name="Google Shape;184;p30"/>
          <p:cNvPicPr preferRelativeResize="0"/>
          <p:nvPr/>
        </p:nvPicPr>
        <p:blipFill>
          <a:blip r:embed="rId3">
            <a:alphaModFix/>
          </a:blip>
          <a:stretch>
            <a:fillRect/>
          </a:stretch>
        </p:blipFill>
        <p:spPr>
          <a:xfrm>
            <a:off x="152400" y="1698250"/>
            <a:ext cx="8839199" cy="2181685"/>
          </a:xfrm>
          <a:prstGeom prst="rect">
            <a:avLst/>
          </a:prstGeom>
          <a:noFill/>
          <a:ln>
            <a:noFill/>
          </a:ln>
        </p:spPr>
      </p:pic>
      <p:sp>
        <p:nvSpPr>
          <p:cNvPr id="185" name="Google Shape;185;p30"/>
          <p:cNvSpPr txBox="1"/>
          <p:nvPr/>
        </p:nvSpPr>
        <p:spPr>
          <a:xfrm>
            <a:off x="1385925" y="4323200"/>
            <a:ext cx="6562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https://bphc.hrsa.gov/emergency-response/coronavirus-frequently-asked-questions?field_faq_category_tid=306&amp;combine=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1"/>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Health Center Resource Clearinghouse</a:t>
            </a:r>
            <a:endParaRPr/>
          </a:p>
        </p:txBody>
      </p:sp>
      <p:pic>
        <p:nvPicPr>
          <p:cNvPr id="191" name="Google Shape;191;p31"/>
          <p:cNvPicPr preferRelativeResize="0"/>
          <p:nvPr/>
        </p:nvPicPr>
        <p:blipFill>
          <a:blip r:embed="rId3">
            <a:alphaModFix/>
          </a:blip>
          <a:stretch>
            <a:fillRect/>
          </a:stretch>
        </p:blipFill>
        <p:spPr>
          <a:xfrm>
            <a:off x="750300" y="1466600"/>
            <a:ext cx="6746049" cy="3258925"/>
          </a:xfrm>
          <a:prstGeom prst="rect">
            <a:avLst/>
          </a:prstGeom>
          <a:noFill/>
          <a:ln>
            <a:noFill/>
          </a:ln>
        </p:spPr>
      </p:pic>
      <p:sp>
        <p:nvSpPr>
          <p:cNvPr id="192" name="Google Shape;192;p31"/>
          <p:cNvSpPr txBox="1"/>
          <p:nvPr/>
        </p:nvSpPr>
        <p:spPr>
          <a:xfrm>
            <a:off x="2858350" y="4650900"/>
            <a:ext cx="42441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latin typeface="Calibri"/>
                <a:ea typeface="Calibri"/>
                <a:cs typeface="Calibri"/>
                <a:sym typeface="Calibri"/>
              </a:rPr>
              <a:t>www.healthcenterinfo.org</a:t>
            </a:r>
            <a:endParaRPr sz="2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2"/>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Zoom Etiquette	</a:t>
            </a:r>
            <a:endParaRPr/>
          </a:p>
        </p:txBody>
      </p:sp>
      <p:sp>
        <p:nvSpPr>
          <p:cNvPr id="198" name="Google Shape;198;p32"/>
          <p:cNvSpPr txBox="1"/>
          <p:nvPr/>
        </p:nvSpPr>
        <p:spPr>
          <a:xfrm>
            <a:off x="364925" y="1561675"/>
            <a:ext cx="7714800" cy="1293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Roboto"/>
              <a:buChar char="-"/>
            </a:pPr>
            <a:r>
              <a:rPr lang="en" sz="1800">
                <a:latin typeface="Roboto"/>
                <a:ea typeface="Roboto"/>
                <a:cs typeface="Roboto"/>
                <a:sym typeface="Roboto"/>
              </a:rPr>
              <a:t>All participants muted upon entry</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Cameras on (if possible)</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Engage in chat</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Raise hand if you would like to unmute</a:t>
            </a:r>
            <a:endParaRPr sz="1800">
              <a:latin typeface="Roboto"/>
              <a:ea typeface="Roboto"/>
              <a:cs typeface="Roboto"/>
              <a:sym typeface="Roboto"/>
            </a:endParaRPr>
          </a:p>
        </p:txBody>
      </p:sp>
      <p:pic>
        <p:nvPicPr>
          <p:cNvPr id="199" name="Google Shape;199;p32"/>
          <p:cNvPicPr preferRelativeResize="0"/>
          <p:nvPr/>
        </p:nvPicPr>
        <p:blipFill>
          <a:blip r:embed="rId3">
            <a:alphaModFix/>
          </a:blip>
          <a:stretch>
            <a:fillRect/>
          </a:stretch>
        </p:blipFill>
        <p:spPr>
          <a:xfrm>
            <a:off x="5523050" y="2031575"/>
            <a:ext cx="2645367" cy="1984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3"/>
          <p:cNvSpPr txBox="1"/>
          <p:nvPr>
            <p:ph type="title"/>
          </p:nvPr>
        </p:nvSpPr>
        <p:spPr>
          <a:xfrm>
            <a:off x="311675" y="798600"/>
            <a:ext cx="83076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5488"/>
              <a:t>Chat Icebreaker:</a:t>
            </a:r>
            <a:endParaRPr sz="5488"/>
          </a:p>
          <a:p>
            <a:pPr indent="-418394" lvl="0" marL="457200" rtl="0" algn="l">
              <a:lnSpc>
                <a:spcPct val="115000"/>
              </a:lnSpc>
              <a:spcBef>
                <a:spcPts val="0"/>
              </a:spcBef>
              <a:spcAft>
                <a:spcPts val="0"/>
              </a:spcAft>
              <a:buClr>
                <a:srgbClr val="000000"/>
              </a:buClr>
              <a:buSzPts val="2989"/>
              <a:buFont typeface="Arial"/>
              <a:buChar char="●"/>
            </a:pPr>
            <a:r>
              <a:rPr lang="en" sz="2988">
                <a:solidFill>
                  <a:srgbClr val="000000"/>
                </a:solidFill>
                <a:latin typeface="Arial"/>
                <a:ea typeface="Arial"/>
                <a:cs typeface="Arial"/>
                <a:sym typeface="Arial"/>
              </a:rPr>
              <a:t>Name and role</a:t>
            </a:r>
            <a:endParaRPr sz="2988">
              <a:solidFill>
                <a:srgbClr val="000000"/>
              </a:solidFill>
              <a:latin typeface="Arial"/>
              <a:ea typeface="Arial"/>
              <a:cs typeface="Arial"/>
              <a:sym typeface="Arial"/>
            </a:endParaRPr>
          </a:p>
          <a:p>
            <a:pPr indent="-418394" lvl="0" marL="457200" rtl="0" algn="l">
              <a:lnSpc>
                <a:spcPct val="115000"/>
              </a:lnSpc>
              <a:spcBef>
                <a:spcPts val="0"/>
              </a:spcBef>
              <a:spcAft>
                <a:spcPts val="0"/>
              </a:spcAft>
              <a:buClr>
                <a:srgbClr val="000000"/>
              </a:buClr>
              <a:buSzPts val="2989"/>
              <a:buFont typeface="Arial"/>
              <a:buChar char="●"/>
            </a:pPr>
            <a:r>
              <a:rPr lang="en" sz="2988">
                <a:solidFill>
                  <a:srgbClr val="000000"/>
                </a:solidFill>
                <a:latin typeface="Arial"/>
                <a:ea typeface="Arial"/>
                <a:cs typeface="Arial"/>
                <a:sym typeface="Arial"/>
              </a:rPr>
              <a:t>Health center name</a:t>
            </a:r>
            <a:endParaRPr sz="2988">
              <a:solidFill>
                <a:srgbClr val="000000"/>
              </a:solidFill>
              <a:latin typeface="Arial"/>
              <a:ea typeface="Arial"/>
              <a:cs typeface="Arial"/>
              <a:sym typeface="Arial"/>
            </a:endParaRPr>
          </a:p>
          <a:p>
            <a:pPr indent="-418394" lvl="0" marL="457200" rtl="0" algn="l">
              <a:lnSpc>
                <a:spcPct val="115000"/>
              </a:lnSpc>
              <a:spcBef>
                <a:spcPts val="0"/>
              </a:spcBef>
              <a:spcAft>
                <a:spcPts val="0"/>
              </a:spcAft>
              <a:buClr>
                <a:srgbClr val="000000"/>
              </a:buClr>
              <a:buSzPts val="2989"/>
              <a:buFont typeface="Arial"/>
              <a:buChar char="●"/>
            </a:pPr>
            <a:r>
              <a:rPr lang="en" sz="2988">
                <a:solidFill>
                  <a:srgbClr val="000000"/>
                </a:solidFill>
                <a:latin typeface="Arial"/>
                <a:ea typeface="Arial"/>
                <a:cs typeface="Arial"/>
                <a:sym typeface="Arial"/>
              </a:rPr>
              <a:t>Health center location and no. of sites</a:t>
            </a:r>
            <a:endParaRPr sz="5488"/>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34"/>
          <p:cNvSpPr txBox="1"/>
          <p:nvPr>
            <p:ph type="title"/>
          </p:nvPr>
        </p:nvSpPr>
        <p:spPr>
          <a:xfrm>
            <a:off x="628650" y="273845"/>
            <a:ext cx="7886700" cy="6008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Calibri"/>
              <a:buNone/>
            </a:pPr>
            <a:r>
              <a:rPr lang="en" sz="2400"/>
              <a:t>Health Center COVID-19 Vaccine Program</a:t>
            </a:r>
            <a:br>
              <a:rPr lang="en" sz="2400"/>
            </a:br>
            <a:r>
              <a:rPr lang="en" sz="2000"/>
              <a:t>Initial 250 HCs, Cohorts 1,2 &amp; 3</a:t>
            </a:r>
            <a:endParaRPr sz="1100"/>
          </a:p>
        </p:txBody>
      </p:sp>
      <p:sp>
        <p:nvSpPr>
          <p:cNvPr id="211" name="Google Shape;211;p34"/>
          <p:cNvSpPr txBox="1"/>
          <p:nvPr/>
        </p:nvSpPr>
        <p:spPr>
          <a:xfrm>
            <a:off x="4082863" y="4672843"/>
            <a:ext cx="975988" cy="20774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900" u="none" cap="none" strike="noStrike">
                <a:solidFill>
                  <a:schemeClr val="dk1"/>
                </a:solidFill>
                <a:latin typeface="Calibri"/>
                <a:ea typeface="Calibri"/>
                <a:cs typeface="Calibri"/>
                <a:sym typeface="Calibri"/>
              </a:rPr>
              <a:t>Source: UDS 2019</a:t>
            </a:r>
            <a:endParaRPr sz="1100"/>
          </a:p>
        </p:txBody>
      </p:sp>
      <p:pic>
        <p:nvPicPr>
          <p:cNvPr id="212" name="Google Shape;212;p34"/>
          <p:cNvPicPr preferRelativeResize="0"/>
          <p:nvPr/>
        </p:nvPicPr>
        <p:blipFill rotWithShape="1">
          <a:blip r:embed="rId3">
            <a:alphaModFix/>
          </a:blip>
          <a:srcRect b="0" l="0" r="0" t="0"/>
          <a:stretch/>
        </p:blipFill>
        <p:spPr>
          <a:xfrm>
            <a:off x="403534" y="912743"/>
            <a:ext cx="8336931" cy="357004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