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 id="214748369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y="5143500" cx="9144000"/>
  <p:notesSz cx="6858000" cy="9144000"/>
  <p:embeddedFontLst>
    <p:embeddedFont>
      <p:font typeface="Roboto"/>
      <p:regular r:id="rId57"/>
      <p:bold r:id="rId58"/>
      <p:italic r:id="rId59"/>
      <p:boldItalic r:id="rId60"/>
    </p:embeddedFont>
    <p:embeddedFont>
      <p:font typeface="Merriweather"/>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rlene Jenkin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Merriweather-bold.fntdata"/><Relationship Id="rId61" Type="http://schemas.openxmlformats.org/officeDocument/2006/relationships/font" Target="fonts/Merriweather-regular.fntdata"/><Relationship Id="rId20" Type="http://schemas.openxmlformats.org/officeDocument/2006/relationships/slide" Target="slides/slide12.xml"/><Relationship Id="rId64" Type="http://schemas.openxmlformats.org/officeDocument/2006/relationships/font" Target="fonts/Merriweather-boldItalic.fntdata"/><Relationship Id="rId63" Type="http://schemas.openxmlformats.org/officeDocument/2006/relationships/font" Target="fonts/Merriweather-italic.fntdata"/><Relationship Id="rId22" Type="http://schemas.openxmlformats.org/officeDocument/2006/relationships/slide" Target="slides/slide14.xml"/><Relationship Id="rId66" Type="http://schemas.openxmlformats.org/officeDocument/2006/relationships/font" Target="fonts/OpenSans-bold.fntdata"/><Relationship Id="rId21" Type="http://schemas.openxmlformats.org/officeDocument/2006/relationships/slide" Target="slides/slide13.xml"/><Relationship Id="rId65" Type="http://schemas.openxmlformats.org/officeDocument/2006/relationships/font" Target="fonts/OpenSans-regular.fntdata"/><Relationship Id="rId24" Type="http://schemas.openxmlformats.org/officeDocument/2006/relationships/slide" Target="slides/slide16.xml"/><Relationship Id="rId68" Type="http://schemas.openxmlformats.org/officeDocument/2006/relationships/font" Target="fonts/OpenSans-boldItalic.fntdata"/><Relationship Id="rId23" Type="http://schemas.openxmlformats.org/officeDocument/2006/relationships/slide" Target="slides/slide15.xml"/><Relationship Id="rId67" Type="http://schemas.openxmlformats.org/officeDocument/2006/relationships/font" Target="fonts/OpenSans-italic.fntdata"/><Relationship Id="rId60" Type="http://schemas.openxmlformats.org/officeDocument/2006/relationships/font" Target="fonts/Roboto-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Roboto-regular.fntdata"/><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font" Target="fonts/Roboto-italic.fntdata"/><Relationship Id="rId14" Type="http://schemas.openxmlformats.org/officeDocument/2006/relationships/slide" Target="slides/slide6.xml"/><Relationship Id="rId58" Type="http://schemas.openxmlformats.org/officeDocument/2006/relationships/font" Target="fonts/Roboto-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26T15:37:05.984">
    <p:pos x="6000" y="0"/>
    <p:text>Probably should add an "Unsure" or "Don't Know". Everyone may not be aware of the status of their fellow employees. Most of it is self-disclosure.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c6c477a25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c6c477a25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c6c477a257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c6c477a25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c6c477a257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c6c477a257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c6c477a257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c6c477a25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caa7e32fa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caa7e32fa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caa7e32fa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caa7e32fa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caa7e32fa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caa7e32fa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c6c477a25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c6c477a25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caa7e32f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caa7e32f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cad2ec183f_1_151: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1" name="Google Shape;421;gcad2ec183f_1_151: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t/>
            </a:r>
            <a:endParaRPr sz="1300"/>
          </a:p>
        </p:txBody>
      </p:sp>
      <p:sp>
        <p:nvSpPr>
          <p:cNvPr id="422" name="Google Shape;422;gcad2ec183f_1_151: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6c477a25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6c477a25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cad2ec183f_1_159: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29" name="Google Shape;429;gcad2ec183f_1_159: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cad2ec183f_1_165: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36" name="Google Shape;436;gcad2ec183f_1_165: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cad2ec183f_1_170: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cad2ec183f_1_170: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215900" lvl="0" marL="215900" rtl="0" algn="l">
              <a:spcBef>
                <a:spcPts val="0"/>
              </a:spcBef>
              <a:spcAft>
                <a:spcPts val="0"/>
              </a:spcAft>
              <a:buNone/>
            </a:pPr>
            <a:r>
              <a:rPr b="1" lang="en" sz="1700">
                <a:latin typeface="Calibri"/>
                <a:ea typeface="Calibri"/>
                <a:cs typeface="Calibri"/>
                <a:sym typeface="Calibri"/>
              </a:rPr>
              <a:t>Increase acceptance, confidence, and uptake of the COVID-19 vaccine </a:t>
            </a:r>
            <a:r>
              <a:rPr b="0" lang="en" sz="1700">
                <a:latin typeface="Calibri"/>
                <a:ea typeface="Calibri"/>
                <a:cs typeface="Calibri"/>
                <a:sym typeface="Calibri"/>
              </a:rPr>
              <a:t>with </a:t>
            </a:r>
            <a:r>
              <a:rPr b="0" lang="en" sz="1500">
                <a:latin typeface="Calibri"/>
                <a:ea typeface="Calibri"/>
                <a:cs typeface="Calibri"/>
                <a:sym typeface="Calibri"/>
              </a:rPr>
              <a:t>i</a:t>
            </a:r>
            <a:r>
              <a:rPr lang="en" sz="1500"/>
              <a:t>nformation that is timely; clear, culturally and linguistically appropriate, accurate, relevant, and actionable​</a:t>
            </a:r>
            <a:endParaRPr sz="1300"/>
          </a:p>
          <a:p>
            <a:pPr indent="0" lvl="1" marL="431800" rtl="0" algn="l">
              <a:spcBef>
                <a:spcPts val="0"/>
              </a:spcBef>
              <a:spcAft>
                <a:spcPts val="0"/>
              </a:spcAft>
              <a:buNone/>
            </a:pPr>
            <a:r>
              <a:t/>
            </a:r>
            <a:endParaRPr sz="1500">
              <a:latin typeface="Calibri"/>
              <a:ea typeface="Calibri"/>
              <a:cs typeface="Calibri"/>
              <a:sym typeface="Calibri"/>
            </a:endParaRPr>
          </a:p>
          <a:p>
            <a:pPr indent="-215900" lvl="0" marL="215900" rtl="0" algn="l">
              <a:spcBef>
                <a:spcPts val="0"/>
              </a:spcBef>
              <a:spcAft>
                <a:spcPts val="0"/>
              </a:spcAft>
              <a:buNone/>
            </a:pPr>
            <a:r>
              <a:rPr b="1" lang="en" sz="1700">
                <a:latin typeface="Calibri"/>
                <a:ea typeface="Calibri"/>
                <a:cs typeface="Calibri"/>
                <a:sym typeface="Calibri"/>
              </a:rPr>
              <a:t>Boost and maintain trust:</a:t>
            </a:r>
            <a:endParaRPr sz="1300"/>
          </a:p>
          <a:p>
            <a:pPr indent="-95250" lvl="0" marL="0" rtl="0" algn="l">
              <a:spcBef>
                <a:spcPts val="0"/>
              </a:spcBef>
              <a:spcAft>
                <a:spcPts val="0"/>
              </a:spcAft>
              <a:buClr>
                <a:srgbClr val="006A71"/>
              </a:buClr>
              <a:buSzPts val="1500"/>
              <a:buFont typeface="Courier New"/>
              <a:buChar char="o"/>
            </a:pPr>
            <a:r>
              <a:rPr lang="en" sz="1500">
                <a:latin typeface="Calibri"/>
                <a:ea typeface="Calibri"/>
                <a:cs typeface="Calibri"/>
                <a:sym typeface="Calibri"/>
              </a:rPr>
              <a:t>In CDC’s vaccine messaging through third party validators​ </a:t>
            </a:r>
            <a:endParaRPr sz="1500"/>
          </a:p>
          <a:p>
            <a:pPr indent="-95250" lvl="0" marL="0" rtl="0" algn="l">
              <a:spcBef>
                <a:spcPts val="0"/>
              </a:spcBef>
              <a:spcAft>
                <a:spcPts val="0"/>
              </a:spcAft>
              <a:buClr>
                <a:srgbClr val="006A71"/>
              </a:buClr>
              <a:buSzPts val="1500"/>
              <a:buFont typeface="Courier New"/>
              <a:buChar char="o"/>
            </a:pPr>
            <a:r>
              <a:rPr lang="en" sz="1500">
                <a:latin typeface="Calibri"/>
                <a:ea typeface="Calibri"/>
                <a:cs typeface="Calibri"/>
                <a:sym typeface="Calibri"/>
              </a:rPr>
              <a:t>With a special emphasis on medical providers, governmental entities and impacted communities (especially those communities that have historically had harmful experiences with providers and/or government)​ </a:t>
            </a:r>
            <a:endParaRPr sz="1500"/>
          </a:p>
          <a:p>
            <a:pPr indent="0" lvl="1" marL="431800" rtl="0" algn="l">
              <a:spcBef>
                <a:spcPts val="0"/>
              </a:spcBef>
              <a:spcAft>
                <a:spcPts val="0"/>
              </a:spcAft>
              <a:buNone/>
            </a:pPr>
            <a:r>
              <a:t/>
            </a:r>
            <a:endParaRPr sz="1500">
              <a:latin typeface="Calibri"/>
              <a:ea typeface="Calibri"/>
              <a:cs typeface="Calibri"/>
              <a:sym typeface="Calibri"/>
            </a:endParaRPr>
          </a:p>
          <a:p>
            <a:pPr indent="-215900" lvl="0" marL="215900" rtl="0" algn="l">
              <a:spcBef>
                <a:spcPts val="0"/>
              </a:spcBef>
              <a:spcAft>
                <a:spcPts val="0"/>
              </a:spcAft>
              <a:buNone/>
            </a:pPr>
            <a:r>
              <a:rPr b="1" lang="en" sz="1700">
                <a:latin typeface="Calibri"/>
                <a:ea typeface="Calibri"/>
                <a:cs typeface="Calibri"/>
                <a:sym typeface="Calibri"/>
              </a:rPr>
              <a:t>Promote CDC COVID-19 vaccine information, resources, and recommendations</a:t>
            </a:r>
            <a:endParaRPr sz="1300"/>
          </a:p>
          <a:p>
            <a:pPr indent="0" lvl="0" marL="0" rtl="0" algn="l">
              <a:spcBef>
                <a:spcPts val="300"/>
              </a:spcBef>
              <a:spcAft>
                <a:spcPts val="0"/>
              </a:spcAft>
              <a:buNone/>
            </a:pPr>
            <a:r>
              <a:t/>
            </a:r>
            <a:endParaRPr sz="1300"/>
          </a:p>
        </p:txBody>
      </p:sp>
      <p:sp>
        <p:nvSpPr>
          <p:cNvPr id="443" name="Google Shape;443;gcad2ec183f_1_170: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cad2ec183f_1_177: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cad2ec183f_1_177: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Crisis communication requires people to do things that are counter intuitive. </a:t>
            </a:r>
            <a:endParaRPr sz="1300"/>
          </a:p>
          <a:p>
            <a:pPr indent="0" lvl="0" marL="0" rtl="0" algn="l">
              <a:spcBef>
                <a:spcPts val="300"/>
              </a:spcBef>
              <a:spcAft>
                <a:spcPts val="0"/>
              </a:spcAft>
              <a:buNone/>
            </a:pPr>
            <a:r>
              <a:rPr lang="en" sz="1100">
                <a:solidFill>
                  <a:schemeClr val="dk1"/>
                </a:solidFill>
                <a:latin typeface="Calibri"/>
                <a:ea typeface="Calibri"/>
                <a:cs typeface="Calibri"/>
                <a:sym typeface="Calibri"/>
              </a:rPr>
              <a:t>Communications activities and outreach efforts related to the COVID-19 vaccine depend on vaccine confidence. </a:t>
            </a:r>
            <a:endParaRPr sz="1300"/>
          </a:p>
          <a:p>
            <a:pPr indent="0" lvl="0" marL="0" rtl="0" algn="l">
              <a:spcBef>
                <a:spcPts val="300"/>
              </a:spcBef>
              <a:spcAft>
                <a:spcPts val="0"/>
              </a:spcAft>
              <a:buNone/>
            </a:pPr>
            <a:r>
              <a:rPr lang="en" sz="1100">
                <a:solidFill>
                  <a:schemeClr val="dk1"/>
                </a:solidFill>
                <a:latin typeface="Calibri"/>
                <a:ea typeface="Calibri"/>
                <a:cs typeface="Calibri"/>
                <a:sym typeface="Calibri"/>
              </a:rPr>
              <a:t>We define vaccine confidence as the trust that parents, patients, or providers have in:</a:t>
            </a:r>
            <a:endParaRPr sz="1300"/>
          </a:p>
          <a:p>
            <a:pPr indent="0" lvl="1" marL="431800" rtl="0" algn="l">
              <a:spcBef>
                <a:spcPts val="300"/>
              </a:spcBef>
              <a:spcAft>
                <a:spcPts val="0"/>
              </a:spcAft>
              <a:buNone/>
            </a:pPr>
            <a:r>
              <a:rPr lang="en" sz="1100">
                <a:solidFill>
                  <a:schemeClr val="dk1"/>
                </a:solidFill>
                <a:latin typeface="Calibri"/>
                <a:ea typeface="Calibri"/>
                <a:cs typeface="Calibri"/>
                <a:sym typeface="Calibri"/>
              </a:rPr>
              <a:t>recommended </a:t>
            </a:r>
            <a:r>
              <a:rPr lang="en" sz="1100" u="sng">
                <a:solidFill>
                  <a:schemeClr val="dk1"/>
                </a:solidFill>
                <a:latin typeface="Calibri"/>
                <a:ea typeface="Calibri"/>
                <a:cs typeface="Calibri"/>
                <a:sym typeface="Calibri"/>
              </a:rPr>
              <a:t>vaccines</a:t>
            </a:r>
            <a:r>
              <a:rPr lang="en" sz="1100">
                <a:solidFill>
                  <a:schemeClr val="dk1"/>
                </a:solidFill>
                <a:latin typeface="Calibri"/>
                <a:ea typeface="Calibri"/>
                <a:cs typeface="Calibri"/>
                <a:sym typeface="Calibri"/>
              </a:rPr>
              <a:t>;</a:t>
            </a:r>
            <a:endParaRPr sz="1300"/>
          </a:p>
          <a:p>
            <a:pPr indent="0" lvl="1" marL="431800" rtl="0" algn="l">
              <a:spcBef>
                <a:spcPts val="300"/>
              </a:spcBef>
              <a:spcAft>
                <a:spcPts val="0"/>
              </a:spcAft>
              <a:buNone/>
            </a:pPr>
            <a:r>
              <a:rPr lang="en" sz="1100" u="sng">
                <a:solidFill>
                  <a:schemeClr val="dk1"/>
                </a:solidFill>
                <a:latin typeface="Calibri"/>
                <a:ea typeface="Calibri"/>
                <a:cs typeface="Calibri"/>
                <a:sym typeface="Calibri"/>
              </a:rPr>
              <a:t>providers</a:t>
            </a:r>
            <a:r>
              <a:rPr lang="en" sz="1100">
                <a:solidFill>
                  <a:schemeClr val="dk1"/>
                </a:solidFill>
                <a:latin typeface="Calibri"/>
                <a:ea typeface="Calibri"/>
                <a:cs typeface="Calibri"/>
                <a:sym typeface="Calibri"/>
              </a:rPr>
              <a:t> who administer vaccines; and</a:t>
            </a:r>
            <a:endParaRPr sz="1300"/>
          </a:p>
          <a:p>
            <a:pPr indent="0" lvl="1" marL="431800" rtl="0" algn="l">
              <a:spcBef>
                <a:spcPts val="300"/>
              </a:spcBef>
              <a:spcAft>
                <a:spcPts val="0"/>
              </a:spcAft>
              <a:buNone/>
            </a:pPr>
            <a:r>
              <a:rPr lang="en" sz="1100" u="sng">
                <a:solidFill>
                  <a:schemeClr val="dk1"/>
                </a:solidFill>
                <a:latin typeface="Calibri"/>
                <a:ea typeface="Calibri"/>
                <a:cs typeface="Calibri"/>
                <a:sym typeface="Calibri"/>
              </a:rPr>
              <a:t>processes and policies </a:t>
            </a:r>
            <a:r>
              <a:rPr lang="en" sz="1100">
                <a:solidFill>
                  <a:schemeClr val="dk1"/>
                </a:solidFill>
                <a:latin typeface="Calibri"/>
                <a:ea typeface="Calibri"/>
                <a:cs typeface="Calibri"/>
                <a:sym typeface="Calibri"/>
              </a:rPr>
              <a:t>that lead to vaccine development, licensure, manufacturing, and recommendations for use</a:t>
            </a:r>
            <a:endParaRPr sz="1300"/>
          </a:p>
          <a:p>
            <a:pPr indent="0" lvl="1" marL="431800" rtl="0" algn="l">
              <a:spcBef>
                <a:spcPts val="300"/>
              </a:spcBef>
              <a:spcAft>
                <a:spcPts val="0"/>
              </a:spcAft>
              <a:buNone/>
            </a:pPr>
            <a:r>
              <a:rPr lang="en" sz="1100" u="sng">
                <a:solidFill>
                  <a:schemeClr val="dk1"/>
                </a:solidFill>
                <a:latin typeface="Calibri"/>
                <a:ea typeface="Calibri"/>
                <a:cs typeface="Calibri"/>
                <a:sym typeface="Calibri"/>
              </a:rPr>
              <a:t>This foundation of trust is critical.</a:t>
            </a:r>
            <a:endParaRPr sz="1100">
              <a:solidFill>
                <a:schemeClr val="dk1"/>
              </a:solidFill>
              <a:latin typeface="Calibri"/>
              <a:ea typeface="Calibri"/>
              <a:cs typeface="Calibri"/>
              <a:sym typeface="Calibri"/>
            </a:endParaRPr>
          </a:p>
          <a:p>
            <a:pPr indent="0" lvl="0" marL="0" rtl="0" algn="l">
              <a:spcBef>
                <a:spcPts val="300"/>
              </a:spcBef>
              <a:spcAft>
                <a:spcPts val="0"/>
              </a:spcAft>
              <a:buNone/>
            </a:pPr>
            <a:r>
              <a:t/>
            </a:r>
            <a:endParaRPr sz="1300"/>
          </a:p>
        </p:txBody>
      </p:sp>
      <p:sp>
        <p:nvSpPr>
          <p:cNvPr id="451" name="Google Shape;451;gcad2ec183f_1_177: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cad2ec183f_1_184: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58" name="Google Shape;458;gcad2ec183f_1_184: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cad2ec183f_1_189: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64" name="Google Shape;464;gcad2ec183f_1_189: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cad2ec183f_1_194: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70" name="Google Shape;470;gcad2ec183f_1_194: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cad2ec183f_1_199: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cad2ec183f_1_199: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1" marL="431800" rtl="0" algn="l">
              <a:spcBef>
                <a:spcPts val="0"/>
              </a:spcBef>
              <a:spcAft>
                <a:spcPts val="0"/>
              </a:spcAft>
              <a:buNone/>
            </a:pPr>
            <a:r>
              <a:rPr lang="en" sz="1100">
                <a:solidFill>
                  <a:schemeClr val="dk1"/>
                </a:solidFill>
                <a:latin typeface="Calibri"/>
                <a:ea typeface="Calibri"/>
                <a:cs typeface="Calibri"/>
                <a:sym typeface="Calibri"/>
              </a:rPr>
              <a:t>It’s our job to let communities know that it is </a:t>
            </a:r>
            <a:r>
              <a:rPr b="1" lang="en" sz="1100">
                <a:solidFill>
                  <a:schemeClr val="dk1"/>
                </a:solidFill>
                <a:latin typeface="Calibri"/>
                <a:ea typeface="Calibri"/>
                <a:cs typeface="Calibri"/>
                <a:sym typeface="Calibri"/>
              </a:rPr>
              <a:t>okay and valid to</a:t>
            </a:r>
            <a:r>
              <a:rPr lang="en" sz="1100">
                <a:solidFill>
                  <a:schemeClr val="dk1"/>
                </a:solidFill>
                <a:latin typeface="Calibri"/>
                <a:ea typeface="Calibri"/>
                <a:cs typeface="Calibri"/>
                <a:sym typeface="Calibri"/>
              </a:rPr>
              <a:t> have questions, and especially </a:t>
            </a:r>
            <a:r>
              <a:rPr i="1" lang="en" sz="1100">
                <a:solidFill>
                  <a:schemeClr val="dk1"/>
                </a:solidFill>
                <a:latin typeface="Calibri"/>
                <a:ea typeface="Calibri"/>
                <a:cs typeface="Calibri"/>
                <a:sym typeface="Calibri"/>
              </a:rPr>
              <a:t>for those communities that have been hurt by societal systems.   </a:t>
            </a:r>
            <a:r>
              <a:rPr lang="en" sz="1100">
                <a:solidFill>
                  <a:schemeClr val="dk1"/>
                </a:solidFill>
                <a:latin typeface="Calibri"/>
                <a:ea typeface="Calibri"/>
                <a:cs typeface="Calibri"/>
                <a:sym typeface="Calibri"/>
              </a:rPr>
              <a:t> </a:t>
            </a:r>
            <a:endParaRPr sz="1300"/>
          </a:p>
          <a:p>
            <a:pPr indent="0" lvl="0" marL="0" rtl="0" algn="l">
              <a:spcBef>
                <a:spcPts val="300"/>
              </a:spcBef>
              <a:spcAft>
                <a:spcPts val="0"/>
              </a:spcAft>
              <a:buNone/>
            </a:pPr>
            <a:r>
              <a:t/>
            </a:r>
            <a:endParaRPr sz="1100">
              <a:solidFill>
                <a:schemeClr val="dk1"/>
              </a:solidFill>
              <a:latin typeface="Calibri"/>
              <a:ea typeface="Calibri"/>
              <a:cs typeface="Calibri"/>
              <a:sym typeface="Calibri"/>
            </a:endParaRPr>
          </a:p>
          <a:p>
            <a:pPr indent="0" lvl="0" marL="0" rtl="0" algn="l">
              <a:spcBef>
                <a:spcPts val="300"/>
              </a:spcBef>
              <a:spcAft>
                <a:spcPts val="0"/>
              </a:spcAft>
              <a:buNone/>
            </a:pPr>
            <a:r>
              <a:rPr lang="en" sz="1100">
                <a:solidFill>
                  <a:schemeClr val="dk1"/>
                </a:solidFill>
                <a:latin typeface="Calibri"/>
                <a:ea typeface="Calibri"/>
                <a:cs typeface="Calibri"/>
                <a:sym typeface="Calibri"/>
              </a:rPr>
              <a:t>Longstanding inequities in access to health and social services, an ugly history of medical experimentation, forced sterilization, systematic racism and recent experiences with COVID-19 which have hit communities of color particularly hard, all result in low confidence in vaccines. </a:t>
            </a:r>
            <a:endParaRPr sz="1300"/>
          </a:p>
          <a:p>
            <a:pPr indent="0" lvl="0" marL="0" rtl="0" algn="l">
              <a:spcBef>
                <a:spcPts val="300"/>
              </a:spcBef>
              <a:spcAft>
                <a:spcPts val="0"/>
              </a:spcAft>
              <a:buNone/>
            </a:pPr>
            <a:r>
              <a:rPr lang="en" sz="1100">
                <a:solidFill>
                  <a:schemeClr val="dk1"/>
                </a:solidFill>
                <a:latin typeface="Calibri"/>
                <a:ea typeface="Calibri"/>
                <a:cs typeface="Calibri"/>
                <a:sym typeface="Calibri"/>
              </a:rPr>
              <a:t>We know that undocumented people may also be afraid to get vaccinated. </a:t>
            </a:r>
            <a:endParaRPr sz="1300"/>
          </a:p>
          <a:p>
            <a:pPr indent="0" lvl="0" marL="0" rtl="0" algn="l">
              <a:spcBef>
                <a:spcPts val="300"/>
              </a:spcBef>
              <a:spcAft>
                <a:spcPts val="0"/>
              </a:spcAft>
              <a:buNone/>
            </a:pPr>
            <a:r>
              <a:t/>
            </a:r>
            <a:endParaRPr sz="1300"/>
          </a:p>
        </p:txBody>
      </p:sp>
      <p:sp>
        <p:nvSpPr>
          <p:cNvPr id="477" name="Google Shape;477;gcad2ec183f_1_199: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cad2ec183f_1_205: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cad2ec183f_1_205: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300"/>
              </a:spcBef>
              <a:spcAft>
                <a:spcPts val="0"/>
              </a:spcAft>
              <a:buNone/>
            </a:pPr>
            <a:r>
              <a:rPr lang="en" sz="1100">
                <a:solidFill>
                  <a:schemeClr val="dk1"/>
                </a:solidFill>
                <a:latin typeface="Calibri"/>
                <a:ea typeface="Calibri"/>
                <a:cs typeface="Calibri"/>
                <a:sym typeface="Calibri"/>
              </a:rPr>
              <a:t>CDC will be leading the FACT Alliance to collaborate with trusted key messengers who can help bridge the gap between the government and communities of color on creating appropriate messages, materials and promote promising solutions to build vaccine confidence.</a:t>
            </a:r>
            <a:endParaRPr sz="1300"/>
          </a:p>
          <a:p>
            <a:pPr indent="0" lvl="0" marL="0" rtl="0" algn="l">
              <a:spcBef>
                <a:spcPts val="300"/>
              </a:spcBef>
              <a:spcAft>
                <a:spcPts val="0"/>
              </a:spcAft>
              <a:buNone/>
            </a:pPr>
            <a:r>
              <a:rPr lang="en" sz="1100">
                <a:solidFill>
                  <a:schemeClr val="dk1"/>
                </a:solidFill>
                <a:latin typeface="Calibri"/>
                <a:ea typeface="Calibri"/>
                <a:cs typeface="Calibri"/>
                <a:sym typeface="Calibri"/>
              </a:rPr>
              <a:t>CDC will fund minority-led national organizations including minority-led professional associations. Some of these organizations will provide subgrants to local chapters to support community-level action.</a:t>
            </a:r>
            <a:endParaRPr sz="1300"/>
          </a:p>
          <a:p>
            <a:pPr indent="0" lvl="0" marL="0" rtl="0" algn="l">
              <a:spcBef>
                <a:spcPts val="300"/>
              </a:spcBef>
              <a:spcAft>
                <a:spcPts val="0"/>
              </a:spcAft>
              <a:buNone/>
            </a:pPr>
            <a:r>
              <a:t/>
            </a:r>
            <a:endParaRPr sz="1100">
              <a:solidFill>
                <a:schemeClr val="dk1"/>
              </a:solidFill>
              <a:latin typeface="Calibri"/>
              <a:ea typeface="Calibri"/>
              <a:cs typeface="Calibri"/>
              <a:sym typeface="Calibri"/>
            </a:endParaRPr>
          </a:p>
          <a:p>
            <a:pPr indent="0" lvl="0" marL="0" rtl="0" algn="l">
              <a:spcBef>
                <a:spcPts val="300"/>
              </a:spcBef>
              <a:spcAft>
                <a:spcPts val="0"/>
              </a:spcAft>
              <a:buNone/>
            </a:pPr>
            <a:r>
              <a:rPr lang="en" sz="1100">
                <a:solidFill>
                  <a:schemeClr val="dk1"/>
                </a:solidFill>
                <a:latin typeface="Calibri"/>
                <a:ea typeface="Calibri"/>
                <a:cs typeface="Calibri"/>
                <a:sym typeface="Calibri"/>
              </a:rPr>
              <a:t>We will also support our established network of funded recipients that include local health departments, CBOs, FQHCs, within our immunization and community help programs to focused on vaccine awareness, access, and confidence. </a:t>
            </a:r>
            <a:endParaRPr sz="1300"/>
          </a:p>
          <a:p>
            <a:pPr indent="0" lvl="0" marL="0" rtl="0" algn="l">
              <a:spcBef>
                <a:spcPts val="300"/>
              </a:spcBef>
              <a:spcAft>
                <a:spcPts val="0"/>
              </a:spcAft>
              <a:buNone/>
            </a:pPr>
            <a:r>
              <a:t/>
            </a:r>
            <a:endParaRPr sz="1100">
              <a:solidFill>
                <a:schemeClr val="dk1"/>
              </a:solidFill>
              <a:latin typeface="Calibri"/>
              <a:ea typeface="Calibri"/>
              <a:cs typeface="Calibri"/>
              <a:sym typeface="Calibri"/>
            </a:endParaRPr>
          </a:p>
          <a:p>
            <a:pPr indent="0" lvl="0" marL="0" rtl="0" algn="l">
              <a:spcBef>
                <a:spcPts val="300"/>
              </a:spcBef>
              <a:spcAft>
                <a:spcPts val="0"/>
              </a:spcAft>
              <a:buNone/>
            </a:pPr>
            <a:r>
              <a:rPr lang="en" sz="1100">
                <a:solidFill>
                  <a:schemeClr val="dk1"/>
                </a:solidFill>
                <a:latin typeface="Calibri"/>
                <a:ea typeface="Calibri"/>
                <a:cs typeface="Calibri"/>
                <a:sym typeface="Calibri"/>
              </a:rPr>
              <a:t>Funding will also support national-level organizations to provide support to local branches/chapters and community-based organizations, as well as deploy vaccination educational campaigns as part of their broader communications strategies.</a:t>
            </a:r>
            <a:endParaRPr sz="1300"/>
          </a:p>
          <a:p>
            <a:pPr indent="0" lvl="0" marL="0" rtl="0" algn="l">
              <a:spcBef>
                <a:spcPts val="300"/>
              </a:spcBef>
              <a:spcAft>
                <a:spcPts val="0"/>
              </a:spcAft>
              <a:buNone/>
            </a:pPr>
            <a:r>
              <a:t/>
            </a:r>
            <a:endParaRPr sz="1100">
              <a:solidFill>
                <a:schemeClr val="dk1"/>
              </a:solidFill>
              <a:latin typeface="Calibri"/>
              <a:ea typeface="Calibri"/>
              <a:cs typeface="Calibri"/>
              <a:sym typeface="Calibri"/>
            </a:endParaRPr>
          </a:p>
          <a:p>
            <a:pPr indent="0" lvl="0" marL="0" rtl="0" algn="l">
              <a:spcBef>
                <a:spcPts val="300"/>
              </a:spcBef>
              <a:spcAft>
                <a:spcPts val="0"/>
              </a:spcAft>
              <a:buNone/>
            </a:pPr>
            <a:r>
              <a:rPr lang="en" sz="1100">
                <a:solidFill>
                  <a:schemeClr val="dk1"/>
                </a:solidFill>
                <a:latin typeface="Calibri"/>
                <a:ea typeface="Calibri"/>
                <a:cs typeface="Calibri"/>
                <a:sym typeface="Calibri"/>
              </a:rPr>
              <a:t>We hope to be able to work with you all on this initiative. </a:t>
            </a:r>
            <a:endParaRPr sz="1300"/>
          </a:p>
          <a:p>
            <a:pPr indent="0" lvl="0" marL="0" rtl="0" algn="l">
              <a:spcBef>
                <a:spcPts val="300"/>
              </a:spcBef>
              <a:spcAft>
                <a:spcPts val="0"/>
              </a:spcAft>
              <a:buNone/>
            </a:pPr>
            <a:r>
              <a:rPr lang="en" sz="1100">
                <a:solidFill>
                  <a:schemeClr val="dk1"/>
                </a:solidFill>
                <a:latin typeface="Calibri"/>
                <a:ea typeface="Calibri"/>
                <a:cs typeface="Calibri"/>
                <a:sym typeface="Calibri"/>
              </a:rPr>
              <a:t>Again, this work aligns with the guiding principles in CDC’s COVID-19 Response Health Equity Strategy. </a:t>
            </a:r>
            <a:endParaRPr sz="1300"/>
          </a:p>
          <a:p>
            <a:pPr indent="0" lvl="0" marL="0" rtl="0" algn="l">
              <a:spcBef>
                <a:spcPts val="300"/>
              </a:spcBef>
              <a:spcAft>
                <a:spcPts val="0"/>
              </a:spcAft>
              <a:buNone/>
            </a:pPr>
            <a:r>
              <a:t/>
            </a:r>
            <a:endParaRPr sz="1300"/>
          </a:p>
        </p:txBody>
      </p:sp>
      <p:sp>
        <p:nvSpPr>
          <p:cNvPr id="484" name="Google Shape;484;gcad2ec183f_1_205: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cad2ec183f_1_220: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499" name="Google Shape;499;gcad2ec183f_1_220: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c6c477a25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c6c477a25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cad2ec183f_1_226:notes"/>
          <p:cNvSpPr txBox="1"/>
          <p:nvPr>
            <p:ph idx="1" type="body"/>
          </p:nvPr>
        </p:nvSpPr>
        <p:spPr>
          <a:xfrm>
            <a:off x="686098" y="4343703"/>
            <a:ext cx="5485805" cy="4113892"/>
          </a:xfrm>
          <a:prstGeom prst="rect">
            <a:avLst/>
          </a:prstGeom>
        </p:spPr>
        <p:txBody>
          <a:bodyPr anchorCtr="0" anchor="t" bIns="86175" lIns="86175" spcFirstLastPara="1" rIns="86175" wrap="square" tIns="86175">
            <a:noAutofit/>
          </a:bodyPr>
          <a:lstStyle/>
          <a:p>
            <a:pPr indent="0" lvl="0" marL="0" rtl="0" algn="l">
              <a:spcBef>
                <a:spcPts val="0"/>
              </a:spcBef>
              <a:spcAft>
                <a:spcPts val="0"/>
              </a:spcAft>
              <a:buNone/>
            </a:pPr>
            <a:r>
              <a:t/>
            </a:r>
            <a:endParaRPr/>
          </a:p>
        </p:txBody>
      </p:sp>
      <p:sp>
        <p:nvSpPr>
          <p:cNvPr id="506" name="Google Shape;506;gcad2ec183f_1_226: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cad2ec183f_1_233: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cad2ec183f_1_233: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We have a several audience-specific communications toolkits to help organizations promote covid-19 vaccine. The toolkit contains a variety of resources which include: Key messages, slides decks, FAQ’s, flyers etc</a:t>
            </a:r>
            <a:endParaRPr sz="1300"/>
          </a:p>
        </p:txBody>
      </p:sp>
      <p:sp>
        <p:nvSpPr>
          <p:cNvPr id="515" name="Google Shape;515;gcad2ec183f_1_233: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cad2ec183f_1_241: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cad2ec183f_1_241: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rPr lang="en" sz="1300"/>
              <a:t>Slides</a:t>
            </a:r>
            <a:endParaRPr sz="1300"/>
          </a:p>
        </p:txBody>
      </p:sp>
      <p:sp>
        <p:nvSpPr>
          <p:cNvPr id="524" name="Google Shape;524;gcad2ec183f_1_241: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 sz="1100" u="none" cap="none" strike="noStrike">
                <a:solidFill>
                  <a:srgbClr val="000000"/>
                </a:solidFill>
                <a:latin typeface="Calibri"/>
                <a:ea typeface="Calibri"/>
                <a:cs typeface="Calibri"/>
                <a:sym typeface="Calibri"/>
              </a:rPr>
              <a:t>‹#›</a:t>
            </a:fld>
            <a:endParaRPr b="0" i="0" sz="11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cad2ec183f_1_250: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cad2ec183f_1_250: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t/>
            </a:r>
            <a:endParaRPr sz="1300"/>
          </a:p>
        </p:txBody>
      </p:sp>
      <p:sp>
        <p:nvSpPr>
          <p:cNvPr id="534" name="Google Shape;534;gcad2ec183f_1_250: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cad2ec183f_1_259: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cad2ec183f_1_259: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t/>
            </a:r>
            <a:endParaRPr sz="1300"/>
          </a:p>
        </p:txBody>
      </p:sp>
      <p:sp>
        <p:nvSpPr>
          <p:cNvPr id="544" name="Google Shape;544;gcad2ec183f_1_259: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cad2ec183f_1_265: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cad2ec183f_1_265: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rPr lang="en" sz="1300"/>
              <a:t>Add the source for photos </a:t>
            </a:r>
            <a:endParaRPr sz="1300"/>
          </a:p>
        </p:txBody>
      </p:sp>
      <p:sp>
        <p:nvSpPr>
          <p:cNvPr id="551" name="Google Shape;551;gcad2ec183f_1_265: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cad2ec183f_1_272: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gcad2ec183f_1_272:notes"/>
          <p:cNvSpPr txBox="1"/>
          <p:nvPr>
            <p:ph idx="1" type="body"/>
          </p:nvPr>
        </p:nvSpPr>
        <p:spPr>
          <a:xfrm>
            <a:off x="686098" y="4343703"/>
            <a:ext cx="5485805" cy="4113892"/>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t/>
            </a:r>
            <a:endParaRPr sz="1300"/>
          </a:p>
        </p:txBody>
      </p:sp>
      <p:sp>
        <p:nvSpPr>
          <p:cNvPr id="559" name="Google Shape;559;gcad2ec183f_1_272: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cad2ec183f_1_279:notes"/>
          <p:cNvSpPr/>
          <p:nvPr>
            <p:ph idx="2" type="sldImg"/>
          </p:nvPr>
        </p:nvSpPr>
        <p:spPr>
          <a:xfrm>
            <a:off x="428625" y="686405"/>
            <a:ext cx="6000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cad2ec183f_1_279:notes"/>
          <p:cNvSpPr txBox="1"/>
          <p:nvPr>
            <p:ph idx="1" type="body"/>
          </p:nvPr>
        </p:nvSpPr>
        <p:spPr>
          <a:xfrm>
            <a:off x="657225" y="4260849"/>
            <a:ext cx="5257800" cy="3487546"/>
          </a:xfrm>
          <a:prstGeom prst="rect">
            <a:avLst/>
          </a:prstGeom>
          <a:noFill/>
          <a:ln>
            <a:noFill/>
          </a:ln>
        </p:spPr>
        <p:txBody>
          <a:bodyPr anchorCtr="0" anchor="t" bIns="43075" lIns="86175" spcFirstLastPara="1" rIns="86175" wrap="square" tIns="43075">
            <a:noAutofit/>
          </a:bodyPr>
          <a:lstStyle/>
          <a:p>
            <a:pPr indent="0" lvl="0" marL="0" rtl="0" algn="l">
              <a:spcBef>
                <a:spcPts val="0"/>
              </a:spcBef>
              <a:spcAft>
                <a:spcPts val="0"/>
              </a:spcAft>
              <a:buNone/>
            </a:pPr>
            <a:r>
              <a:t/>
            </a:r>
            <a:endParaRPr sz="900">
              <a:solidFill>
                <a:srgbClr val="000000"/>
              </a:solidFill>
            </a:endParaRPr>
          </a:p>
        </p:txBody>
      </p:sp>
      <p:sp>
        <p:nvSpPr>
          <p:cNvPr id="567" name="Google Shape;567;gcad2ec183f_1_279:notes"/>
          <p:cNvSpPr txBox="1"/>
          <p:nvPr>
            <p:ph idx="12" type="sldNum"/>
          </p:nvPr>
        </p:nvSpPr>
        <p:spPr>
          <a:xfrm>
            <a:off x="3884414" y="8685894"/>
            <a:ext cx="2972098" cy="456595"/>
          </a:xfrm>
          <a:prstGeom prst="rect">
            <a:avLst/>
          </a:prstGeom>
          <a:noFill/>
          <a:ln>
            <a:noFill/>
          </a:ln>
        </p:spPr>
        <p:txBody>
          <a:bodyPr anchorCtr="0" anchor="b" bIns="43075" lIns="86175" spcFirstLastPara="1" rIns="86175" wrap="square" tIns="43075">
            <a:noAutofit/>
          </a:bodyPr>
          <a:lstStyle/>
          <a:p>
            <a:pPr indent="0" lvl="0" marL="0" marR="0" rtl="0" algn="r">
              <a:lnSpc>
                <a:spcPct val="100000"/>
              </a:lnSpc>
              <a:spcBef>
                <a:spcPts val="0"/>
              </a:spcBef>
              <a:spcAft>
                <a:spcPts val="0"/>
              </a:spcAft>
              <a:buClr>
                <a:srgbClr val="3B495B"/>
              </a:buClr>
              <a:buSzPts val="1100"/>
              <a:buFont typeface="Calibri"/>
              <a:buNone/>
            </a:pPr>
            <a:fld id="{00000000-1234-1234-1234-123412341234}" type="slidenum">
              <a:rPr b="0" i="0" lang="en" sz="1100" u="none" cap="none" strike="noStrike">
                <a:solidFill>
                  <a:srgbClr val="3B495B"/>
                </a:solidFill>
                <a:latin typeface="Calibri"/>
                <a:ea typeface="Calibri"/>
                <a:cs typeface="Calibri"/>
                <a:sym typeface="Calibri"/>
              </a:rPr>
              <a:t>‹#›</a:t>
            </a:fld>
            <a:endParaRPr b="0" i="0" sz="1100" u="none" cap="none" strike="noStrike">
              <a:solidFill>
                <a:srgbClr val="3B495B"/>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6c477a257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c6c477a257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c6c477a25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c6c477a25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6c477a25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6c477a25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c6c477a25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c6c477a25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c6c477a25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c6c477a25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c6c477a257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c6c477a257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c6c477a25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c6c477a25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c6c477a257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c6c477a25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c6c477a257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c6c477a25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c703fe8e3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c703fe8e3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c74141a06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c74141a06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c6c477a25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c6c477a25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c6c477a25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c6c477a25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703fe8e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c703fe8e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6c477a25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6c477a25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cacf7c3b64_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cacf7c3b64_4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6c477a25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6c477a25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62" name="Google Shape;6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63" name="Google Shape;6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4" name="Google Shape;6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5" name="Google Shape;6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lt2"/>
        </a:solidFill>
      </p:bgPr>
    </p:bg>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2">
            <a:alphaModFix/>
          </a:blip>
          <a:srcRect b="0" l="20615" r="19753" t="0"/>
          <a:stretch/>
        </p:blipFill>
        <p:spPr>
          <a:xfrm>
            <a:off x="5624100" y="1256406"/>
            <a:ext cx="2997385" cy="2827431"/>
          </a:xfrm>
          <a:prstGeom prst="rect">
            <a:avLst/>
          </a:prstGeom>
          <a:noFill/>
          <a:ln>
            <a:noFill/>
          </a:ln>
        </p:spPr>
      </p:pic>
      <p:sp>
        <p:nvSpPr>
          <p:cNvPr id="70" name="Google Shape;70;p15"/>
          <p:cNvSpPr/>
          <p:nvPr/>
        </p:nvSpPr>
        <p:spPr>
          <a:xfrm>
            <a:off x="314325" y="0"/>
            <a:ext cx="8829676" cy="895570"/>
          </a:xfrm>
          <a:prstGeom prst="rect">
            <a:avLst/>
          </a:prstGeom>
          <a:gradFill>
            <a:gsLst>
              <a:gs pos="0">
                <a:srgbClr val="55BF8B"/>
              </a:gs>
              <a:gs pos="96000">
                <a:srgbClr val="145E71"/>
              </a:gs>
              <a:gs pos="100000">
                <a:srgbClr val="145E71"/>
              </a:gs>
            </a:gsLst>
            <a:lin ang="12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71" name="Google Shape;71;p15"/>
          <p:cNvSpPr txBox="1"/>
          <p:nvPr>
            <p:ph type="title"/>
          </p:nvPr>
        </p:nvSpPr>
        <p:spPr>
          <a:xfrm>
            <a:off x="522515" y="9097"/>
            <a:ext cx="8621486" cy="866834"/>
          </a:xfrm>
          <a:prstGeom prst="rect">
            <a:avLst/>
          </a:prstGeom>
          <a:noFill/>
          <a:ln>
            <a:noFill/>
          </a:ln>
        </p:spPr>
        <p:txBody>
          <a:bodyPr anchorCtr="0" anchor="ctr" bIns="45700" lIns="91425" spcFirstLastPara="1" rIns="91425" wrap="square" tIns="45700">
            <a:noAutofit/>
          </a:bodyPr>
          <a:lstStyle>
            <a:lvl1pPr lvl="0" marR="0" rtl="0" algn="l">
              <a:lnSpc>
                <a:spcPct val="107142"/>
              </a:lnSpc>
              <a:spcBef>
                <a:spcPts val="0"/>
              </a:spcBef>
              <a:spcAft>
                <a:spcPts val="0"/>
              </a:spcAft>
              <a:buSzPts val="1400"/>
              <a:buNone/>
              <a:defRPr b="1" i="0" sz="2800" u="none" cap="none" strike="noStrike">
                <a:solidFill>
                  <a:schemeClr val="dk2"/>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72" name="Google Shape;72;p15"/>
          <p:cNvSpPr txBox="1"/>
          <p:nvPr>
            <p:ph idx="1" type="subTitle"/>
          </p:nvPr>
        </p:nvSpPr>
        <p:spPr>
          <a:xfrm>
            <a:off x="522515" y="1026256"/>
            <a:ext cx="7617144" cy="342900"/>
          </a:xfrm>
          <a:prstGeom prst="rect">
            <a:avLst/>
          </a:prstGeom>
          <a:noFill/>
          <a:ln>
            <a:noFill/>
          </a:ln>
        </p:spPr>
        <p:txBody>
          <a:bodyPr anchorCtr="0" anchor="t" bIns="45700" lIns="91425" spcFirstLastPara="1" rIns="91425" wrap="square" tIns="45700">
            <a:noAutofit/>
          </a:bodyPr>
          <a:lstStyle>
            <a:lvl1pPr lvl="0" algn="l">
              <a:spcBef>
                <a:spcPts val="400"/>
              </a:spcBef>
              <a:spcAft>
                <a:spcPts val="0"/>
              </a:spcAft>
              <a:buClr>
                <a:srgbClr val="2D2D2D"/>
              </a:buClr>
              <a:buSzPts val="2000"/>
              <a:buNone/>
              <a:defRPr b="1" sz="2000">
                <a:solidFill>
                  <a:srgbClr val="2D2D2D"/>
                </a:solidFill>
                <a:latin typeface="Calibri"/>
                <a:ea typeface="Calibri"/>
                <a:cs typeface="Calibri"/>
                <a:sym typeface="Calibri"/>
              </a:defRPr>
            </a:lvl1pPr>
            <a:lvl2pPr lvl="1" algn="ctr">
              <a:spcBef>
                <a:spcPts val="560"/>
              </a:spcBef>
              <a:spcAft>
                <a:spcPts val="0"/>
              </a:spcAft>
              <a:buClr>
                <a:srgbClr val="8898E5"/>
              </a:buClr>
              <a:buSzPts val="2800"/>
              <a:buNone/>
              <a:defRPr>
                <a:solidFill>
                  <a:srgbClr val="8898E5"/>
                </a:solidFill>
              </a:defRPr>
            </a:lvl2pPr>
            <a:lvl3pPr lvl="2" algn="ctr">
              <a:spcBef>
                <a:spcPts val="480"/>
              </a:spcBef>
              <a:spcAft>
                <a:spcPts val="0"/>
              </a:spcAft>
              <a:buClr>
                <a:srgbClr val="8898E5"/>
              </a:buClr>
              <a:buSzPts val="2400"/>
              <a:buNone/>
              <a:defRPr>
                <a:solidFill>
                  <a:srgbClr val="8898E5"/>
                </a:solidFill>
              </a:defRPr>
            </a:lvl3pPr>
            <a:lvl4pPr lvl="3" algn="ctr">
              <a:spcBef>
                <a:spcPts val="400"/>
              </a:spcBef>
              <a:spcAft>
                <a:spcPts val="0"/>
              </a:spcAft>
              <a:buClr>
                <a:srgbClr val="8898E5"/>
              </a:buClr>
              <a:buSzPts val="2000"/>
              <a:buNone/>
              <a:defRPr>
                <a:solidFill>
                  <a:srgbClr val="8898E5"/>
                </a:solidFill>
              </a:defRPr>
            </a:lvl4pPr>
            <a:lvl5pPr lvl="4" algn="ctr">
              <a:spcBef>
                <a:spcPts val="400"/>
              </a:spcBef>
              <a:spcAft>
                <a:spcPts val="0"/>
              </a:spcAft>
              <a:buClr>
                <a:srgbClr val="8898E5"/>
              </a:buClr>
              <a:buSzPts val="2000"/>
              <a:buNone/>
              <a:defRPr>
                <a:solidFill>
                  <a:srgbClr val="8898E5"/>
                </a:solidFill>
              </a:defRPr>
            </a:lvl5pPr>
            <a:lvl6pPr lvl="5" algn="ctr">
              <a:spcBef>
                <a:spcPts val="400"/>
              </a:spcBef>
              <a:spcAft>
                <a:spcPts val="0"/>
              </a:spcAft>
              <a:buClr>
                <a:srgbClr val="8898E5"/>
              </a:buClr>
              <a:buSzPts val="2000"/>
              <a:buNone/>
              <a:defRPr>
                <a:solidFill>
                  <a:srgbClr val="8898E5"/>
                </a:solidFill>
              </a:defRPr>
            </a:lvl6pPr>
            <a:lvl7pPr lvl="6" algn="ctr">
              <a:spcBef>
                <a:spcPts val="400"/>
              </a:spcBef>
              <a:spcAft>
                <a:spcPts val="0"/>
              </a:spcAft>
              <a:buClr>
                <a:srgbClr val="8898E5"/>
              </a:buClr>
              <a:buSzPts val="2000"/>
              <a:buNone/>
              <a:defRPr>
                <a:solidFill>
                  <a:srgbClr val="8898E5"/>
                </a:solidFill>
              </a:defRPr>
            </a:lvl7pPr>
            <a:lvl8pPr lvl="7" algn="ctr">
              <a:spcBef>
                <a:spcPts val="400"/>
              </a:spcBef>
              <a:spcAft>
                <a:spcPts val="0"/>
              </a:spcAft>
              <a:buClr>
                <a:srgbClr val="8898E5"/>
              </a:buClr>
              <a:buSzPts val="2000"/>
              <a:buNone/>
              <a:defRPr>
                <a:solidFill>
                  <a:srgbClr val="8898E5"/>
                </a:solidFill>
              </a:defRPr>
            </a:lvl8pPr>
            <a:lvl9pPr lvl="8" algn="ctr">
              <a:spcBef>
                <a:spcPts val="400"/>
              </a:spcBef>
              <a:spcAft>
                <a:spcPts val="0"/>
              </a:spcAft>
              <a:buClr>
                <a:srgbClr val="8898E5"/>
              </a:buClr>
              <a:buSzPts val="2000"/>
              <a:buNone/>
              <a:defRPr>
                <a:solidFill>
                  <a:srgbClr val="8898E5"/>
                </a:solidFill>
              </a:defRPr>
            </a:lvl9pPr>
          </a:lstStyle>
          <a:p/>
        </p:txBody>
      </p:sp>
      <p:sp>
        <p:nvSpPr>
          <p:cNvPr id="73" name="Google Shape;73;p15"/>
          <p:cNvSpPr txBox="1"/>
          <p:nvPr>
            <p:ph idx="2" type="body"/>
          </p:nvPr>
        </p:nvSpPr>
        <p:spPr>
          <a:xfrm>
            <a:off x="462555" y="1890634"/>
            <a:ext cx="7617144" cy="779488"/>
          </a:xfrm>
          <a:prstGeom prst="rect">
            <a:avLst/>
          </a:prstGeom>
          <a:noFill/>
          <a:ln>
            <a:noFill/>
          </a:ln>
        </p:spPr>
        <p:txBody>
          <a:bodyPr anchorCtr="0" anchor="t" bIns="45700" lIns="91425" spcFirstLastPara="1" rIns="91425" wrap="square" tIns="45700">
            <a:noAutofit/>
          </a:bodyPr>
          <a:lstStyle>
            <a:lvl1pPr indent="-228600" lvl="0" marL="457200" algn="l">
              <a:lnSpc>
                <a:spcPct val="111111"/>
              </a:lnSpc>
              <a:spcBef>
                <a:spcPts val="360"/>
              </a:spcBef>
              <a:spcAft>
                <a:spcPts val="0"/>
              </a:spcAft>
              <a:buClr>
                <a:srgbClr val="2D2D2D"/>
              </a:buClr>
              <a:buSzPts val="1800"/>
              <a:buNone/>
              <a:defRPr sz="1800">
                <a:solidFill>
                  <a:srgbClr val="2D2D2D"/>
                </a:solidFill>
                <a:latin typeface="Calibri"/>
                <a:ea typeface="Calibri"/>
                <a:cs typeface="Calibri"/>
                <a:sym typeface="Calibri"/>
              </a:defRPr>
            </a:lvl1pPr>
            <a:lvl2pPr indent="-406400" lvl="1" marL="914400" algn="ctr">
              <a:spcBef>
                <a:spcPts val="560"/>
              </a:spcBef>
              <a:spcAft>
                <a:spcPts val="0"/>
              </a:spcAft>
              <a:buClr>
                <a:schemeClr val="dk2"/>
              </a:buClr>
              <a:buSzPts val="2800"/>
              <a:buChar char="–"/>
              <a:defRPr>
                <a:solidFill>
                  <a:schemeClr val="dk2"/>
                </a:solidFill>
              </a:defRPr>
            </a:lvl2pPr>
            <a:lvl3pPr indent="-381000" lvl="2" marL="1371600" algn="ctr">
              <a:spcBef>
                <a:spcPts val="480"/>
              </a:spcBef>
              <a:spcAft>
                <a:spcPts val="0"/>
              </a:spcAft>
              <a:buClr>
                <a:schemeClr val="dk2"/>
              </a:buClr>
              <a:buSzPts val="2400"/>
              <a:buChar char="•"/>
              <a:defRPr>
                <a:solidFill>
                  <a:schemeClr val="dk2"/>
                </a:solidFill>
              </a:defRPr>
            </a:lvl3pPr>
            <a:lvl4pPr indent="-355600" lvl="3" marL="1828800" algn="ctr">
              <a:spcBef>
                <a:spcPts val="400"/>
              </a:spcBef>
              <a:spcAft>
                <a:spcPts val="0"/>
              </a:spcAft>
              <a:buClr>
                <a:schemeClr val="dk2"/>
              </a:buClr>
              <a:buSzPts val="2000"/>
              <a:buChar char="–"/>
              <a:defRPr>
                <a:solidFill>
                  <a:schemeClr val="dk2"/>
                </a:solidFill>
              </a:defRPr>
            </a:lvl4pPr>
            <a:lvl5pPr indent="-355600" lvl="4" marL="2286000" algn="ctr">
              <a:spcBef>
                <a:spcPts val="400"/>
              </a:spcBef>
              <a:spcAft>
                <a:spcPts val="0"/>
              </a:spcAft>
              <a:buClr>
                <a:schemeClr val="dk2"/>
              </a:buClr>
              <a:buSzPts val="2000"/>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Logos of the U.S. Department of Health and Human Services and Centers for Disease Control and Prevention" id="74" name="Google Shape;74;p15" title="LOGOS"/>
          <p:cNvPicPr preferRelativeResize="0"/>
          <p:nvPr/>
        </p:nvPicPr>
        <p:blipFill rotWithShape="1">
          <a:blip r:embed="rId3">
            <a:alphaModFix/>
          </a:blip>
          <a:srcRect b="0" l="0" r="0" t="0"/>
          <a:stretch/>
        </p:blipFill>
        <p:spPr>
          <a:xfrm>
            <a:off x="163439" y="4280109"/>
            <a:ext cx="1254584" cy="719251"/>
          </a:xfrm>
          <a:prstGeom prst="rect">
            <a:avLst/>
          </a:prstGeom>
          <a:noFill/>
          <a:ln>
            <a:noFill/>
          </a:ln>
        </p:spPr>
      </p:pic>
      <p:sp>
        <p:nvSpPr>
          <p:cNvPr id="75" name="Google Shape;75;p15"/>
          <p:cNvSpPr txBox="1"/>
          <p:nvPr/>
        </p:nvSpPr>
        <p:spPr>
          <a:xfrm>
            <a:off x="4962089" y="4510542"/>
            <a:ext cx="4181912" cy="400110"/>
          </a:xfrm>
          <a:prstGeom prst="rect">
            <a:avLst/>
          </a:prstGeom>
          <a:solidFill>
            <a:srgbClr val="FBAB18"/>
          </a:solidFill>
          <a:ln>
            <a:noFill/>
          </a:ln>
        </p:spPr>
        <p:txBody>
          <a:bodyPr anchorCtr="0" anchor="t" bIns="45700" lIns="91425" spcFirstLastPara="1" rIns="91425" wrap="square" tIns="45700">
            <a:spAutoFit/>
          </a:bodyPr>
          <a:lstStyle/>
          <a:p>
            <a:pPr indent="0" lvl="0" marL="285750" marR="0" rtl="0" algn="l">
              <a:lnSpc>
                <a:spcPct val="100000"/>
              </a:lnSpc>
              <a:spcBef>
                <a:spcPts val="0"/>
              </a:spcBef>
              <a:spcAft>
                <a:spcPts val="0"/>
              </a:spcAft>
              <a:buClr>
                <a:srgbClr val="2D2D2D"/>
              </a:buClr>
              <a:buSzPts val="2000"/>
              <a:buFont typeface="Calibri"/>
              <a:buNone/>
            </a:pPr>
            <a:r>
              <a:rPr b="1" i="0" lang="en" sz="2000" u="none" cap="none" strike="noStrike">
                <a:solidFill>
                  <a:srgbClr val="2D2D2D"/>
                </a:solidFill>
                <a:latin typeface="Calibri"/>
                <a:ea typeface="Calibri"/>
                <a:cs typeface="Calibri"/>
                <a:sym typeface="Calibri"/>
              </a:rPr>
              <a:t>cdc.gov/coronavirus</a:t>
            </a:r>
            <a:endParaRPr/>
          </a:p>
        </p:txBody>
      </p:sp>
      <p:grpSp>
        <p:nvGrpSpPr>
          <p:cNvPr id="76" name="Google Shape;76;p15"/>
          <p:cNvGrpSpPr/>
          <p:nvPr/>
        </p:nvGrpSpPr>
        <p:grpSpPr>
          <a:xfrm>
            <a:off x="0" y="1"/>
            <a:ext cx="267157" cy="895570"/>
            <a:chOff x="2721769" y="2050256"/>
            <a:chExt cx="442912" cy="1469660"/>
          </a:xfrm>
        </p:grpSpPr>
        <p:sp>
          <p:nvSpPr>
            <p:cNvPr id="77" name="Google Shape;77;p15"/>
            <p:cNvSpPr/>
            <p:nvPr/>
          </p:nvSpPr>
          <p:spPr>
            <a:xfrm>
              <a:off x="2721769" y="2050256"/>
              <a:ext cx="442912" cy="1335882"/>
            </a:xfrm>
            <a:prstGeom prst="rect">
              <a:avLst/>
            </a:prstGeom>
            <a:solidFill>
              <a:srgbClr val="2D2C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sp>
          <p:nvSpPr>
            <p:cNvPr id="78" name="Google Shape;78;p15"/>
            <p:cNvSpPr/>
            <p:nvPr/>
          </p:nvSpPr>
          <p:spPr>
            <a:xfrm>
              <a:off x="2721769" y="3386138"/>
              <a:ext cx="442912" cy="133778"/>
            </a:xfrm>
            <a:prstGeom prst="rect">
              <a:avLst/>
            </a:prstGeom>
            <a:solidFill>
              <a:srgbClr val="F0A8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pen Sans"/>
                <a:ea typeface="Open Sans"/>
                <a:cs typeface="Open Sans"/>
                <a:sym typeface="Open Sans"/>
              </a:endParaRPr>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LIDE">
  <p:cSld name="DATA SLIDE">
    <p:bg>
      <p:bgPr>
        <a:solidFill>
          <a:schemeClr val="lt2"/>
        </a:solidFill>
      </p:bgPr>
    </p:bg>
    <p:spTree>
      <p:nvGrpSpPr>
        <p:cNvPr id="79" name="Shape 79"/>
        <p:cNvGrpSpPr/>
        <p:nvPr/>
      </p:nvGrpSpPr>
      <p:grpSpPr>
        <a:xfrm>
          <a:off x="0" y="0"/>
          <a:ext cx="0" cy="0"/>
          <a:chOff x="0" y="0"/>
          <a:chExt cx="0" cy="0"/>
        </a:xfrm>
      </p:grpSpPr>
      <p:sp>
        <p:nvSpPr>
          <p:cNvPr id="80" name="Google Shape;80;p16"/>
          <p:cNvSpPr/>
          <p:nvPr/>
        </p:nvSpPr>
        <p:spPr>
          <a:xfrm>
            <a:off x="6082666" y="5045515"/>
            <a:ext cx="603083" cy="91188"/>
          </a:xfrm>
          <a:prstGeom prst="rect">
            <a:avLst/>
          </a:prstGeom>
          <a:solidFill>
            <a:srgbClr val="B0151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81" name="Google Shape;81;p16"/>
          <p:cNvSpPr/>
          <p:nvPr/>
        </p:nvSpPr>
        <p:spPr>
          <a:xfrm>
            <a:off x="6677884" y="5045515"/>
            <a:ext cx="603083" cy="91188"/>
          </a:xfrm>
          <a:prstGeom prst="rect">
            <a:avLst/>
          </a:prstGeom>
          <a:solidFill>
            <a:srgbClr val="FBAB1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82" name="Google Shape;82;p16"/>
          <p:cNvSpPr/>
          <p:nvPr/>
        </p:nvSpPr>
        <p:spPr>
          <a:xfrm>
            <a:off x="7280966" y="5045515"/>
            <a:ext cx="603574" cy="91188"/>
          </a:xfrm>
          <a:prstGeom prst="rect">
            <a:avLst/>
          </a:prstGeom>
          <a:solidFill>
            <a:srgbClr val="292B6E"/>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83" name="Google Shape;83;p16"/>
          <p:cNvSpPr/>
          <p:nvPr/>
        </p:nvSpPr>
        <p:spPr>
          <a:xfrm>
            <a:off x="7870697" y="5045515"/>
            <a:ext cx="1273303" cy="91188"/>
          </a:xfrm>
          <a:prstGeom prst="rect">
            <a:avLst/>
          </a:prstGeom>
          <a:solidFill>
            <a:srgbClr val="4656A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84" name="Google Shape;84;p16"/>
          <p:cNvSpPr/>
          <p:nvPr/>
        </p:nvSpPr>
        <p:spPr>
          <a:xfrm>
            <a:off x="0" y="5045515"/>
            <a:ext cx="5679249" cy="91188"/>
          </a:xfrm>
          <a:prstGeom prst="rect">
            <a:avLst/>
          </a:prstGeom>
          <a:solidFill>
            <a:srgbClr val="17468F"/>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85" name="Google Shape;85;p16"/>
          <p:cNvSpPr/>
          <p:nvPr/>
        </p:nvSpPr>
        <p:spPr>
          <a:xfrm>
            <a:off x="5481058" y="5045515"/>
            <a:ext cx="603083" cy="91188"/>
          </a:xfrm>
          <a:prstGeom prst="rect">
            <a:avLst/>
          </a:prstGeom>
          <a:solidFill>
            <a:srgbClr val="55BF8B"/>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86" name="Google Shape;86;p16"/>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lvl1pPr lvl="0" marR="0" rtl="0" algn="l">
              <a:lnSpc>
                <a:spcPct val="107142"/>
              </a:lnSpc>
              <a:spcBef>
                <a:spcPts val="0"/>
              </a:spcBef>
              <a:spcAft>
                <a:spcPts val="0"/>
              </a:spcAft>
              <a:buSzPts val="1400"/>
              <a:buNone/>
              <a:defRPr b="1" i="0" sz="2800" u="none" cap="none" strike="noStrike">
                <a:solidFill>
                  <a:srgbClr val="006A7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87" name="Google Shape;87;p16"/>
          <p:cNvSpPr txBox="1"/>
          <p:nvPr>
            <p:ph idx="1" type="body"/>
          </p:nvPr>
        </p:nvSpPr>
        <p:spPr>
          <a:xfrm>
            <a:off x="457200" y="1158875"/>
            <a:ext cx="8229600" cy="3341688"/>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Clr>
                <a:srgbClr val="005DAA"/>
              </a:buClr>
              <a:buSzPts val="2000"/>
              <a:buFont typeface="Noto Sans Symbols"/>
              <a:buChar char="▪"/>
              <a:defRPr sz="2000">
                <a:solidFill>
                  <a:srgbClr val="2D2D2D"/>
                </a:solidFill>
              </a:defRPr>
            </a:lvl1pPr>
            <a:lvl2pPr indent="-355600" lvl="1" marL="914400" algn="l">
              <a:spcBef>
                <a:spcPts val="400"/>
              </a:spcBef>
              <a:spcAft>
                <a:spcPts val="0"/>
              </a:spcAft>
              <a:buClr>
                <a:srgbClr val="532E63"/>
              </a:buClr>
              <a:buSzPts val="2000"/>
              <a:buChar char="–"/>
              <a:defRPr sz="2000">
                <a:solidFill>
                  <a:srgbClr val="2D2D2D"/>
                </a:solidFill>
              </a:defRPr>
            </a:lvl2pPr>
            <a:lvl3pPr indent="-355600" lvl="2" marL="1371600" algn="l">
              <a:spcBef>
                <a:spcPts val="400"/>
              </a:spcBef>
              <a:spcAft>
                <a:spcPts val="0"/>
              </a:spcAft>
              <a:buClr>
                <a:srgbClr val="9A3B26"/>
              </a:buClr>
              <a:buSzPts val="2000"/>
              <a:buChar char="•"/>
              <a:defRPr sz="2000">
                <a:solidFill>
                  <a:srgbClr val="2D2D2D"/>
                </a:solidFill>
              </a:defRPr>
            </a:lvl3pPr>
            <a:lvl4pPr indent="-355600" lvl="3" marL="1828800" algn="l">
              <a:spcBef>
                <a:spcPts val="400"/>
              </a:spcBef>
              <a:spcAft>
                <a:spcPts val="0"/>
              </a:spcAft>
              <a:buClr>
                <a:srgbClr val="5F5F5F"/>
              </a:buClr>
              <a:buSzPts val="2000"/>
              <a:buChar char="–"/>
              <a:defRPr sz="2000">
                <a:solidFill>
                  <a:srgbClr val="5F5F5F"/>
                </a:solidFill>
              </a:defRPr>
            </a:lvl4pPr>
            <a:lvl5pPr indent="-355600" lvl="4" marL="2286000" algn="l">
              <a:spcBef>
                <a:spcPts val="400"/>
              </a:spcBef>
              <a:spcAft>
                <a:spcPts val="0"/>
              </a:spcAft>
              <a:buClr>
                <a:srgbClr val="5F5F5F"/>
              </a:buClr>
              <a:buSzPts val="2000"/>
              <a:buChar char="»"/>
              <a:defRPr sz="2000">
                <a:solidFill>
                  <a:srgbClr val="5F5F5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Logos of the U.S. Department of Health and Human Services and Centers for Disease Control and Prevention" id="88" name="Google Shape;88;p16" title="LOGOS"/>
          <p:cNvPicPr preferRelativeResize="0"/>
          <p:nvPr/>
        </p:nvPicPr>
        <p:blipFill rotWithShape="1">
          <a:blip r:embed="rId2">
            <a:alphaModFix/>
          </a:blip>
          <a:srcRect b="0" l="0" r="0" t="0"/>
          <a:stretch/>
        </p:blipFill>
        <p:spPr>
          <a:xfrm>
            <a:off x="163439" y="4501098"/>
            <a:ext cx="869114" cy="498262"/>
          </a:xfrm>
          <a:prstGeom prst="rect">
            <a:avLst/>
          </a:prstGeom>
          <a:noFill/>
          <a:ln>
            <a:noFill/>
          </a:ln>
        </p:spPr>
      </p:pic>
      <p:grpSp>
        <p:nvGrpSpPr>
          <p:cNvPr id="89" name="Google Shape;89;p16"/>
          <p:cNvGrpSpPr/>
          <p:nvPr/>
        </p:nvGrpSpPr>
        <p:grpSpPr>
          <a:xfrm>
            <a:off x="0" y="1"/>
            <a:ext cx="267157" cy="895570"/>
            <a:chOff x="2721769" y="2050256"/>
            <a:chExt cx="442912" cy="1469660"/>
          </a:xfrm>
        </p:grpSpPr>
        <p:sp>
          <p:nvSpPr>
            <p:cNvPr id="90" name="Google Shape;90;p16"/>
            <p:cNvSpPr/>
            <p:nvPr/>
          </p:nvSpPr>
          <p:spPr>
            <a:xfrm>
              <a:off x="2721769" y="2050256"/>
              <a:ext cx="442912" cy="1335882"/>
            </a:xfrm>
            <a:prstGeom prst="rect">
              <a:avLst/>
            </a:prstGeom>
            <a:solidFill>
              <a:srgbClr val="2D2C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91" name="Google Shape;91;p16"/>
            <p:cNvSpPr/>
            <p:nvPr/>
          </p:nvSpPr>
          <p:spPr>
            <a:xfrm>
              <a:off x="2721769" y="3386138"/>
              <a:ext cx="442912" cy="133778"/>
            </a:xfrm>
            <a:prstGeom prst="rect">
              <a:avLst/>
            </a:prstGeom>
            <a:solidFill>
              <a:srgbClr val="F0A8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lor_background">
  <p:cSld name="1_color_background">
    <p:bg>
      <p:bgPr>
        <a:solidFill>
          <a:srgbClr val="006A71"/>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179613" y="2441363"/>
            <a:ext cx="8294913" cy="8715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lt2"/>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94" name="Google Shape;94;p17"/>
          <p:cNvSpPr txBox="1"/>
          <p:nvPr>
            <p:ph idx="1" type="body"/>
          </p:nvPr>
        </p:nvSpPr>
        <p:spPr>
          <a:xfrm>
            <a:off x="179613" y="3516736"/>
            <a:ext cx="7772400" cy="426244"/>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400"/>
              </a:spcBef>
              <a:spcAft>
                <a:spcPts val="0"/>
              </a:spcAft>
              <a:buClr>
                <a:schemeClr val="lt2"/>
              </a:buClr>
              <a:buSzPts val="2000"/>
              <a:buNone/>
              <a:defRPr sz="2000">
                <a:solidFill>
                  <a:schemeClr val="lt2"/>
                </a:solidFill>
                <a:latin typeface="Calibri"/>
                <a:ea typeface="Calibri"/>
                <a:cs typeface="Calibri"/>
                <a:sym typeface="Calibri"/>
              </a:defRPr>
            </a:lvl1pPr>
            <a:lvl2pPr indent="-228600" lvl="1" marL="914400" algn="l">
              <a:spcBef>
                <a:spcPts val="360"/>
              </a:spcBef>
              <a:spcAft>
                <a:spcPts val="0"/>
              </a:spcAft>
              <a:buClr>
                <a:srgbClr val="8898E5"/>
              </a:buClr>
              <a:buSzPts val="1800"/>
              <a:buNone/>
              <a:defRPr sz="1800">
                <a:solidFill>
                  <a:srgbClr val="8898E5"/>
                </a:solidFill>
              </a:defRPr>
            </a:lvl2pPr>
            <a:lvl3pPr indent="-228600" lvl="2" marL="1371600" algn="l">
              <a:spcBef>
                <a:spcPts val="320"/>
              </a:spcBef>
              <a:spcAft>
                <a:spcPts val="0"/>
              </a:spcAft>
              <a:buClr>
                <a:srgbClr val="8898E5"/>
              </a:buClr>
              <a:buSzPts val="1600"/>
              <a:buNone/>
              <a:defRPr sz="1600">
                <a:solidFill>
                  <a:srgbClr val="8898E5"/>
                </a:solidFill>
              </a:defRPr>
            </a:lvl3pPr>
            <a:lvl4pPr indent="-228600" lvl="3" marL="1828800" algn="l">
              <a:spcBef>
                <a:spcPts val="280"/>
              </a:spcBef>
              <a:spcAft>
                <a:spcPts val="0"/>
              </a:spcAft>
              <a:buClr>
                <a:srgbClr val="8898E5"/>
              </a:buClr>
              <a:buSzPts val="1400"/>
              <a:buNone/>
              <a:defRPr sz="1400">
                <a:solidFill>
                  <a:srgbClr val="8898E5"/>
                </a:solidFill>
              </a:defRPr>
            </a:lvl4pPr>
            <a:lvl5pPr indent="-228600" lvl="4" marL="2286000" algn="l">
              <a:spcBef>
                <a:spcPts val="280"/>
              </a:spcBef>
              <a:spcAft>
                <a:spcPts val="0"/>
              </a:spcAft>
              <a:buClr>
                <a:srgbClr val="8898E5"/>
              </a:buClr>
              <a:buSzPts val="1400"/>
              <a:buNone/>
              <a:defRPr sz="1400">
                <a:solidFill>
                  <a:srgbClr val="8898E5"/>
                </a:solidFill>
              </a:defRPr>
            </a:lvl5pPr>
            <a:lvl6pPr indent="-228600" lvl="5" marL="2743200" algn="l">
              <a:spcBef>
                <a:spcPts val="280"/>
              </a:spcBef>
              <a:spcAft>
                <a:spcPts val="0"/>
              </a:spcAft>
              <a:buClr>
                <a:srgbClr val="8898E5"/>
              </a:buClr>
              <a:buSzPts val="1400"/>
              <a:buNone/>
              <a:defRPr sz="1400">
                <a:solidFill>
                  <a:srgbClr val="8898E5"/>
                </a:solidFill>
              </a:defRPr>
            </a:lvl6pPr>
            <a:lvl7pPr indent="-228600" lvl="6" marL="3200400" algn="l">
              <a:spcBef>
                <a:spcPts val="280"/>
              </a:spcBef>
              <a:spcAft>
                <a:spcPts val="0"/>
              </a:spcAft>
              <a:buClr>
                <a:srgbClr val="8898E5"/>
              </a:buClr>
              <a:buSzPts val="1400"/>
              <a:buNone/>
              <a:defRPr sz="1400">
                <a:solidFill>
                  <a:srgbClr val="8898E5"/>
                </a:solidFill>
              </a:defRPr>
            </a:lvl7pPr>
            <a:lvl8pPr indent="-228600" lvl="7" marL="3657600" algn="l">
              <a:spcBef>
                <a:spcPts val="280"/>
              </a:spcBef>
              <a:spcAft>
                <a:spcPts val="0"/>
              </a:spcAft>
              <a:buClr>
                <a:srgbClr val="8898E5"/>
              </a:buClr>
              <a:buSzPts val="1400"/>
              <a:buNone/>
              <a:defRPr sz="1400">
                <a:solidFill>
                  <a:srgbClr val="8898E5"/>
                </a:solidFill>
              </a:defRPr>
            </a:lvl8pPr>
            <a:lvl9pPr indent="-228600" lvl="8" marL="4114800" algn="l">
              <a:spcBef>
                <a:spcPts val="280"/>
              </a:spcBef>
              <a:spcAft>
                <a:spcPts val="0"/>
              </a:spcAft>
              <a:buClr>
                <a:srgbClr val="8898E5"/>
              </a:buClr>
              <a:buSzPts val="1400"/>
              <a:buNone/>
              <a:defRPr sz="1400">
                <a:solidFill>
                  <a:srgbClr val="8898E5"/>
                </a:solidFill>
              </a:defRPr>
            </a:lvl9pPr>
          </a:lstStyle>
          <a:p/>
        </p:txBody>
      </p:sp>
      <p:pic>
        <p:nvPicPr>
          <p:cNvPr descr="Logos of the U.S. Department of Health and Human Services and Centers for Disease Control and Prevention" id="95" name="Google Shape;95;p17" title="LOGOS"/>
          <p:cNvPicPr preferRelativeResize="0"/>
          <p:nvPr/>
        </p:nvPicPr>
        <p:blipFill rotWithShape="1">
          <a:blip r:embed="rId2">
            <a:alphaModFix/>
          </a:blip>
          <a:srcRect b="0" l="0" r="0" t="0"/>
          <a:stretch/>
        </p:blipFill>
        <p:spPr>
          <a:xfrm>
            <a:off x="217229" y="4280109"/>
            <a:ext cx="1254584" cy="719251"/>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ATA SLIDE">
  <p:cSld name="1_DATA SLIDE">
    <p:bg>
      <p:bgPr>
        <a:solidFill>
          <a:schemeClr val="lt2"/>
        </a:solidFill>
      </p:bgPr>
    </p:bg>
    <p:spTree>
      <p:nvGrpSpPr>
        <p:cNvPr id="96" name="Shape 96"/>
        <p:cNvGrpSpPr/>
        <p:nvPr/>
      </p:nvGrpSpPr>
      <p:grpSpPr>
        <a:xfrm>
          <a:off x="0" y="0"/>
          <a:ext cx="0" cy="0"/>
          <a:chOff x="0" y="0"/>
          <a:chExt cx="0" cy="0"/>
        </a:xfrm>
      </p:grpSpPr>
      <p:sp>
        <p:nvSpPr>
          <p:cNvPr id="97" name="Google Shape;97;p18"/>
          <p:cNvSpPr/>
          <p:nvPr/>
        </p:nvSpPr>
        <p:spPr>
          <a:xfrm>
            <a:off x="6082666" y="5045515"/>
            <a:ext cx="603083" cy="91188"/>
          </a:xfrm>
          <a:prstGeom prst="rect">
            <a:avLst/>
          </a:prstGeom>
          <a:solidFill>
            <a:srgbClr val="B0151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98" name="Google Shape;98;p18"/>
          <p:cNvSpPr/>
          <p:nvPr/>
        </p:nvSpPr>
        <p:spPr>
          <a:xfrm>
            <a:off x="6677884" y="5045515"/>
            <a:ext cx="603083" cy="91188"/>
          </a:xfrm>
          <a:prstGeom prst="rect">
            <a:avLst/>
          </a:prstGeom>
          <a:solidFill>
            <a:srgbClr val="FBAB1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99" name="Google Shape;99;p18"/>
          <p:cNvSpPr/>
          <p:nvPr/>
        </p:nvSpPr>
        <p:spPr>
          <a:xfrm>
            <a:off x="7280966" y="5045515"/>
            <a:ext cx="603574" cy="91188"/>
          </a:xfrm>
          <a:prstGeom prst="rect">
            <a:avLst/>
          </a:prstGeom>
          <a:solidFill>
            <a:srgbClr val="292B6E"/>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00" name="Google Shape;100;p18"/>
          <p:cNvSpPr/>
          <p:nvPr/>
        </p:nvSpPr>
        <p:spPr>
          <a:xfrm>
            <a:off x="7870697" y="5045515"/>
            <a:ext cx="1273303" cy="91188"/>
          </a:xfrm>
          <a:prstGeom prst="rect">
            <a:avLst/>
          </a:prstGeom>
          <a:solidFill>
            <a:srgbClr val="4656A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01" name="Google Shape;101;p18"/>
          <p:cNvSpPr/>
          <p:nvPr/>
        </p:nvSpPr>
        <p:spPr>
          <a:xfrm>
            <a:off x="0" y="5045515"/>
            <a:ext cx="5679249" cy="91188"/>
          </a:xfrm>
          <a:prstGeom prst="rect">
            <a:avLst/>
          </a:prstGeom>
          <a:solidFill>
            <a:srgbClr val="17468F"/>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02" name="Google Shape;102;p18"/>
          <p:cNvSpPr/>
          <p:nvPr/>
        </p:nvSpPr>
        <p:spPr>
          <a:xfrm>
            <a:off x="5481058" y="5045515"/>
            <a:ext cx="603083" cy="91188"/>
          </a:xfrm>
          <a:prstGeom prst="rect">
            <a:avLst/>
          </a:prstGeom>
          <a:solidFill>
            <a:srgbClr val="55BF8B"/>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03" name="Google Shape;103;p18"/>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lvl1pPr lvl="0" marR="0" rtl="0" algn="l">
              <a:lnSpc>
                <a:spcPct val="107142"/>
              </a:lnSpc>
              <a:spcBef>
                <a:spcPts val="0"/>
              </a:spcBef>
              <a:spcAft>
                <a:spcPts val="0"/>
              </a:spcAft>
              <a:buSzPts val="1400"/>
              <a:buNone/>
              <a:defRPr b="1" i="0" sz="2800" u="none" cap="none" strike="noStrike">
                <a:solidFill>
                  <a:srgbClr val="006A7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04" name="Google Shape;104;p18"/>
          <p:cNvSpPr txBox="1"/>
          <p:nvPr>
            <p:ph idx="1" type="body"/>
          </p:nvPr>
        </p:nvSpPr>
        <p:spPr>
          <a:xfrm>
            <a:off x="457200" y="1158875"/>
            <a:ext cx="8229600" cy="3341688"/>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Clr>
                <a:srgbClr val="005DAA"/>
              </a:buClr>
              <a:buSzPts val="2000"/>
              <a:buFont typeface="Noto Sans Symbols"/>
              <a:buChar char="▪"/>
              <a:defRPr sz="2000">
                <a:solidFill>
                  <a:srgbClr val="2D2D2D"/>
                </a:solidFill>
              </a:defRPr>
            </a:lvl1pPr>
            <a:lvl2pPr indent="-355600" lvl="1" marL="914400" algn="l">
              <a:spcBef>
                <a:spcPts val="400"/>
              </a:spcBef>
              <a:spcAft>
                <a:spcPts val="0"/>
              </a:spcAft>
              <a:buClr>
                <a:srgbClr val="532E63"/>
              </a:buClr>
              <a:buSzPts val="2000"/>
              <a:buChar char="–"/>
              <a:defRPr sz="2000">
                <a:solidFill>
                  <a:srgbClr val="2D2D2D"/>
                </a:solidFill>
              </a:defRPr>
            </a:lvl2pPr>
            <a:lvl3pPr indent="-355600" lvl="2" marL="1371600" algn="l">
              <a:spcBef>
                <a:spcPts val="400"/>
              </a:spcBef>
              <a:spcAft>
                <a:spcPts val="0"/>
              </a:spcAft>
              <a:buClr>
                <a:srgbClr val="9A3B26"/>
              </a:buClr>
              <a:buSzPts val="2000"/>
              <a:buChar char="•"/>
              <a:defRPr sz="2000">
                <a:solidFill>
                  <a:srgbClr val="2D2D2D"/>
                </a:solidFill>
              </a:defRPr>
            </a:lvl3pPr>
            <a:lvl4pPr indent="-355600" lvl="3" marL="1828800" algn="l">
              <a:spcBef>
                <a:spcPts val="400"/>
              </a:spcBef>
              <a:spcAft>
                <a:spcPts val="0"/>
              </a:spcAft>
              <a:buClr>
                <a:srgbClr val="5F5F5F"/>
              </a:buClr>
              <a:buSzPts val="2000"/>
              <a:buChar char="–"/>
              <a:defRPr sz="2000">
                <a:solidFill>
                  <a:srgbClr val="5F5F5F"/>
                </a:solidFill>
              </a:defRPr>
            </a:lvl4pPr>
            <a:lvl5pPr indent="-355600" lvl="4" marL="2286000" algn="l">
              <a:spcBef>
                <a:spcPts val="400"/>
              </a:spcBef>
              <a:spcAft>
                <a:spcPts val="0"/>
              </a:spcAft>
              <a:buClr>
                <a:srgbClr val="5F5F5F"/>
              </a:buClr>
              <a:buSzPts val="2000"/>
              <a:buChar char="»"/>
              <a:defRPr sz="2000">
                <a:solidFill>
                  <a:srgbClr val="5F5F5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105" name="Google Shape;105;p18"/>
          <p:cNvGrpSpPr/>
          <p:nvPr/>
        </p:nvGrpSpPr>
        <p:grpSpPr>
          <a:xfrm>
            <a:off x="0" y="1"/>
            <a:ext cx="267157" cy="895570"/>
            <a:chOff x="2721769" y="2050256"/>
            <a:chExt cx="442912" cy="1469660"/>
          </a:xfrm>
        </p:grpSpPr>
        <p:sp>
          <p:nvSpPr>
            <p:cNvPr id="106" name="Google Shape;106;p18"/>
            <p:cNvSpPr/>
            <p:nvPr/>
          </p:nvSpPr>
          <p:spPr>
            <a:xfrm>
              <a:off x="2721769" y="2050256"/>
              <a:ext cx="442912" cy="1335882"/>
            </a:xfrm>
            <a:prstGeom prst="rect">
              <a:avLst/>
            </a:prstGeom>
            <a:solidFill>
              <a:srgbClr val="2D2C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07" name="Google Shape;107;p18"/>
            <p:cNvSpPr/>
            <p:nvPr/>
          </p:nvSpPr>
          <p:spPr>
            <a:xfrm>
              <a:off x="2721769" y="3386138"/>
              <a:ext cx="442912" cy="133778"/>
            </a:xfrm>
            <a:prstGeom prst="rect">
              <a:avLst/>
            </a:prstGeom>
            <a:solidFill>
              <a:srgbClr val="F0A8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LIDE 2 column">
  <p:cSld name="DATA SLIDE 2 column">
    <p:bg>
      <p:bgPr>
        <a:solidFill>
          <a:schemeClr val="lt2"/>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457200" y="205979"/>
            <a:ext cx="8229600" cy="857250"/>
          </a:xfrm>
          <a:prstGeom prst="rect">
            <a:avLst/>
          </a:prstGeom>
          <a:noFill/>
          <a:ln>
            <a:noFill/>
          </a:ln>
        </p:spPr>
        <p:txBody>
          <a:bodyPr anchorCtr="0" anchor="b" bIns="45700" lIns="91425" spcFirstLastPara="1" rIns="91425" wrap="square" tIns="45700">
            <a:noAutofit/>
          </a:bodyPr>
          <a:lstStyle>
            <a:lvl1pPr lvl="0" marR="0" rtl="0" algn="l">
              <a:lnSpc>
                <a:spcPct val="107142"/>
              </a:lnSpc>
              <a:spcBef>
                <a:spcPts val="0"/>
              </a:spcBef>
              <a:spcAft>
                <a:spcPts val="0"/>
              </a:spcAft>
              <a:buSzPts val="1400"/>
              <a:buNone/>
              <a:defRPr b="1" i="0" sz="2800" u="none" cap="none" strike="noStrike">
                <a:solidFill>
                  <a:srgbClr val="006A7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10" name="Google Shape;110;p19"/>
          <p:cNvSpPr txBox="1"/>
          <p:nvPr>
            <p:ph idx="1" type="body"/>
          </p:nvPr>
        </p:nvSpPr>
        <p:spPr>
          <a:xfrm>
            <a:off x="457200" y="1200151"/>
            <a:ext cx="3879669" cy="3143250"/>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Clr>
                <a:srgbClr val="541900"/>
              </a:buClr>
              <a:buSzPts val="1680"/>
              <a:buFont typeface="Noto Sans Symbols"/>
              <a:buChar char="▪"/>
              <a:defRPr b="1" sz="2400">
                <a:solidFill>
                  <a:srgbClr val="000000"/>
                </a:solidFill>
                <a:latin typeface="Calibri"/>
                <a:ea typeface="Calibri"/>
                <a:cs typeface="Calibri"/>
                <a:sym typeface="Calibri"/>
              </a:defRPr>
            </a:lvl1pPr>
            <a:lvl2pPr indent="-355600" lvl="1" marL="914400" algn="l">
              <a:spcBef>
                <a:spcPts val="400"/>
              </a:spcBef>
              <a:spcAft>
                <a:spcPts val="0"/>
              </a:spcAft>
              <a:buClr>
                <a:srgbClr val="005984"/>
              </a:buClr>
              <a:buSzPts val="2000"/>
              <a:buFont typeface="Arial"/>
              <a:buChar char="•"/>
              <a:defRPr sz="2000">
                <a:solidFill>
                  <a:srgbClr val="5F5F5F"/>
                </a:solidFill>
              </a:defRPr>
            </a:lvl2pPr>
            <a:lvl3pPr indent="-342900" lvl="2" marL="1371600" algn="l">
              <a:spcBef>
                <a:spcPts val="360"/>
              </a:spcBef>
              <a:spcAft>
                <a:spcPts val="0"/>
              </a:spcAft>
              <a:buClr>
                <a:srgbClr val="5F5F5F"/>
              </a:buClr>
              <a:buSzPts val="1800"/>
              <a:buFont typeface="Arial"/>
              <a:buChar char="•"/>
              <a:defRPr sz="1800">
                <a:solidFill>
                  <a:srgbClr val="5F5F5F"/>
                </a:solidFill>
              </a:defRPr>
            </a:lvl3pPr>
            <a:lvl4pPr indent="-308610" lvl="3" marL="1828800" algn="l">
              <a:spcBef>
                <a:spcPts val="360"/>
              </a:spcBef>
              <a:spcAft>
                <a:spcPts val="0"/>
              </a:spcAft>
              <a:buClr>
                <a:schemeClr val="lt1"/>
              </a:buClr>
              <a:buSzPts val="1260"/>
              <a:buFont typeface="Courier New"/>
              <a:buChar char="o"/>
              <a:defRPr sz="1800">
                <a:solidFill>
                  <a:schemeClr val="lt2"/>
                </a:solidFill>
              </a:defRPr>
            </a:lvl4pPr>
            <a:lvl5pPr indent="-308610" lvl="4" marL="2286000" algn="l">
              <a:spcBef>
                <a:spcPts val="360"/>
              </a:spcBef>
              <a:spcAft>
                <a:spcPts val="0"/>
              </a:spcAft>
              <a:buClr>
                <a:schemeClr val="lt1"/>
              </a:buClr>
              <a:buSzPts val="1260"/>
              <a:buFont typeface="Arial"/>
              <a:buChar char="•"/>
              <a:defRPr sz="18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19"/>
          <p:cNvSpPr txBox="1"/>
          <p:nvPr>
            <p:ph idx="2" type="body"/>
          </p:nvPr>
        </p:nvSpPr>
        <p:spPr>
          <a:xfrm>
            <a:off x="4807131" y="1200151"/>
            <a:ext cx="3879669" cy="3143250"/>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Clr>
                <a:srgbClr val="541900"/>
              </a:buClr>
              <a:buSzPts val="1680"/>
              <a:buFont typeface="Noto Sans Symbols"/>
              <a:buChar char="▪"/>
              <a:defRPr b="1" sz="2400">
                <a:solidFill>
                  <a:srgbClr val="000000"/>
                </a:solidFill>
                <a:latin typeface="Calibri"/>
                <a:ea typeface="Calibri"/>
                <a:cs typeface="Calibri"/>
                <a:sym typeface="Calibri"/>
              </a:defRPr>
            </a:lvl1pPr>
            <a:lvl2pPr indent="-355600" lvl="1" marL="914400" algn="l">
              <a:spcBef>
                <a:spcPts val="400"/>
              </a:spcBef>
              <a:spcAft>
                <a:spcPts val="0"/>
              </a:spcAft>
              <a:buClr>
                <a:srgbClr val="005984"/>
              </a:buClr>
              <a:buSzPts val="2000"/>
              <a:buFont typeface="Arial"/>
              <a:buChar char="•"/>
              <a:defRPr sz="2000">
                <a:solidFill>
                  <a:srgbClr val="5F5F5F"/>
                </a:solidFill>
              </a:defRPr>
            </a:lvl2pPr>
            <a:lvl3pPr indent="-342900" lvl="2" marL="1371600" algn="l">
              <a:spcBef>
                <a:spcPts val="360"/>
              </a:spcBef>
              <a:spcAft>
                <a:spcPts val="0"/>
              </a:spcAft>
              <a:buClr>
                <a:srgbClr val="5F5F5F"/>
              </a:buClr>
              <a:buSzPts val="1800"/>
              <a:buFont typeface="Arial"/>
              <a:buChar char="•"/>
              <a:defRPr sz="1800">
                <a:solidFill>
                  <a:srgbClr val="5F5F5F"/>
                </a:solidFill>
              </a:defRPr>
            </a:lvl3pPr>
            <a:lvl4pPr indent="-308610" lvl="3" marL="1828800" algn="l">
              <a:spcBef>
                <a:spcPts val="360"/>
              </a:spcBef>
              <a:spcAft>
                <a:spcPts val="0"/>
              </a:spcAft>
              <a:buClr>
                <a:schemeClr val="lt1"/>
              </a:buClr>
              <a:buSzPts val="1260"/>
              <a:buFont typeface="Courier New"/>
              <a:buChar char="o"/>
              <a:defRPr sz="1800">
                <a:solidFill>
                  <a:schemeClr val="lt2"/>
                </a:solidFill>
              </a:defRPr>
            </a:lvl4pPr>
            <a:lvl5pPr indent="-308610" lvl="4" marL="2286000" algn="l">
              <a:spcBef>
                <a:spcPts val="360"/>
              </a:spcBef>
              <a:spcAft>
                <a:spcPts val="0"/>
              </a:spcAft>
              <a:buClr>
                <a:schemeClr val="lt1"/>
              </a:buClr>
              <a:buSzPts val="1260"/>
              <a:buFont typeface="Arial"/>
              <a:buChar char="•"/>
              <a:defRPr sz="18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19"/>
          <p:cNvSpPr/>
          <p:nvPr/>
        </p:nvSpPr>
        <p:spPr>
          <a:xfrm>
            <a:off x="6082666" y="5045515"/>
            <a:ext cx="603083" cy="91188"/>
          </a:xfrm>
          <a:prstGeom prst="rect">
            <a:avLst/>
          </a:prstGeom>
          <a:solidFill>
            <a:srgbClr val="B0151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13" name="Google Shape;113;p19"/>
          <p:cNvSpPr/>
          <p:nvPr/>
        </p:nvSpPr>
        <p:spPr>
          <a:xfrm>
            <a:off x="6677884" y="5045515"/>
            <a:ext cx="603083" cy="91188"/>
          </a:xfrm>
          <a:prstGeom prst="rect">
            <a:avLst/>
          </a:prstGeom>
          <a:solidFill>
            <a:srgbClr val="FBAB1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14" name="Google Shape;114;p19"/>
          <p:cNvSpPr/>
          <p:nvPr/>
        </p:nvSpPr>
        <p:spPr>
          <a:xfrm>
            <a:off x="7280966" y="5045515"/>
            <a:ext cx="603574" cy="91188"/>
          </a:xfrm>
          <a:prstGeom prst="rect">
            <a:avLst/>
          </a:prstGeom>
          <a:solidFill>
            <a:srgbClr val="292B6E"/>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15" name="Google Shape;115;p19"/>
          <p:cNvSpPr/>
          <p:nvPr/>
        </p:nvSpPr>
        <p:spPr>
          <a:xfrm>
            <a:off x="7870697" y="5045515"/>
            <a:ext cx="1273303" cy="91188"/>
          </a:xfrm>
          <a:prstGeom prst="rect">
            <a:avLst/>
          </a:prstGeom>
          <a:solidFill>
            <a:srgbClr val="4656A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16" name="Google Shape;116;p19"/>
          <p:cNvSpPr/>
          <p:nvPr/>
        </p:nvSpPr>
        <p:spPr>
          <a:xfrm>
            <a:off x="0" y="5045515"/>
            <a:ext cx="5679249" cy="91188"/>
          </a:xfrm>
          <a:prstGeom prst="rect">
            <a:avLst/>
          </a:prstGeom>
          <a:solidFill>
            <a:srgbClr val="17468F"/>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17" name="Google Shape;117;p19"/>
          <p:cNvSpPr/>
          <p:nvPr/>
        </p:nvSpPr>
        <p:spPr>
          <a:xfrm>
            <a:off x="5481058" y="5045515"/>
            <a:ext cx="603083" cy="91188"/>
          </a:xfrm>
          <a:prstGeom prst="rect">
            <a:avLst/>
          </a:prstGeom>
          <a:solidFill>
            <a:srgbClr val="55BF8B"/>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pic>
        <p:nvPicPr>
          <p:cNvPr descr="Logos of the U.S. Department of Health and Human Services and Centers for Disease Control and Prevention" id="118" name="Google Shape;118;p19" title="LOGOS"/>
          <p:cNvPicPr preferRelativeResize="0"/>
          <p:nvPr/>
        </p:nvPicPr>
        <p:blipFill rotWithShape="1">
          <a:blip r:embed="rId2">
            <a:alphaModFix/>
          </a:blip>
          <a:srcRect b="0" l="0" r="0" t="0"/>
          <a:stretch/>
        </p:blipFill>
        <p:spPr>
          <a:xfrm>
            <a:off x="163439" y="4280109"/>
            <a:ext cx="1254584" cy="719251"/>
          </a:xfrm>
          <a:prstGeom prst="rect">
            <a:avLst/>
          </a:prstGeom>
          <a:noFill/>
          <a:ln>
            <a:noFill/>
          </a:ln>
        </p:spPr>
      </p:pic>
      <p:grpSp>
        <p:nvGrpSpPr>
          <p:cNvPr id="119" name="Google Shape;119;p19"/>
          <p:cNvGrpSpPr/>
          <p:nvPr/>
        </p:nvGrpSpPr>
        <p:grpSpPr>
          <a:xfrm>
            <a:off x="0" y="1"/>
            <a:ext cx="267157" cy="895570"/>
            <a:chOff x="2721769" y="2050256"/>
            <a:chExt cx="442912" cy="1469660"/>
          </a:xfrm>
        </p:grpSpPr>
        <p:sp>
          <p:nvSpPr>
            <p:cNvPr id="120" name="Google Shape;120;p19"/>
            <p:cNvSpPr/>
            <p:nvPr/>
          </p:nvSpPr>
          <p:spPr>
            <a:xfrm>
              <a:off x="2721769" y="2050256"/>
              <a:ext cx="442912" cy="1335882"/>
            </a:xfrm>
            <a:prstGeom prst="rect">
              <a:avLst/>
            </a:prstGeom>
            <a:solidFill>
              <a:srgbClr val="2D2C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21" name="Google Shape;121;p19"/>
            <p:cNvSpPr/>
            <p:nvPr/>
          </p:nvSpPr>
          <p:spPr>
            <a:xfrm>
              <a:off x="2721769" y="3386138"/>
              <a:ext cx="442912" cy="133778"/>
            </a:xfrm>
            <a:prstGeom prst="rect">
              <a:avLst/>
            </a:prstGeom>
            <a:solidFill>
              <a:srgbClr val="F0A8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OD">
  <p:cSld name="TITLE ONLY_OD">
    <p:spTree>
      <p:nvGrpSpPr>
        <p:cNvPr id="122" name="Shape 122"/>
        <p:cNvGrpSpPr/>
        <p:nvPr/>
      </p:nvGrpSpPr>
      <p:grpSpPr>
        <a:xfrm>
          <a:off x="0" y="0"/>
          <a:ext cx="0" cy="0"/>
          <a:chOff x="0" y="0"/>
          <a:chExt cx="0" cy="0"/>
        </a:xfrm>
      </p:grpSpPr>
      <p:sp>
        <p:nvSpPr>
          <p:cNvPr id="123" name="Google Shape;123;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24" name="Google Shape;124;p20"/>
          <p:cNvSpPr txBox="1"/>
          <p:nvPr>
            <p:ph idx="1" type="body"/>
          </p:nvPr>
        </p:nvSpPr>
        <p:spPr>
          <a:xfrm>
            <a:off x="457200" y="4631532"/>
            <a:ext cx="8229600" cy="413147"/>
          </a:xfrm>
          <a:prstGeom prst="rect">
            <a:avLst/>
          </a:prstGeom>
          <a:noFill/>
          <a:ln>
            <a:noFill/>
          </a:ln>
        </p:spPr>
        <p:txBody>
          <a:bodyPr anchorCtr="0" anchor="b" bIns="45700" lIns="91425" spcFirstLastPara="1" rIns="91425" wrap="square" tIns="45700">
            <a:noAutofit/>
          </a:bodyPr>
          <a:lstStyle>
            <a:lvl1pPr indent="-228600" lvl="0" marL="457200" algn="l">
              <a:spcBef>
                <a:spcPts val="150"/>
              </a:spcBef>
              <a:spcAft>
                <a:spcPts val="0"/>
              </a:spcAft>
              <a:buClr>
                <a:schemeClr val="dk2"/>
              </a:buClr>
              <a:buSzPts val="900"/>
              <a:buNone/>
              <a:defRPr sz="900">
                <a:solidFill>
                  <a:schemeClr val="dk2"/>
                </a:solidFill>
              </a:defRPr>
            </a:lvl1pPr>
            <a:lvl2pPr indent="-342900" lvl="1" marL="914400" algn="l">
              <a:spcBef>
                <a:spcPts val="360"/>
              </a:spcBef>
              <a:spcAft>
                <a:spcPts val="0"/>
              </a:spcAft>
              <a:buClr>
                <a:srgbClr val="2D2D2D"/>
              </a:buClr>
              <a:buSzPts val="1800"/>
              <a:buChar char="–"/>
              <a:defRPr/>
            </a:lvl2pPr>
            <a:lvl3pPr indent="-342900" lvl="2" marL="1371600" algn="l">
              <a:spcBef>
                <a:spcPts val="360"/>
              </a:spcBef>
              <a:spcAft>
                <a:spcPts val="0"/>
              </a:spcAft>
              <a:buClr>
                <a:srgbClr val="2D2D2D"/>
              </a:buClr>
              <a:buSzPts val="1800"/>
              <a:buChar char="•"/>
              <a:defRPr/>
            </a:lvl3pPr>
            <a:lvl4pPr indent="-342900" lvl="3" marL="1828800" algn="l">
              <a:spcBef>
                <a:spcPts val="360"/>
              </a:spcBef>
              <a:spcAft>
                <a:spcPts val="0"/>
              </a:spcAft>
              <a:buClr>
                <a:srgbClr val="2D2D2D"/>
              </a:buClr>
              <a:buSzPts val="1800"/>
              <a:buChar char="–"/>
              <a:defRPr/>
            </a:lvl4pPr>
            <a:lvl5pPr indent="-342900" lvl="4" marL="2286000" algn="l">
              <a:spcBef>
                <a:spcPts val="360"/>
              </a:spcBef>
              <a:spcAft>
                <a:spcPts val="0"/>
              </a:spcAft>
              <a:buClr>
                <a:srgbClr val="2D2D2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125" name="Shape 125"/>
        <p:cNvGrpSpPr/>
        <p:nvPr/>
      </p:nvGrpSpPr>
      <p:grpSpPr>
        <a:xfrm>
          <a:off x="0" y="0"/>
          <a:ext cx="0" cy="0"/>
          <a:chOff x="0" y="0"/>
          <a:chExt cx="0" cy="0"/>
        </a:xfrm>
      </p:grpSpPr>
      <p:sp>
        <p:nvSpPr>
          <p:cNvPr id="126" name="Google Shape;126;p21"/>
          <p:cNvSpPr/>
          <p:nvPr/>
        </p:nvSpPr>
        <p:spPr>
          <a:xfrm>
            <a:off x="0" y="0"/>
            <a:ext cx="9144000" cy="5143500"/>
          </a:xfrm>
          <a:prstGeom prst="rect">
            <a:avLst/>
          </a:prstGeom>
          <a:gradFill>
            <a:gsLst>
              <a:gs pos="0">
                <a:srgbClr val="55BF8B"/>
              </a:gs>
              <a:gs pos="96000">
                <a:srgbClr val="145E71"/>
              </a:gs>
              <a:gs pos="100000">
                <a:srgbClr val="145E71"/>
              </a:gs>
            </a:gsLst>
            <a:lin ang="12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27" name="Google Shape;127;p21"/>
          <p:cNvSpPr txBox="1"/>
          <p:nvPr>
            <p:ph type="title"/>
          </p:nvPr>
        </p:nvSpPr>
        <p:spPr>
          <a:xfrm>
            <a:off x="685801" y="9097"/>
            <a:ext cx="8458200" cy="866834"/>
          </a:xfrm>
          <a:prstGeom prst="rect">
            <a:avLst/>
          </a:prstGeom>
          <a:noFill/>
          <a:ln>
            <a:noFill/>
          </a:ln>
        </p:spPr>
        <p:txBody>
          <a:bodyPr anchorCtr="0" anchor="ctr" bIns="45700" lIns="91425" spcFirstLastPara="1" rIns="91425" wrap="square" tIns="45700">
            <a:noAutofit/>
          </a:bodyPr>
          <a:lstStyle>
            <a:lvl1pPr lvl="0" marR="0" rtl="0" algn="l">
              <a:lnSpc>
                <a:spcPct val="107142"/>
              </a:lnSpc>
              <a:spcBef>
                <a:spcPts val="0"/>
              </a:spcBef>
              <a:spcAft>
                <a:spcPts val="0"/>
              </a:spcAft>
              <a:buSzPts val="1400"/>
              <a:buNone/>
              <a:defRPr b="1" i="0" sz="2800" u="none" cap="none" strike="noStrike">
                <a:solidFill>
                  <a:schemeClr val="dk2"/>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28" name="Google Shape;128;p21"/>
          <p:cNvSpPr txBox="1"/>
          <p:nvPr>
            <p:ph idx="1" type="subTitle"/>
          </p:nvPr>
        </p:nvSpPr>
        <p:spPr>
          <a:xfrm>
            <a:off x="685801" y="1061976"/>
            <a:ext cx="7453858" cy="342900"/>
          </a:xfrm>
          <a:prstGeom prst="rect">
            <a:avLst/>
          </a:prstGeom>
          <a:noFill/>
          <a:ln>
            <a:noFill/>
          </a:ln>
        </p:spPr>
        <p:txBody>
          <a:bodyPr anchorCtr="0" anchor="t" bIns="45700" lIns="91425" spcFirstLastPara="1" rIns="91425" wrap="square" tIns="45700">
            <a:noAutofit/>
          </a:bodyPr>
          <a:lstStyle>
            <a:lvl1pPr lvl="0" algn="l">
              <a:spcBef>
                <a:spcPts val="400"/>
              </a:spcBef>
              <a:spcAft>
                <a:spcPts val="0"/>
              </a:spcAft>
              <a:buClr>
                <a:schemeClr val="dk2"/>
              </a:buClr>
              <a:buSzPts val="2000"/>
              <a:buNone/>
              <a:defRPr b="1" sz="2000">
                <a:solidFill>
                  <a:schemeClr val="dk2"/>
                </a:solidFill>
                <a:latin typeface="Calibri"/>
                <a:ea typeface="Calibri"/>
                <a:cs typeface="Calibri"/>
                <a:sym typeface="Calibri"/>
              </a:defRPr>
            </a:lvl1pPr>
            <a:lvl2pPr lvl="1" algn="ctr">
              <a:spcBef>
                <a:spcPts val="560"/>
              </a:spcBef>
              <a:spcAft>
                <a:spcPts val="0"/>
              </a:spcAft>
              <a:buClr>
                <a:srgbClr val="8898E5"/>
              </a:buClr>
              <a:buSzPts val="2800"/>
              <a:buNone/>
              <a:defRPr>
                <a:solidFill>
                  <a:srgbClr val="8898E5"/>
                </a:solidFill>
              </a:defRPr>
            </a:lvl2pPr>
            <a:lvl3pPr lvl="2" algn="ctr">
              <a:spcBef>
                <a:spcPts val="480"/>
              </a:spcBef>
              <a:spcAft>
                <a:spcPts val="0"/>
              </a:spcAft>
              <a:buClr>
                <a:srgbClr val="8898E5"/>
              </a:buClr>
              <a:buSzPts val="2400"/>
              <a:buNone/>
              <a:defRPr>
                <a:solidFill>
                  <a:srgbClr val="8898E5"/>
                </a:solidFill>
              </a:defRPr>
            </a:lvl3pPr>
            <a:lvl4pPr lvl="3" algn="ctr">
              <a:spcBef>
                <a:spcPts val="400"/>
              </a:spcBef>
              <a:spcAft>
                <a:spcPts val="0"/>
              </a:spcAft>
              <a:buClr>
                <a:srgbClr val="8898E5"/>
              </a:buClr>
              <a:buSzPts val="2000"/>
              <a:buNone/>
              <a:defRPr>
                <a:solidFill>
                  <a:srgbClr val="8898E5"/>
                </a:solidFill>
              </a:defRPr>
            </a:lvl4pPr>
            <a:lvl5pPr lvl="4" algn="ctr">
              <a:spcBef>
                <a:spcPts val="400"/>
              </a:spcBef>
              <a:spcAft>
                <a:spcPts val="0"/>
              </a:spcAft>
              <a:buClr>
                <a:srgbClr val="8898E5"/>
              </a:buClr>
              <a:buSzPts val="2000"/>
              <a:buNone/>
              <a:defRPr>
                <a:solidFill>
                  <a:srgbClr val="8898E5"/>
                </a:solidFill>
              </a:defRPr>
            </a:lvl5pPr>
            <a:lvl6pPr lvl="5" algn="ctr">
              <a:spcBef>
                <a:spcPts val="400"/>
              </a:spcBef>
              <a:spcAft>
                <a:spcPts val="0"/>
              </a:spcAft>
              <a:buClr>
                <a:srgbClr val="8898E5"/>
              </a:buClr>
              <a:buSzPts val="2000"/>
              <a:buNone/>
              <a:defRPr>
                <a:solidFill>
                  <a:srgbClr val="8898E5"/>
                </a:solidFill>
              </a:defRPr>
            </a:lvl6pPr>
            <a:lvl7pPr lvl="6" algn="ctr">
              <a:spcBef>
                <a:spcPts val="400"/>
              </a:spcBef>
              <a:spcAft>
                <a:spcPts val="0"/>
              </a:spcAft>
              <a:buClr>
                <a:srgbClr val="8898E5"/>
              </a:buClr>
              <a:buSzPts val="2000"/>
              <a:buNone/>
              <a:defRPr>
                <a:solidFill>
                  <a:srgbClr val="8898E5"/>
                </a:solidFill>
              </a:defRPr>
            </a:lvl7pPr>
            <a:lvl8pPr lvl="7" algn="ctr">
              <a:spcBef>
                <a:spcPts val="400"/>
              </a:spcBef>
              <a:spcAft>
                <a:spcPts val="0"/>
              </a:spcAft>
              <a:buClr>
                <a:srgbClr val="8898E5"/>
              </a:buClr>
              <a:buSzPts val="2000"/>
              <a:buNone/>
              <a:defRPr>
                <a:solidFill>
                  <a:srgbClr val="8898E5"/>
                </a:solidFill>
              </a:defRPr>
            </a:lvl8pPr>
            <a:lvl9pPr lvl="8" algn="ctr">
              <a:spcBef>
                <a:spcPts val="400"/>
              </a:spcBef>
              <a:spcAft>
                <a:spcPts val="0"/>
              </a:spcAft>
              <a:buClr>
                <a:srgbClr val="8898E5"/>
              </a:buClr>
              <a:buSzPts val="2000"/>
              <a:buNone/>
              <a:defRPr>
                <a:solidFill>
                  <a:srgbClr val="8898E5"/>
                </a:solidFill>
              </a:defRPr>
            </a:lvl9pPr>
          </a:lstStyle>
          <a:p/>
        </p:txBody>
      </p:sp>
      <p:sp>
        <p:nvSpPr>
          <p:cNvPr id="129" name="Google Shape;129;p21"/>
          <p:cNvSpPr txBox="1"/>
          <p:nvPr>
            <p:ph idx="2" type="body"/>
          </p:nvPr>
        </p:nvSpPr>
        <p:spPr>
          <a:xfrm>
            <a:off x="685801" y="1890634"/>
            <a:ext cx="7393898" cy="779488"/>
          </a:xfrm>
          <a:prstGeom prst="rect">
            <a:avLst/>
          </a:prstGeom>
          <a:noFill/>
          <a:ln>
            <a:noFill/>
          </a:ln>
        </p:spPr>
        <p:txBody>
          <a:bodyPr anchorCtr="0" anchor="t" bIns="45700" lIns="91425" spcFirstLastPara="1" rIns="91425" wrap="square" tIns="45700">
            <a:noAutofit/>
          </a:bodyPr>
          <a:lstStyle>
            <a:lvl1pPr indent="-228600" lvl="0" marL="457200" algn="l">
              <a:lnSpc>
                <a:spcPct val="111111"/>
              </a:lnSpc>
              <a:spcBef>
                <a:spcPts val="360"/>
              </a:spcBef>
              <a:spcAft>
                <a:spcPts val="0"/>
              </a:spcAft>
              <a:buClr>
                <a:schemeClr val="dk2"/>
              </a:buClr>
              <a:buSzPts val="1800"/>
              <a:buNone/>
              <a:defRPr sz="1800">
                <a:solidFill>
                  <a:schemeClr val="dk2"/>
                </a:solidFill>
                <a:latin typeface="Calibri"/>
                <a:ea typeface="Calibri"/>
                <a:cs typeface="Calibri"/>
                <a:sym typeface="Calibri"/>
              </a:defRPr>
            </a:lvl1pPr>
            <a:lvl2pPr indent="-406400" lvl="1" marL="914400" algn="ctr">
              <a:spcBef>
                <a:spcPts val="560"/>
              </a:spcBef>
              <a:spcAft>
                <a:spcPts val="0"/>
              </a:spcAft>
              <a:buClr>
                <a:schemeClr val="dk2"/>
              </a:buClr>
              <a:buSzPts val="2800"/>
              <a:buChar char="–"/>
              <a:defRPr>
                <a:solidFill>
                  <a:schemeClr val="dk2"/>
                </a:solidFill>
              </a:defRPr>
            </a:lvl2pPr>
            <a:lvl3pPr indent="-381000" lvl="2" marL="1371600" algn="ctr">
              <a:spcBef>
                <a:spcPts val="480"/>
              </a:spcBef>
              <a:spcAft>
                <a:spcPts val="0"/>
              </a:spcAft>
              <a:buClr>
                <a:schemeClr val="dk2"/>
              </a:buClr>
              <a:buSzPts val="2400"/>
              <a:buChar char="•"/>
              <a:defRPr>
                <a:solidFill>
                  <a:schemeClr val="dk2"/>
                </a:solidFill>
              </a:defRPr>
            </a:lvl3pPr>
            <a:lvl4pPr indent="-355600" lvl="3" marL="1828800" algn="ctr">
              <a:spcBef>
                <a:spcPts val="400"/>
              </a:spcBef>
              <a:spcAft>
                <a:spcPts val="0"/>
              </a:spcAft>
              <a:buClr>
                <a:schemeClr val="dk2"/>
              </a:buClr>
              <a:buSzPts val="2000"/>
              <a:buChar char="–"/>
              <a:defRPr>
                <a:solidFill>
                  <a:schemeClr val="dk2"/>
                </a:solidFill>
              </a:defRPr>
            </a:lvl4pPr>
            <a:lvl5pPr indent="-355600" lvl="4" marL="2286000" algn="ctr">
              <a:spcBef>
                <a:spcPts val="400"/>
              </a:spcBef>
              <a:spcAft>
                <a:spcPts val="0"/>
              </a:spcAft>
              <a:buClr>
                <a:schemeClr val="dk2"/>
              </a:buClr>
              <a:buSzPts val="2000"/>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Logos of the U.S. Department of Health and Human Services and Centers for Disease Control and Prevention" id="130" name="Google Shape;130;p21" title="LOGOS"/>
          <p:cNvPicPr preferRelativeResize="0"/>
          <p:nvPr/>
        </p:nvPicPr>
        <p:blipFill rotWithShape="1">
          <a:blip r:embed="rId2">
            <a:alphaModFix/>
          </a:blip>
          <a:srcRect b="0" l="0" r="0" t="0"/>
          <a:stretch/>
        </p:blipFill>
        <p:spPr>
          <a:xfrm>
            <a:off x="163439" y="4280109"/>
            <a:ext cx="1254584" cy="719251"/>
          </a:xfrm>
          <a:prstGeom prst="rect">
            <a:avLst/>
          </a:prstGeom>
          <a:noFill/>
          <a:ln>
            <a:noFill/>
          </a:ln>
        </p:spPr>
      </p:pic>
      <p:grpSp>
        <p:nvGrpSpPr>
          <p:cNvPr id="131" name="Google Shape;131;p21"/>
          <p:cNvGrpSpPr/>
          <p:nvPr/>
        </p:nvGrpSpPr>
        <p:grpSpPr>
          <a:xfrm>
            <a:off x="0" y="1"/>
            <a:ext cx="267157" cy="895570"/>
            <a:chOff x="2721769" y="2050256"/>
            <a:chExt cx="442912" cy="1469660"/>
          </a:xfrm>
        </p:grpSpPr>
        <p:sp>
          <p:nvSpPr>
            <p:cNvPr id="132" name="Google Shape;132;p21"/>
            <p:cNvSpPr/>
            <p:nvPr/>
          </p:nvSpPr>
          <p:spPr>
            <a:xfrm>
              <a:off x="2721769" y="2050256"/>
              <a:ext cx="442912" cy="1335882"/>
            </a:xfrm>
            <a:prstGeom prst="rect">
              <a:avLst/>
            </a:prstGeom>
            <a:solidFill>
              <a:srgbClr val="2D2C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3" name="Google Shape;133;p21"/>
            <p:cNvSpPr/>
            <p:nvPr/>
          </p:nvSpPr>
          <p:spPr>
            <a:xfrm>
              <a:off x="2721769" y="3386138"/>
              <a:ext cx="442912" cy="133778"/>
            </a:xfrm>
            <a:prstGeom prst="rect">
              <a:avLst/>
            </a:prstGeom>
            <a:solidFill>
              <a:srgbClr val="F0A8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ATA SLIDE 2 column">
  <p:cSld name="1_DATA SLIDE 2 column">
    <p:bg>
      <p:bgPr>
        <a:solidFill>
          <a:schemeClr val="lt2"/>
        </a:solidFill>
      </p:bgPr>
    </p:bg>
    <p:spTree>
      <p:nvGrpSpPr>
        <p:cNvPr id="134" name="Shape 134"/>
        <p:cNvGrpSpPr/>
        <p:nvPr/>
      </p:nvGrpSpPr>
      <p:grpSpPr>
        <a:xfrm>
          <a:off x="0" y="0"/>
          <a:ext cx="0" cy="0"/>
          <a:chOff x="0" y="0"/>
          <a:chExt cx="0" cy="0"/>
        </a:xfrm>
      </p:grpSpPr>
      <p:sp>
        <p:nvSpPr>
          <p:cNvPr id="135" name="Google Shape;135;p22"/>
          <p:cNvSpPr txBox="1"/>
          <p:nvPr>
            <p:ph type="title"/>
          </p:nvPr>
        </p:nvSpPr>
        <p:spPr>
          <a:xfrm>
            <a:off x="457200" y="205979"/>
            <a:ext cx="8229600" cy="857250"/>
          </a:xfrm>
          <a:prstGeom prst="rect">
            <a:avLst/>
          </a:prstGeom>
          <a:noFill/>
          <a:ln>
            <a:noFill/>
          </a:ln>
        </p:spPr>
        <p:txBody>
          <a:bodyPr anchorCtr="0" anchor="b" bIns="45700" lIns="91425" spcFirstLastPara="1" rIns="91425" wrap="square" tIns="45700">
            <a:noAutofit/>
          </a:bodyPr>
          <a:lstStyle>
            <a:lvl1pPr lvl="0" marR="0" rtl="0" algn="l">
              <a:lnSpc>
                <a:spcPct val="107142"/>
              </a:lnSpc>
              <a:spcBef>
                <a:spcPts val="0"/>
              </a:spcBef>
              <a:spcAft>
                <a:spcPts val="0"/>
              </a:spcAft>
              <a:buSzPts val="1400"/>
              <a:buNone/>
              <a:defRPr b="1" i="0" sz="2800" u="none" cap="none" strike="noStrike">
                <a:solidFill>
                  <a:srgbClr val="006A7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36" name="Google Shape;136;p22"/>
          <p:cNvSpPr txBox="1"/>
          <p:nvPr>
            <p:ph idx="1" type="body"/>
          </p:nvPr>
        </p:nvSpPr>
        <p:spPr>
          <a:xfrm>
            <a:off x="457200" y="1200151"/>
            <a:ext cx="3879669" cy="3143250"/>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Clr>
                <a:srgbClr val="541900"/>
              </a:buClr>
              <a:buSzPts val="1680"/>
              <a:buFont typeface="Noto Sans Symbols"/>
              <a:buChar char="▪"/>
              <a:defRPr b="1" sz="2400">
                <a:solidFill>
                  <a:srgbClr val="000000"/>
                </a:solidFill>
                <a:latin typeface="Calibri"/>
                <a:ea typeface="Calibri"/>
                <a:cs typeface="Calibri"/>
                <a:sym typeface="Calibri"/>
              </a:defRPr>
            </a:lvl1pPr>
            <a:lvl2pPr indent="-355600" lvl="1" marL="914400" algn="l">
              <a:spcBef>
                <a:spcPts val="400"/>
              </a:spcBef>
              <a:spcAft>
                <a:spcPts val="0"/>
              </a:spcAft>
              <a:buClr>
                <a:srgbClr val="005984"/>
              </a:buClr>
              <a:buSzPts val="2000"/>
              <a:buFont typeface="Arial"/>
              <a:buChar char="•"/>
              <a:defRPr sz="2000">
                <a:solidFill>
                  <a:srgbClr val="5F5F5F"/>
                </a:solidFill>
              </a:defRPr>
            </a:lvl2pPr>
            <a:lvl3pPr indent="-342900" lvl="2" marL="1371600" algn="l">
              <a:spcBef>
                <a:spcPts val="360"/>
              </a:spcBef>
              <a:spcAft>
                <a:spcPts val="0"/>
              </a:spcAft>
              <a:buClr>
                <a:srgbClr val="5F5F5F"/>
              </a:buClr>
              <a:buSzPts val="1800"/>
              <a:buFont typeface="Arial"/>
              <a:buChar char="•"/>
              <a:defRPr sz="1800">
                <a:solidFill>
                  <a:srgbClr val="5F5F5F"/>
                </a:solidFill>
              </a:defRPr>
            </a:lvl3pPr>
            <a:lvl4pPr indent="-308610" lvl="3" marL="1828800" algn="l">
              <a:spcBef>
                <a:spcPts val="360"/>
              </a:spcBef>
              <a:spcAft>
                <a:spcPts val="0"/>
              </a:spcAft>
              <a:buClr>
                <a:schemeClr val="lt1"/>
              </a:buClr>
              <a:buSzPts val="1260"/>
              <a:buFont typeface="Courier New"/>
              <a:buChar char="o"/>
              <a:defRPr sz="1800">
                <a:solidFill>
                  <a:schemeClr val="lt2"/>
                </a:solidFill>
              </a:defRPr>
            </a:lvl4pPr>
            <a:lvl5pPr indent="-308610" lvl="4" marL="2286000" algn="l">
              <a:spcBef>
                <a:spcPts val="360"/>
              </a:spcBef>
              <a:spcAft>
                <a:spcPts val="0"/>
              </a:spcAft>
              <a:buClr>
                <a:schemeClr val="lt1"/>
              </a:buClr>
              <a:buSzPts val="1260"/>
              <a:buFont typeface="Arial"/>
              <a:buChar char="•"/>
              <a:defRPr sz="18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22"/>
          <p:cNvSpPr txBox="1"/>
          <p:nvPr>
            <p:ph idx="2" type="body"/>
          </p:nvPr>
        </p:nvSpPr>
        <p:spPr>
          <a:xfrm>
            <a:off x="4807131" y="1200151"/>
            <a:ext cx="3879669" cy="3143250"/>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Clr>
                <a:srgbClr val="541900"/>
              </a:buClr>
              <a:buSzPts val="1680"/>
              <a:buFont typeface="Noto Sans Symbols"/>
              <a:buChar char="▪"/>
              <a:defRPr b="1" sz="2400">
                <a:solidFill>
                  <a:srgbClr val="000000"/>
                </a:solidFill>
                <a:latin typeface="Calibri"/>
                <a:ea typeface="Calibri"/>
                <a:cs typeface="Calibri"/>
                <a:sym typeface="Calibri"/>
              </a:defRPr>
            </a:lvl1pPr>
            <a:lvl2pPr indent="-355600" lvl="1" marL="914400" algn="l">
              <a:spcBef>
                <a:spcPts val="400"/>
              </a:spcBef>
              <a:spcAft>
                <a:spcPts val="0"/>
              </a:spcAft>
              <a:buClr>
                <a:srgbClr val="005984"/>
              </a:buClr>
              <a:buSzPts val="2000"/>
              <a:buFont typeface="Arial"/>
              <a:buChar char="•"/>
              <a:defRPr sz="2000">
                <a:solidFill>
                  <a:srgbClr val="5F5F5F"/>
                </a:solidFill>
              </a:defRPr>
            </a:lvl2pPr>
            <a:lvl3pPr indent="-342900" lvl="2" marL="1371600" algn="l">
              <a:spcBef>
                <a:spcPts val="360"/>
              </a:spcBef>
              <a:spcAft>
                <a:spcPts val="0"/>
              </a:spcAft>
              <a:buClr>
                <a:srgbClr val="5F5F5F"/>
              </a:buClr>
              <a:buSzPts val="1800"/>
              <a:buFont typeface="Arial"/>
              <a:buChar char="•"/>
              <a:defRPr sz="1800">
                <a:solidFill>
                  <a:srgbClr val="5F5F5F"/>
                </a:solidFill>
              </a:defRPr>
            </a:lvl3pPr>
            <a:lvl4pPr indent="-308610" lvl="3" marL="1828800" algn="l">
              <a:spcBef>
                <a:spcPts val="360"/>
              </a:spcBef>
              <a:spcAft>
                <a:spcPts val="0"/>
              </a:spcAft>
              <a:buClr>
                <a:schemeClr val="lt1"/>
              </a:buClr>
              <a:buSzPts val="1260"/>
              <a:buFont typeface="Courier New"/>
              <a:buChar char="o"/>
              <a:defRPr sz="1800">
                <a:solidFill>
                  <a:schemeClr val="lt2"/>
                </a:solidFill>
              </a:defRPr>
            </a:lvl4pPr>
            <a:lvl5pPr indent="-308610" lvl="4" marL="2286000" algn="l">
              <a:spcBef>
                <a:spcPts val="360"/>
              </a:spcBef>
              <a:spcAft>
                <a:spcPts val="0"/>
              </a:spcAft>
              <a:buClr>
                <a:schemeClr val="lt1"/>
              </a:buClr>
              <a:buSzPts val="1260"/>
              <a:buFont typeface="Arial"/>
              <a:buChar char="•"/>
              <a:defRPr sz="1800">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22"/>
          <p:cNvSpPr/>
          <p:nvPr/>
        </p:nvSpPr>
        <p:spPr>
          <a:xfrm>
            <a:off x="6082666" y="5045515"/>
            <a:ext cx="603083" cy="91188"/>
          </a:xfrm>
          <a:prstGeom prst="rect">
            <a:avLst/>
          </a:prstGeom>
          <a:solidFill>
            <a:srgbClr val="B0151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39" name="Google Shape;139;p22"/>
          <p:cNvSpPr/>
          <p:nvPr/>
        </p:nvSpPr>
        <p:spPr>
          <a:xfrm>
            <a:off x="6677884" y="5045515"/>
            <a:ext cx="603083" cy="91188"/>
          </a:xfrm>
          <a:prstGeom prst="rect">
            <a:avLst/>
          </a:prstGeom>
          <a:solidFill>
            <a:srgbClr val="FBAB1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40" name="Google Shape;140;p22"/>
          <p:cNvSpPr/>
          <p:nvPr/>
        </p:nvSpPr>
        <p:spPr>
          <a:xfrm>
            <a:off x="7280966" y="5045515"/>
            <a:ext cx="603574" cy="91188"/>
          </a:xfrm>
          <a:prstGeom prst="rect">
            <a:avLst/>
          </a:prstGeom>
          <a:solidFill>
            <a:srgbClr val="292B6E"/>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41" name="Google Shape;141;p22"/>
          <p:cNvSpPr/>
          <p:nvPr/>
        </p:nvSpPr>
        <p:spPr>
          <a:xfrm>
            <a:off x="7870697" y="5045515"/>
            <a:ext cx="1273303" cy="91188"/>
          </a:xfrm>
          <a:prstGeom prst="rect">
            <a:avLst/>
          </a:prstGeom>
          <a:solidFill>
            <a:srgbClr val="4656A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42" name="Google Shape;142;p22"/>
          <p:cNvSpPr/>
          <p:nvPr/>
        </p:nvSpPr>
        <p:spPr>
          <a:xfrm>
            <a:off x="0" y="5045515"/>
            <a:ext cx="5679249" cy="91188"/>
          </a:xfrm>
          <a:prstGeom prst="rect">
            <a:avLst/>
          </a:prstGeom>
          <a:solidFill>
            <a:srgbClr val="17468F"/>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sp>
        <p:nvSpPr>
          <p:cNvPr id="143" name="Google Shape;143;p22"/>
          <p:cNvSpPr/>
          <p:nvPr/>
        </p:nvSpPr>
        <p:spPr>
          <a:xfrm>
            <a:off x="5481058" y="5045515"/>
            <a:ext cx="603083" cy="91188"/>
          </a:xfrm>
          <a:prstGeom prst="rect">
            <a:avLst/>
          </a:prstGeom>
          <a:solidFill>
            <a:srgbClr val="55BF8B"/>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chemeClr val="dk1"/>
              </a:solidFill>
              <a:latin typeface="Open Sans"/>
              <a:ea typeface="Open Sans"/>
              <a:cs typeface="Open Sans"/>
              <a:sym typeface="Open Sans"/>
            </a:endParaRPr>
          </a:p>
        </p:txBody>
      </p:sp>
      <p:grpSp>
        <p:nvGrpSpPr>
          <p:cNvPr id="144" name="Google Shape;144;p22"/>
          <p:cNvGrpSpPr/>
          <p:nvPr/>
        </p:nvGrpSpPr>
        <p:grpSpPr>
          <a:xfrm>
            <a:off x="0" y="1"/>
            <a:ext cx="267157" cy="895570"/>
            <a:chOff x="2721769" y="2050256"/>
            <a:chExt cx="442912" cy="1469660"/>
          </a:xfrm>
        </p:grpSpPr>
        <p:sp>
          <p:nvSpPr>
            <p:cNvPr id="145" name="Google Shape;145;p22"/>
            <p:cNvSpPr/>
            <p:nvPr/>
          </p:nvSpPr>
          <p:spPr>
            <a:xfrm>
              <a:off x="2721769" y="2050256"/>
              <a:ext cx="442912" cy="1335882"/>
            </a:xfrm>
            <a:prstGeom prst="rect">
              <a:avLst/>
            </a:prstGeom>
            <a:solidFill>
              <a:srgbClr val="2D2C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46" name="Google Shape;146;p22"/>
            <p:cNvSpPr/>
            <p:nvPr/>
          </p:nvSpPr>
          <p:spPr>
            <a:xfrm>
              <a:off x="2721769" y="3386138"/>
              <a:ext cx="442912" cy="133778"/>
            </a:xfrm>
            <a:prstGeom prst="rect">
              <a:avLst/>
            </a:prstGeom>
            <a:solidFill>
              <a:srgbClr val="F0A82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gr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or_background">
  <p:cSld name="2_color_background">
    <p:bg>
      <p:bgPr>
        <a:solidFill>
          <a:srgbClr val="006A71"/>
        </a:solidFill>
      </p:bgPr>
    </p:bg>
    <p:spTree>
      <p:nvGrpSpPr>
        <p:cNvPr id="147" name="Shape 147"/>
        <p:cNvGrpSpPr/>
        <p:nvPr/>
      </p:nvGrpSpPr>
      <p:grpSpPr>
        <a:xfrm>
          <a:off x="0" y="0"/>
          <a:ext cx="0" cy="0"/>
          <a:chOff x="0" y="0"/>
          <a:chExt cx="0" cy="0"/>
        </a:xfrm>
      </p:grpSpPr>
      <p:pic>
        <p:nvPicPr>
          <p:cNvPr id="148" name="Google Shape;148;p23"/>
          <p:cNvPicPr preferRelativeResize="0"/>
          <p:nvPr/>
        </p:nvPicPr>
        <p:blipFill rotWithShape="1">
          <a:blip r:embed="rId2">
            <a:alphaModFix/>
          </a:blip>
          <a:srcRect b="0" l="0" r="0" t="0"/>
          <a:stretch/>
        </p:blipFill>
        <p:spPr>
          <a:xfrm>
            <a:off x="4327069" y="506186"/>
            <a:ext cx="4484352" cy="4346372"/>
          </a:xfrm>
          <a:prstGeom prst="rect">
            <a:avLst/>
          </a:prstGeom>
          <a:noFill/>
          <a:ln>
            <a:noFill/>
          </a:ln>
        </p:spPr>
      </p:pic>
      <p:sp>
        <p:nvSpPr>
          <p:cNvPr id="149" name="Google Shape;149;p23"/>
          <p:cNvSpPr txBox="1"/>
          <p:nvPr>
            <p:ph type="title"/>
          </p:nvPr>
        </p:nvSpPr>
        <p:spPr>
          <a:xfrm>
            <a:off x="179613" y="2441363"/>
            <a:ext cx="8294913" cy="8715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lt2"/>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50" name="Google Shape;150;p23"/>
          <p:cNvSpPr txBox="1"/>
          <p:nvPr>
            <p:ph idx="1" type="body"/>
          </p:nvPr>
        </p:nvSpPr>
        <p:spPr>
          <a:xfrm>
            <a:off x="179613" y="3516736"/>
            <a:ext cx="7772400" cy="426244"/>
          </a:xfrm>
          <a:prstGeom prst="rect">
            <a:avLst/>
          </a:prstGeom>
          <a:noFill/>
          <a:ln>
            <a:noFill/>
          </a:ln>
        </p:spPr>
        <p:txBody>
          <a:bodyPr anchorCtr="0" anchor="b" bIns="45700" lIns="91425" spcFirstLastPara="1" rIns="91425" wrap="square" tIns="45700">
            <a:noAutofit/>
          </a:bodyPr>
          <a:lstStyle>
            <a:lvl1pPr indent="-228600" lvl="0" marL="457200" algn="l">
              <a:lnSpc>
                <a:spcPct val="110000"/>
              </a:lnSpc>
              <a:spcBef>
                <a:spcPts val="400"/>
              </a:spcBef>
              <a:spcAft>
                <a:spcPts val="0"/>
              </a:spcAft>
              <a:buClr>
                <a:schemeClr val="lt2"/>
              </a:buClr>
              <a:buSzPts val="2000"/>
              <a:buNone/>
              <a:defRPr sz="2000">
                <a:solidFill>
                  <a:schemeClr val="lt2"/>
                </a:solidFill>
                <a:latin typeface="Calibri"/>
                <a:ea typeface="Calibri"/>
                <a:cs typeface="Calibri"/>
                <a:sym typeface="Calibri"/>
              </a:defRPr>
            </a:lvl1pPr>
            <a:lvl2pPr indent="-228600" lvl="1" marL="914400" algn="l">
              <a:spcBef>
                <a:spcPts val="360"/>
              </a:spcBef>
              <a:spcAft>
                <a:spcPts val="0"/>
              </a:spcAft>
              <a:buClr>
                <a:srgbClr val="8898E5"/>
              </a:buClr>
              <a:buSzPts val="1800"/>
              <a:buNone/>
              <a:defRPr sz="1800">
                <a:solidFill>
                  <a:srgbClr val="8898E5"/>
                </a:solidFill>
              </a:defRPr>
            </a:lvl2pPr>
            <a:lvl3pPr indent="-228600" lvl="2" marL="1371600" algn="l">
              <a:spcBef>
                <a:spcPts val="320"/>
              </a:spcBef>
              <a:spcAft>
                <a:spcPts val="0"/>
              </a:spcAft>
              <a:buClr>
                <a:srgbClr val="8898E5"/>
              </a:buClr>
              <a:buSzPts val="1600"/>
              <a:buNone/>
              <a:defRPr sz="1600">
                <a:solidFill>
                  <a:srgbClr val="8898E5"/>
                </a:solidFill>
              </a:defRPr>
            </a:lvl3pPr>
            <a:lvl4pPr indent="-228600" lvl="3" marL="1828800" algn="l">
              <a:spcBef>
                <a:spcPts val="280"/>
              </a:spcBef>
              <a:spcAft>
                <a:spcPts val="0"/>
              </a:spcAft>
              <a:buClr>
                <a:srgbClr val="8898E5"/>
              </a:buClr>
              <a:buSzPts val="1400"/>
              <a:buNone/>
              <a:defRPr sz="1400">
                <a:solidFill>
                  <a:srgbClr val="8898E5"/>
                </a:solidFill>
              </a:defRPr>
            </a:lvl4pPr>
            <a:lvl5pPr indent="-228600" lvl="4" marL="2286000" algn="l">
              <a:spcBef>
                <a:spcPts val="280"/>
              </a:spcBef>
              <a:spcAft>
                <a:spcPts val="0"/>
              </a:spcAft>
              <a:buClr>
                <a:srgbClr val="8898E5"/>
              </a:buClr>
              <a:buSzPts val="1400"/>
              <a:buNone/>
              <a:defRPr sz="1400">
                <a:solidFill>
                  <a:srgbClr val="8898E5"/>
                </a:solidFill>
              </a:defRPr>
            </a:lvl5pPr>
            <a:lvl6pPr indent="-228600" lvl="5" marL="2743200" algn="l">
              <a:spcBef>
                <a:spcPts val="280"/>
              </a:spcBef>
              <a:spcAft>
                <a:spcPts val="0"/>
              </a:spcAft>
              <a:buClr>
                <a:srgbClr val="8898E5"/>
              </a:buClr>
              <a:buSzPts val="1400"/>
              <a:buNone/>
              <a:defRPr sz="1400">
                <a:solidFill>
                  <a:srgbClr val="8898E5"/>
                </a:solidFill>
              </a:defRPr>
            </a:lvl6pPr>
            <a:lvl7pPr indent="-228600" lvl="6" marL="3200400" algn="l">
              <a:spcBef>
                <a:spcPts val="280"/>
              </a:spcBef>
              <a:spcAft>
                <a:spcPts val="0"/>
              </a:spcAft>
              <a:buClr>
                <a:srgbClr val="8898E5"/>
              </a:buClr>
              <a:buSzPts val="1400"/>
              <a:buNone/>
              <a:defRPr sz="1400">
                <a:solidFill>
                  <a:srgbClr val="8898E5"/>
                </a:solidFill>
              </a:defRPr>
            </a:lvl7pPr>
            <a:lvl8pPr indent="-228600" lvl="7" marL="3657600" algn="l">
              <a:spcBef>
                <a:spcPts val="280"/>
              </a:spcBef>
              <a:spcAft>
                <a:spcPts val="0"/>
              </a:spcAft>
              <a:buClr>
                <a:srgbClr val="8898E5"/>
              </a:buClr>
              <a:buSzPts val="1400"/>
              <a:buNone/>
              <a:defRPr sz="1400">
                <a:solidFill>
                  <a:srgbClr val="8898E5"/>
                </a:solidFill>
              </a:defRPr>
            </a:lvl8pPr>
            <a:lvl9pPr indent="-228600" lvl="8" marL="4114800" algn="l">
              <a:spcBef>
                <a:spcPts val="280"/>
              </a:spcBef>
              <a:spcAft>
                <a:spcPts val="0"/>
              </a:spcAft>
              <a:buClr>
                <a:srgbClr val="8898E5"/>
              </a:buClr>
              <a:buSzPts val="1400"/>
              <a:buNone/>
              <a:defRPr sz="1400">
                <a:solidFill>
                  <a:srgbClr val="8898E5"/>
                </a:solidFill>
              </a:defRPr>
            </a:lvl9pPr>
          </a:lstStyle>
          <a:p/>
        </p:txBody>
      </p:sp>
      <p:pic>
        <p:nvPicPr>
          <p:cNvPr descr="Logos of the U.S. Department of Health and Human Services and Centers for Disease Control and Prevention" id="151" name="Google Shape;151;p23" title="LOGOS"/>
          <p:cNvPicPr preferRelativeResize="0"/>
          <p:nvPr/>
        </p:nvPicPr>
        <p:blipFill rotWithShape="1">
          <a:blip r:embed="rId3">
            <a:alphaModFix/>
          </a:blip>
          <a:srcRect b="0" l="0" r="0" t="0"/>
          <a:stretch/>
        </p:blipFill>
        <p:spPr>
          <a:xfrm>
            <a:off x="217229" y="4280109"/>
            <a:ext cx="1254584" cy="719251"/>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lt2"/>
        </a:solidFill>
      </p:bgPr>
    </p:bg>
    <p:spTree>
      <p:nvGrpSpPr>
        <p:cNvPr id="152" name="Shape 152"/>
        <p:cNvGrpSpPr/>
        <p:nvPr/>
      </p:nvGrpSpPr>
      <p:grpSpPr>
        <a:xfrm>
          <a:off x="0" y="0"/>
          <a:ext cx="0" cy="0"/>
          <a:chOff x="0" y="0"/>
          <a:chExt cx="0" cy="0"/>
        </a:xfrm>
      </p:grpSpPr>
      <p:pic>
        <p:nvPicPr>
          <p:cNvPr id="153" name="Google Shape;153;p24"/>
          <p:cNvPicPr preferRelativeResize="0"/>
          <p:nvPr/>
        </p:nvPicPr>
        <p:blipFill rotWithShape="1">
          <a:blip r:embed="rId2">
            <a:alphaModFix/>
          </a:blip>
          <a:srcRect b="18140" l="0" r="0" t="0"/>
          <a:stretch/>
        </p:blipFill>
        <p:spPr>
          <a:xfrm>
            <a:off x="1956" y="4251554"/>
            <a:ext cx="9144000" cy="883169"/>
          </a:xfrm>
          <a:prstGeom prst="rect">
            <a:avLst/>
          </a:prstGeom>
          <a:noFill/>
          <a:ln>
            <a:noFill/>
          </a:ln>
        </p:spPr>
      </p:pic>
      <p:sp>
        <p:nvSpPr>
          <p:cNvPr id="154" name="Google Shape;154;p24"/>
          <p:cNvSpPr txBox="1"/>
          <p:nvPr/>
        </p:nvSpPr>
        <p:spPr>
          <a:xfrm>
            <a:off x="127218" y="2746824"/>
            <a:ext cx="663934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rgbClr val="2D2D2D"/>
                </a:solidFill>
                <a:latin typeface="Calibri"/>
                <a:ea typeface="Calibri"/>
                <a:cs typeface="Calibri"/>
                <a:sym typeface="Calibri"/>
              </a:rPr>
              <a:t>For more information, contact CDC</a:t>
            </a:r>
            <a:br>
              <a:rPr lang="en" sz="1200">
                <a:solidFill>
                  <a:srgbClr val="2D2D2D"/>
                </a:solidFill>
                <a:latin typeface="Calibri"/>
                <a:ea typeface="Calibri"/>
                <a:cs typeface="Calibri"/>
                <a:sym typeface="Calibri"/>
              </a:rPr>
            </a:br>
            <a:r>
              <a:rPr lang="en" sz="1200">
                <a:solidFill>
                  <a:srgbClr val="2D2D2D"/>
                </a:solidFill>
                <a:latin typeface="Calibri"/>
                <a:ea typeface="Calibri"/>
                <a:cs typeface="Calibri"/>
                <a:sym typeface="Calibri"/>
              </a:rPr>
              <a:t>1-800-CDC-INFO (232-4636)</a:t>
            </a:r>
            <a:br>
              <a:rPr lang="en" sz="1200">
                <a:solidFill>
                  <a:srgbClr val="2D2D2D"/>
                </a:solidFill>
                <a:latin typeface="Calibri"/>
                <a:ea typeface="Calibri"/>
                <a:cs typeface="Calibri"/>
                <a:sym typeface="Calibri"/>
              </a:rPr>
            </a:br>
            <a:r>
              <a:rPr lang="en" sz="1200">
                <a:solidFill>
                  <a:srgbClr val="2D2D2D"/>
                </a:solidFill>
                <a:latin typeface="Calibri"/>
                <a:ea typeface="Calibri"/>
                <a:cs typeface="Calibri"/>
                <a:sym typeface="Calibri"/>
              </a:rPr>
              <a:t>TTY:  1-888-232-6348    www.cdc.gov</a:t>
            </a:r>
            <a:br>
              <a:rPr lang="en" sz="1200">
                <a:solidFill>
                  <a:srgbClr val="2D2D2D"/>
                </a:solidFill>
                <a:latin typeface="Calibri"/>
                <a:ea typeface="Calibri"/>
                <a:cs typeface="Calibri"/>
                <a:sym typeface="Calibri"/>
              </a:rPr>
            </a:br>
            <a:br>
              <a:rPr lang="en" sz="1200">
                <a:solidFill>
                  <a:srgbClr val="2D2D2D"/>
                </a:solidFill>
                <a:latin typeface="Calibri"/>
                <a:ea typeface="Calibri"/>
                <a:cs typeface="Calibri"/>
                <a:sym typeface="Calibri"/>
              </a:rPr>
            </a:br>
            <a:br>
              <a:rPr lang="en" sz="1200">
                <a:solidFill>
                  <a:srgbClr val="2D2D2D"/>
                </a:solidFill>
                <a:latin typeface="Calibri"/>
                <a:ea typeface="Calibri"/>
                <a:cs typeface="Calibri"/>
                <a:sym typeface="Calibri"/>
              </a:rPr>
            </a:br>
            <a:r>
              <a:rPr lang="en" sz="1200">
                <a:solidFill>
                  <a:srgbClr val="2D2D2D"/>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a:p>
        </p:txBody>
      </p:sp>
      <p:pic>
        <p:nvPicPr>
          <p:cNvPr descr="Logos of the U.S. Department of Health and Human Services and the Centers for Disease Control and Prevention." id="155" name="Google Shape;155;p24" title="Logos"/>
          <p:cNvPicPr preferRelativeResize="0"/>
          <p:nvPr/>
        </p:nvPicPr>
        <p:blipFill rotWithShape="1">
          <a:blip r:embed="rId3">
            <a:alphaModFix/>
          </a:blip>
          <a:srcRect b="0" l="0" r="0" t="0"/>
          <a:stretch/>
        </p:blipFill>
        <p:spPr>
          <a:xfrm>
            <a:off x="0" y="4246855"/>
            <a:ext cx="9144000" cy="887868"/>
          </a:xfrm>
          <a:prstGeom prst="rect">
            <a:avLst/>
          </a:prstGeom>
          <a:noFill/>
          <a:ln>
            <a:noFill/>
          </a:ln>
        </p:spPr>
      </p:pic>
      <p:grpSp>
        <p:nvGrpSpPr>
          <p:cNvPr id="156" name="Google Shape;156;p24"/>
          <p:cNvGrpSpPr/>
          <p:nvPr/>
        </p:nvGrpSpPr>
        <p:grpSpPr>
          <a:xfrm>
            <a:off x="0" y="4246855"/>
            <a:ext cx="9144000" cy="887868"/>
            <a:chOff x="0" y="-11827"/>
            <a:chExt cx="9144000" cy="170018"/>
          </a:xfrm>
        </p:grpSpPr>
        <p:sp>
          <p:nvSpPr>
            <p:cNvPr id="157" name="Google Shape;157;p24"/>
            <p:cNvSpPr/>
            <p:nvPr/>
          </p:nvSpPr>
          <p:spPr>
            <a:xfrm>
              <a:off x="0" y="-11827"/>
              <a:ext cx="522365" cy="170018"/>
            </a:xfrm>
            <a:custGeom>
              <a:rect b="b" l="l" r="r" t="t"/>
              <a:pathLst>
                <a:path extrusionOk="0" h="1413510" w="1047115">
                  <a:moveTo>
                    <a:pt x="1046875" y="0"/>
                  </a:moveTo>
                  <a:lnTo>
                    <a:pt x="0" y="0"/>
                  </a:lnTo>
                  <a:lnTo>
                    <a:pt x="0" y="1412925"/>
                  </a:lnTo>
                  <a:lnTo>
                    <a:pt x="869393" y="1412925"/>
                  </a:lnTo>
                  <a:lnTo>
                    <a:pt x="1046875" y="0"/>
                  </a:lnTo>
                  <a:close/>
                </a:path>
              </a:pathLst>
            </a:custGeom>
            <a:solidFill>
              <a:srgbClr val="10306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58" name="Google Shape;158;p24"/>
            <p:cNvSpPr/>
            <p:nvPr/>
          </p:nvSpPr>
          <p:spPr>
            <a:xfrm>
              <a:off x="340051" y="-11827"/>
              <a:ext cx="863535" cy="170018"/>
            </a:xfrm>
            <a:custGeom>
              <a:rect b="b" l="l" r="r" t="t"/>
              <a:pathLst>
                <a:path extrusionOk="0" h="1413510" w="1731010">
                  <a:moveTo>
                    <a:pt x="1730918" y="0"/>
                  </a:moveTo>
                  <a:lnTo>
                    <a:pt x="179633" y="0"/>
                  </a:lnTo>
                  <a:lnTo>
                    <a:pt x="0" y="1412925"/>
                  </a:lnTo>
                  <a:lnTo>
                    <a:pt x="1296345" y="1412925"/>
                  </a:lnTo>
                  <a:lnTo>
                    <a:pt x="1730918" y="0"/>
                  </a:lnTo>
                  <a:close/>
                </a:path>
              </a:pathLst>
            </a:custGeom>
            <a:solidFill>
              <a:srgbClr val="1D56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59" name="Google Shape;159;p24"/>
            <p:cNvSpPr/>
            <p:nvPr/>
          </p:nvSpPr>
          <p:spPr>
            <a:xfrm>
              <a:off x="878274" y="-11827"/>
              <a:ext cx="1343452" cy="170018"/>
            </a:xfrm>
            <a:custGeom>
              <a:rect b="b" l="l" r="r" t="t"/>
              <a:pathLst>
                <a:path extrusionOk="0" h="1413510" w="2693035">
                  <a:moveTo>
                    <a:pt x="2692774" y="0"/>
                  </a:moveTo>
                  <a:lnTo>
                    <a:pt x="435654" y="0"/>
                  </a:lnTo>
                  <a:lnTo>
                    <a:pt x="0" y="1412925"/>
                  </a:lnTo>
                  <a:lnTo>
                    <a:pt x="1878492" y="1412925"/>
                  </a:lnTo>
                  <a:lnTo>
                    <a:pt x="2692774" y="0"/>
                  </a:lnTo>
                  <a:close/>
                </a:path>
              </a:pathLst>
            </a:custGeom>
            <a:solidFill>
              <a:srgbClr val="10306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60" name="Google Shape;160;p24"/>
            <p:cNvSpPr/>
            <p:nvPr/>
          </p:nvSpPr>
          <p:spPr>
            <a:xfrm>
              <a:off x="1654598" y="-11827"/>
              <a:ext cx="1362458" cy="170018"/>
            </a:xfrm>
            <a:custGeom>
              <a:rect b="b" l="l" r="r" t="t"/>
              <a:pathLst>
                <a:path extrusionOk="0" h="1413510" w="2731134">
                  <a:moveTo>
                    <a:pt x="2730969" y="0"/>
                  </a:moveTo>
                  <a:lnTo>
                    <a:pt x="816445" y="0"/>
                  </a:lnTo>
                  <a:lnTo>
                    <a:pt x="0" y="1412925"/>
                  </a:lnTo>
                  <a:lnTo>
                    <a:pt x="1593978" y="1412925"/>
                  </a:lnTo>
                  <a:lnTo>
                    <a:pt x="2730969" y="0"/>
                  </a:lnTo>
                  <a:close/>
                </a:path>
              </a:pathLst>
            </a:custGeom>
            <a:solidFill>
              <a:srgbClr val="1E59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61" name="Google Shape;161;p24"/>
            <p:cNvSpPr/>
            <p:nvPr/>
          </p:nvSpPr>
          <p:spPr>
            <a:xfrm>
              <a:off x="2304805" y="-11827"/>
              <a:ext cx="937659" cy="170018"/>
            </a:xfrm>
            <a:custGeom>
              <a:rect b="b" l="l" r="r" t="t"/>
              <a:pathLst>
                <a:path extrusionOk="0" h="1413510" w="1879600">
                  <a:moveTo>
                    <a:pt x="1879368" y="0"/>
                  </a:moveTo>
                  <a:lnTo>
                    <a:pt x="1140221" y="0"/>
                  </a:lnTo>
                  <a:lnTo>
                    <a:pt x="0" y="1412925"/>
                  </a:lnTo>
                  <a:lnTo>
                    <a:pt x="621900" y="1412925"/>
                  </a:lnTo>
                  <a:lnTo>
                    <a:pt x="1879368" y="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62" name="Google Shape;162;p24"/>
            <p:cNvSpPr/>
            <p:nvPr/>
          </p:nvSpPr>
          <p:spPr>
            <a:xfrm>
              <a:off x="2554809" y="-11827"/>
              <a:ext cx="2483849" cy="170018"/>
            </a:xfrm>
            <a:custGeom>
              <a:rect b="b" l="l" r="r" t="t"/>
              <a:pathLst>
                <a:path extrusionOk="0" h="1413510" w="4979034">
                  <a:moveTo>
                    <a:pt x="4978576" y="0"/>
                  </a:moveTo>
                  <a:lnTo>
                    <a:pt x="1262846" y="0"/>
                  </a:lnTo>
                  <a:lnTo>
                    <a:pt x="0" y="1412925"/>
                  </a:lnTo>
                  <a:lnTo>
                    <a:pt x="3093828" y="1412925"/>
                  </a:lnTo>
                  <a:lnTo>
                    <a:pt x="4978576" y="0"/>
                  </a:lnTo>
                  <a:close/>
                </a:path>
              </a:pathLst>
            </a:custGeom>
            <a:solidFill>
              <a:srgbClr val="1E59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63" name="Google Shape;163;p24"/>
            <p:cNvSpPr/>
            <p:nvPr/>
          </p:nvSpPr>
          <p:spPr>
            <a:xfrm>
              <a:off x="3835845" y="-11827"/>
              <a:ext cx="1915234" cy="170018"/>
            </a:xfrm>
            <a:custGeom>
              <a:rect b="b" l="l" r="r" t="t"/>
              <a:pathLst>
                <a:path extrusionOk="0" h="1413510" w="3839209">
                  <a:moveTo>
                    <a:pt x="3838727" y="0"/>
                  </a:moveTo>
                  <a:lnTo>
                    <a:pt x="1891189" y="0"/>
                  </a:lnTo>
                  <a:lnTo>
                    <a:pt x="0" y="1412925"/>
                  </a:lnTo>
                  <a:lnTo>
                    <a:pt x="1625414" y="1412925"/>
                  </a:lnTo>
                  <a:lnTo>
                    <a:pt x="3838727" y="0"/>
                  </a:lnTo>
                  <a:close/>
                </a:path>
              </a:pathLst>
            </a:custGeom>
            <a:solidFill>
              <a:srgbClr val="536D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64" name="Google Shape;164;p24"/>
            <p:cNvSpPr/>
            <p:nvPr/>
          </p:nvSpPr>
          <p:spPr>
            <a:xfrm>
              <a:off x="4458868" y="-11827"/>
              <a:ext cx="4685132" cy="170018"/>
            </a:xfrm>
            <a:custGeom>
              <a:rect b="b" l="l" r="r" t="t"/>
              <a:pathLst>
                <a:path extrusionOk="0" h="1413510" w="939165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grpSp>
      <p:pic>
        <p:nvPicPr>
          <p:cNvPr descr="Logos of the U.S. Department of Health and Human Services and Centers for Disease Control and Prevention" id="165" name="Google Shape;165;p24" title="LOGOS"/>
          <p:cNvPicPr preferRelativeResize="0"/>
          <p:nvPr/>
        </p:nvPicPr>
        <p:blipFill rotWithShape="1">
          <a:blip r:embed="rId4">
            <a:alphaModFix/>
          </a:blip>
          <a:srcRect b="0" l="0" r="0" t="0"/>
          <a:stretch/>
        </p:blipFill>
        <p:spPr>
          <a:xfrm>
            <a:off x="7800326" y="4339940"/>
            <a:ext cx="1254584" cy="719251"/>
          </a:xfrm>
          <a:prstGeom prst="rect">
            <a:avLst/>
          </a:prstGeom>
          <a:noFill/>
          <a:ln>
            <a:noFill/>
          </a:ln>
        </p:spPr>
      </p:pic>
      <p:pic>
        <p:nvPicPr>
          <p:cNvPr id="166" name="Google Shape;166;p24"/>
          <p:cNvPicPr preferRelativeResize="0"/>
          <p:nvPr/>
        </p:nvPicPr>
        <p:blipFill rotWithShape="1">
          <a:blip r:embed="rId5">
            <a:alphaModFix/>
          </a:blip>
          <a:srcRect b="0" l="20615" r="19753" t="0"/>
          <a:stretch/>
        </p:blipFill>
        <p:spPr>
          <a:xfrm>
            <a:off x="5334256" y="175641"/>
            <a:ext cx="3684774" cy="3475844"/>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p:cSld name="1_CLOSING">
    <p:bg>
      <p:bgPr>
        <a:solidFill>
          <a:schemeClr val="lt2"/>
        </a:solidFill>
      </p:bgPr>
    </p:bg>
    <p:spTree>
      <p:nvGrpSpPr>
        <p:cNvPr id="167"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b="18140" l="0" r="0" t="0"/>
          <a:stretch/>
        </p:blipFill>
        <p:spPr>
          <a:xfrm>
            <a:off x="1956" y="4251554"/>
            <a:ext cx="9144000" cy="883169"/>
          </a:xfrm>
          <a:prstGeom prst="rect">
            <a:avLst/>
          </a:prstGeom>
          <a:noFill/>
          <a:ln>
            <a:noFill/>
          </a:ln>
        </p:spPr>
      </p:pic>
      <p:sp>
        <p:nvSpPr>
          <p:cNvPr id="169" name="Google Shape;169;p25"/>
          <p:cNvSpPr txBox="1"/>
          <p:nvPr/>
        </p:nvSpPr>
        <p:spPr>
          <a:xfrm>
            <a:off x="127218" y="2746824"/>
            <a:ext cx="663934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rgbClr val="2D2D2D"/>
                </a:solidFill>
                <a:latin typeface="Calibri"/>
                <a:ea typeface="Calibri"/>
                <a:cs typeface="Calibri"/>
                <a:sym typeface="Calibri"/>
              </a:rPr>
              <a:t>For more information, contact CDC</a:t>
            </a:r>
            <a:br>
              <a:rPr lang="en" sz="1200">
                <a:solidFill>
                  <a:srgbClr val="2D2D2D"/>
                </a:solidFill>
                <a:latin typeface="Calibri"/>
                <a:ea typeface="Calibri"/>
                <a:cs typeface="Calibri"/>
                <a:sym typeface="Calibri"/>
              </a:rPr>
            </a:br>
            <a:r>
              <a:rPr lang="en" sz="1200">
                <a:solidFill>
                  <a:srgbClr val="2D2D2D"/>
                </a:solidFill>
                <a:latin typeface="Calibri"/>
                <a:ea typeface="Calibri"/>
                <a:cs typeface="Calibri"/>
                <a:sym typeface="Calibri"/>
              </a:rPr>
              <a:t>1-800-CDC-INFO (232-4636)</a:t>
            </a:r>
            <a:br>
              <a:rPr lang="en" sz="1200">
                <a:solidFill>
                  <a:srgbClr val="2D2D2D"/>
                </a:solidFill>
                <a:latin typeface="Calibri"/>
                <a:ea typeface="Calibri"/>
                <a:cs typeface="Calibri"/>
                <a:sym typeface="Calibri"/>
              </a:rPr>
            </a:br>
            <a:r>
              <a:rPr lang="en" sz="1200">
                <a:solidFill>
                  <a:srgbClr val="2D2D2D"/>
                </a:solidFill>
                <a:latin typeface="Calibri"/>
                <a:ea typeface="Calibri"/>
                <a:cs typeface="Calibri"/>
                <a:sym typeface="Calibri"/>
              </a:rPr>
              <a:t>TTY:  1-888-232-6348    www.cdc.gov</a:t>
            </a:r>
            <a:br>
              <a:rPr lang="en" sz="1200">
                <a:solidFill>
                  <a:srgbClr val="2D2D2D"/>
                </a:solidFill>
                <a:latin typeface="Calibri"/>
                <a:ea typeface="Calibri"/>
                <a:cs typeface="Calibri"/>
                <a:sym typeface="Calibri"/>
              </a:rPr>
            </a:br>
            <a:br>
              <a:rPr lang="en" sz="1200">
                <a:solidFill>
                  <a:srgbClr val="2D2D2D"/>
                </a:solidFill>
                <a:latin typeface="Calibri"/>
                <a:ea typeface="Calibri"/>
                <a:cs typeface="Calibri"/>
                <a:sym typeface="Calibri"/>
              </a:rPr>
            </a:br>
            <a:br>
              <a:rPr lang="en" sz="1200">
                <a:solidFill>
                  <a:srgbClr val="2D2D2D"/>
                </a:solidFill>
                <a:latin typeface="Calibri"/>
                <a:ea typeface="Calibri"/>
                <a:cs typeface="Calibri"/>
                <a:sym typeface="Calibri"/>
              </a:rPr>
            </a:br>
            <a:r>
              <a:rPr lang="en" sz="1200">
                <a:solidFill>
                  <a:srgbClr val="2D2D2D"/>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a:p>
        </p:txBody>
      </p:sp>
      <p:pic>
        <p:nvPicPr>
          <p:cNvPr descr="Logos of the U.S. Department of Health and Human Services and the Centers for Disease Control and Prevention." id="170" name="Google Shape;170;p25" title="Logos"/>
          <p:cNvPicPr preferRelativeResize="0"/>
          <p:nvPr/>
        </p:nvPicPr>
        <p:blipFill rotWithShape="1">
          <a:blip r:embed="rId3">
            <a:alphaModFix/>
          </a:blip>
          <a:srcRect b="0" l="0" r="0" t="0"/>
          <a:stretch/>
        </p:blipFill>
        <p:spPr>
          <a:xfrm>
            <a:off x="0" y="4246855"/>
            <a:ext cx="9144000" cy="887868"/>
          </a:xfrm>
          <a:prstGeom prst="rect">
            <a:avLst/>
          </a:prstGeom>
          <a:noFill/>
          <a:ln>
            <a:noFill/>
          </a:ln>
        </p:spPr>
      </p:pic>
      <p:grpSp>
        <p:nvGrpSpPr>
          <p:cNvPr id="171" name="Google Shape;171;p25"/>
          <p:cNvGrpSpPr/>
          <p:nvPr/>
        </p:nvGrpSpPr>
        <p:grpSpPr>
          <a:xfrm>
            <a:off x="0" y="4246855"/>
            <a:ext cx="9144000" cy="887868"/>
            <a:chOff x="0" y="-11827"/>
            <a:chExt cx="9144000" cy="170018"/>
          </a:xfrm>
        </p:grpSpPr>
        <p:sp>
          <p:nvSpPr>
            <p:cNvPr id="172" name="Google Shape;172;p25"/>
            <p:cNvSpPr/>
            <p:nvPr/>
          </p:nvSpPr>
          <p:spPr>
            <a:xfrm>
              <a:off x="0" y="-11827"/>
              <a:ext cx="522365" cy="170018"/>
            </a:xfrm>
            <a:custGeom>
              <a:rect b="b" l="l" r="r" t="t"/>
              <a:pathLst>
                <a:path extrusionOk="0" h="1413510" w="1047115">
                  <a:moveTo>
                    <a:pt x="1046875" y="0"/>
                  </a:moveTo>
                  <a:lnTo>
                    <a:pt x="0" y="0"/>
                  </a:lnTo>
                  <a:lnTo>
                    <a:pt x="0" y="1412925"/>
                  </a:lnTo>
                  <a:lnTo>
                    <a:pt x="869393" y="1412925"/>
                  </a:lnTo>
                  <a:lnTo>
                    <a:pt x="1046875" y="0"/>
                  </a:lnTo>
                  <a:close/>
                </a:path>
              </a:pathLst>
            </a:custGeom>
            <a:solidFill>
              <a:srgbClr val="10306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3" name="Google Shape;173;p25"/>
            <p:cNvSpPr/>
            <p:nvPr/>
          </p:nvSpPr>
          <p:spPr>
            <a:xfrm>
              <a:off x="340051" y="-11827"/>
              <a:ext cx="863535" cy="170018"/>
            </a:xfrm>
            <a:custGeom>
              <a:rect b="b" l="l" r="r" t="t"/>
              <a:pathLst>
                <a:path extrusionOk="0" h="1413510" w="1731010">
                  <a:moveTo>
                    <a:pt x="1730918" y="0"/>
                  </a:moveTo>
                  <a:lnTo>
                    <a:pt x="179633" y="0"/>
                  </a:lnTo>
                  <a:lnTo>
                    <a:pt x="0" y="1412925"/>
                  </a:lnTo>
                  <a:lnTo>
                    <a:pt x="1296345" y="1412925"/>
                  </a:lnTo>
                  <a:lnTo>
                    <a:pt x="1730918" y="0"/>
                  </a:lnTo>
                  <a:close/>
                </a:path>
              </a:pathLst>
            </a:custGeom>
            <a:solidFill>
              <a:srgbClr val="1D56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4" name="Google Shape;174;p25"/>
            <p:cNvSpPr/>
            <p:nvPr/>
          </p:nvSpPr>
          <p:spPr>
            <a:xfrm>
              <a:off x="878274" y="-11827"/>
              <a:ext cx="1343452" cy="170018"/>
            </a:xfrm>
            <a:custGeom>
              <a:rect b="b" l="l" r="r" t="t"/>
              <a:pathLst>
                <a:path extrusionOk="0" h="1413510" w="2693035">
                  <a:moveTo>
                    <a:pt x="2692774" y="0"/>
                  </a:moveTo>
                  <a:lnTo>
                    <a:pt x="435654" y="0"/>
                  </a:lnTo>
                  <a:lnTo>
                    <a:pt x="0" y="1412925"/>
                  </a:lnTo>
                  <a:lnTo>
                    <a:pt x="1878492" y="1412925"/>
                  </a:lnTo>
                  <a:lnTo>
                    <a:pt x="2692774" y="0"/>
                  </a:lnTo>
                  <a:close/>
                </a:path>
              </a:pathLst>
            </a:custGeom>
            <a:solidFill>
              <a:srgbClr val="10306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5" name="Google Shape;175;p25"/>
            <p:cNvSpPr/>
            <p:nvPr/>
          </p:nvSpPr>
          <p:spPr>
            <a:xfrm>
              <a:off x="1654598" y="-11827"/>
              <a:ext cx="1362458" cy="170018"/>
            </a:xfrm>
            <a:custGeom>
              <a:rect b="b" l="l" r="r" t="t"/>
              <a:pathLst>
                <a:path extrusionOk="0" h="1413510" w="2731134">
                  <a:moveTo>
                    <a:pt x="2730969" y="0"/>
                  </a:moveTo>
                  <a:lnTo>
                    <a:pt x="816445" y="0"/>
                  </a:lnTo>
                  <a:lnTo>
                    <a:pt x="0" y="1412925"/>
                  </a:lnTo>
                  <a:lnTo>
                    <a:pt x="1593978" y="1412925"/>
                  </a:lnTo>
                  <a:lnTo>
                    <a:pt x="2730969" y="0"/>
                  </a:lnTo>
                  <a:close/>
                </a:path>
              </a:pathLst>
            </a:custGeom>
            <a:solidFill>
              <a:srgbClr val="1E59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6" name="Google Shape;176;p25"/>
            <p:cNvSpPr/>
            <p:nvPr/>
          </p:nvSpPr>
          <p:spPr>
            <a:xfrm>
              <a:off x="2304805" y="-11827"/>
              <a:ext cx="937659" cy="170018"/>
            </a:xfrm>
            <a:custGeom>
              <a:rect b="b" l="l" r="r" t="t"/>
              <a:pathLst>
                <a:path extrusionOk="0" h="1413510" w="1879600">
                  <a:moveTo>
                    <a:pt x="1879368" y="0"/>
                  </a:moveTo>
                  <a:lnTo>
                    <a:pt x="1140221" y="0"/>
                  </a:lnTo>
                  <a:lnTo>
                    <a:pt x="0" y="1412925"/>
                  </a:lnTo>
                  <a:lnTo>
                    <a:pt x="621900" y="1412925"/>
                  </a:lnTo>
                  <a:lnTo>
                    <a:pt x="1879368" y="0"/>
                  </a:lnTo>
                  <a:close/>
                </a:path>
              </a:pathLst>
            </a:custGeom>
            <a:solidFill>
              <a:srgbClr val="1746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7" name="Google Shape;177;p25"/>
            <p:cNvSpPr/>
            <p:nvPr/>
          </p:nvSpPr>
          <p:spPr>
            <a:xfrm>
              <a:off x="2554809" y="-11827"/>
              <a:ext cx="2483849" cy="170018"/>
            </a:xfrm>
            <a:custGeom>
              <a:rect b="b" l="l" r="r" t="t"/>
              <a:pathLst>
                <a:path extrusionOk="0" h="1413510" w="4979034">
                  <a:moveTo>
                    <a:pt x="4978576" y="0"/>
                  </a:moveTo>
                  <a:lnTo>
                    <a:pt x="1262846" y="0"/>
                  </a:lnTo>
                  <a:lnTo>
                    <a:pt x="0" y="1412925"/>
                  </a:lnTo>
                  <a:lnTo>
                    <a:pt x="3093828" y="1412925"/>
                  </a:lnTo>
                  <a:lnTo>
                    <a:pt x="4978576" y="0"/>
                  </a:lnTo>
                  <a:close/>
                </a:path>
              </a:pathLst>
            </a:custGeom>
            <a:solidFill>
              <a:srgbClr val="1E59B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8" name="Google Shape;178;p25"/>
            <p:cNvSpPr/>
            <p:nvPr/>
          </p:nvSpPr>
          <p:spPr>
            <a:xfrm>
              <a:off x="3835845" y="-11827"/>
              <a:ext cx="1915234" cy="170018"/>
            </a:xfrm>
            <a:custGeom>
              <a:rect b="b" l="l" r="r" t="t"/>
              <a:pathLst>
                <a:path extrusionOk="0" h="1413510" w="3839209">
                  <a:moveTo>
                    <a:pt x="3838727" y="0"/>
                  </a:moveTo>
                  <a:lnTo>
                    <a:pt x="1891189" y="0"/>
                  </a:lnTo>
                  <a:lnTo>
                    <a:pt x="0" y="1412925"/>
                  </a:lnTo>
                  <a:lnTo>
                    <a:pt x="1625414" y="1412925"/>
                  </a:lnTo>
                  <a:lnTo>
                    <a:pt x="3838727" y="0"/>
                  </a:lnTo>
                  <a:close/>
                </a:path>
              </a:pathLst>
            </a:custGeom>
            <a:solidFill>
              <a:srgbClr val="536DB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79" name="Google Shape;179;p25"/>
            <p:cNvSpPr/>
            <p:nvPr/>
          </p:nvSpPr>
          <p:spPr>
            <a:xfrm>
              <a:off x="4458868" y="-11827"/>
              <a:ext cx="4685132" cy="170018"/>
            </a:xfrm>
            <a:custGeom>
              <a:rect b="b" l="l" r="r" t="t"/>
              <a:pathLst>
                <a:path extrusionOk="0" h="1413510" w="939165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grpSp>
      <p:pic>
        <p:nvPicPr>
          <p:cNvPr descr="Logos of the U.S. Department of Health and Human Services and Centers for Disease Control and Prevention" id="180" name="Google Shape;180;p25" title="LOGOS"/>
          <p:cNvPicPr preferRelativeResize="0"/>
          <p:nvPr/>
        </p:nvPicPr>
        <p:blipFill rotWithShape="1">
          <a:blip r:embed="rId4">
            <a:alphaModFix/>
          </a:blip>
          <a:srcRect b="0" l="0" r="0" t="0"/>
          <a:stretch/>
        </p:blipFill>
        <p:spPr>
          <a:xfrm>
            <a:off x="7800326" y="4339940"/>
            <a:ext cx="1254584" cy="719251"/>
          </a:xfrm>
          <a:prstGeom prst="rect">
            <a:avLst/>
          </a:prstGeom>
          <a:noFill/>
          <a:ln>
            <a:noFill/>
          </a:ln>
        </p:spPr>
      </p:pic>
      <p:pic>
        <p:nvPicPr>
          <p:cNvPr id="181" name="Google Shape;181;p25"/>
          <p:cNvPicPr preferRelativeResize="0"/>
          <p:nvPr/>
        </p:nvPicPr>
        <p:blipFill rotWithShape="1">
          <a:blip r:embed="rId5">
            <a:alphaModFix/>
          </a:blip>
          <a:srcRect b="0" l="0" r="0" t="0"/>
          <a:stretch/>
        </p:blipFill>
        <p:spPr>
          <a:xfrm>
            <a:off x="0" y="0"/>
            <a:ext cx="9144000" cy="2543820"/>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82" name="Shape 182"/>
        <p:cNvGrpSpPr/>
        <p:nvPr/>
      </p:nvGrpSpPr>
      <p:grpSpPr>
        <a:xfrm>
          <a:off x="0" y="0"/>
          <a:ext cx="0" cy="0"/>
          <a:chOff x="0" y="0"/>
          <a:chExt cx="0" cy="0"/>
        </a:xfrm>
      </p:grpSpPr>
      <p:sp>
        <p:nvSpPr>
          <p:cNvPr id="183" name="Google Shape;183;p26"/>
          <p:cNvSpPr/>
          <p:nvPr/>
        </p:nvSpPr>
        <p:spPr>
          <a:xfrm>
            <a:off x="0" y="2525485"/>
            <a:ext cx="9144000" cy="2618015"/>
          </a:xfrm>
          <a:prstGeom prst="rect">
            <a:avLst/>
          </a:prstGeom>
          <a:solidFill>
            <a:schemeClr val="dk2"/>
          </a:solidFill>
          <a:ln cap="rnd" cmpd="sng" w="9525">
            <a:solidFill>
              <a:srgbClr val="7030A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900">
              <a:solidFill>
                <a:srgbClr val="FFFFFF"/>
              </a:solidFill>
              <a:latin typeface="Open Sans"/>
              <a:ea typeface="Open Sans"/>
              <a:cs typeface="Open Sans"/>
              <a:sym typeface="Open Sans"/>
            </a:endParaRPr>
          </a:p>
        </p:txBody>
      </p:sp>
      <p:sp>
        <p:nvSpPr>
          <p:cNvPr id="184" name="Google Shape;184;p26"/>
          <p:cNvSpPr txBox="1"/>
          <p:nvPr>
            <p:ph idx="1" type="body"/>
          </p:nvPr>
        </p:nvSpPr>
        <p:spPr>
          <a:xfrm>
            <a:off x="685800" y="4674658"/>
            <a:ext cx="7772400" cy="327146"/>
          </a:xfrm>
          <a:prstGeom prst="rect">
            <a:avLst/>
          </a:prstGeom>
          <a:noFill/>
          <a:ln>
            <a:noFill/>
          </a:ln>
        </p:spPr>
        <p:txBody>
          <a:bodyPr anchorCtr="0" anchor="ctr" bIns="45700" lIns="91425" spcFirstLastPara="1" rIns="91425" wrap="square" tIns="45700">
            <a:noAutofit/>
          </a:bodyPr>
          <a:lstStyle>
            <a:lvl1pPr indent="-228600" lvl="0" marL="457200" algn="ctr">
              <a:lnSpc>
                <a:spcPct val="110000"/>
              </a:lnSpc>
              <a:spcBef>
                <a:spcPts val="180"/>
              </a:spcBef>
              <a:spcAft>
                <a:spcPts val="0"/>
              </a:spcAft>
              <a:buClr>
                <a:srgbClr val="E5E5E5"/>
              </a:buClr>
              <a:buSzPts val="900"/>
              <a:buNone/>
              <a:defRPr b="1" sz="900" cap="none">
                <a:solidFill>
                  <a:srgbClr val="E5E5E5"/>
                </a:solidFill>
                <a:latin typeface="Open Sans"/>
                <a:ea typeface="Open Sans"/>
                <a:cs typeface="Open Sans"/>
                <a:sym typeface="Open Sans"/>
              </a:defRPr>
            </a:lvl1pPr>
            <a:lvl2pPr indent="-228600" lvl="1" marL="914400" algn="ctr">
              <a:spcBef>
                <a:spcPts val="560"/>
              </a:spcBef>
              <a:spcAft>
                <a:spcPts val="0"/>
              </a:spcAft>
              <a:buClr>
                <a:srgbClr val="2D2D2D"/>
              </a:buClr>
              <a:buSzPts val="2800"/>
              <a:buNone/>
              <a:defRPr/>
            </a:lvl2pPr>
            <a:lvl3pPr indent="-228600" lvl="2" marL="1371600" algn="ctr">
              <a:spcBef>
                <a:spcPts val="480"/>
              </a:spcBef>
              <a:spcAft>
                <a:spcPts val="0"/>
              </a:spcAft>
              <a:buClr>
                <a:srgbClr val="2D2D2D"/>
              </a:buClr>
              <a:buSzPts val="2400"/>
              <a:buNone/>
              <a:defRPr/>
            </a:lvl3pPr>
            <a:lvl4pPr indent="-228600" lvl="3" marL="1828800" algn="ctr">
              <a:spcBef>
                <a:spcPts val="400"/>
              </a:spcBef>
              <a:spcAft>
                <a:spcPts val="0"/>
              </a:spcAft>
              <a:buClr>
                <a:srgbClr val="2D2D2D"/>
              </a:buClr>
              <a:buSzPts val="2000"/>
              <a:buNone/>
              <a:defRPr/>
            </a:lvl4pPr>
            <a:lvl5pPr indent="-228600" lvl="4" marL="2286000" algn="ctr">
              <a:spcBef>
                <a:spcPts val="400"/>
              </a:spcBef>
              <a:spcAft>
                <a:spcPts val="0"/>
              </a:spcAft>
              <a:buClr>
                <a:srgbClr val="2D2D2D"/>
              </a:buClr>
              <a:buSzPts val="20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26"/>
          <p:cNvSpPr txBox="1"/>
          <p:nvPr>
            <p:ph idx="2" type="subTitle"/>
          </p:nvPr>
        </p:nvSpPr>
        <p:spPr>
          <a:xfrm>
            <a:off x="685800" y="4207054"/>
            <a:ext cx="7772400" cy="327146"/>
          </a:xfrm>
          <a:prstGeom prst="rect">
            <a:avLst/>
          </a:prstGeom>
          <a:noFill/>
          <a:ln>
            <a:noFill/>
          </a:ln>
        </p:spPr>
        <p:txBody>
          <a:bodyPr anchorCtr="0" anchor="ctr" bIns="45700" lIns="91425" spcFirstLastPara="1" rIns="91425" wrap="square" tIns="45700">
            <a:noAutofit/>
          </a:bodyPr>
          <a:lstStyle>
            <a:lvl1pPr lvl="0" algn="ctr">
              <a:lnSpc>
                <a:spcPct val="110000"/>
              </a:lnSpc>
              <a:spcBef>
                <a:spcPts val="240"/>
              </a:spcBef>
              <a:spcAft>
                <a:spcPts val="0"/>
              </a:spcAft>
              <a:buClr>
                <a:schemeClr val="lt1"/>
              </a:buClr>
              <a:buSzPts val="1200"/>
              <a:buNone/>
              <a:defRPr sz="1200">
                <a:solidFill>
                  <a:schemeClr val="lt1"/>
                </a:solidFill>
                <a:latin typeface="Open Sans"/>
                <a:ea typeface="Open Sans"/>
                <a:cs typeface="Open Sans"/>
                <a:sym typeface="Open Sans"/>
              </a:defRPr>
            </a:lvl1pPr>
            <a:lvl2pPr lvl="1" algn="ctr">
              <a:spcBef>
                <a:spcPts val="300"/>
              </a:spcBef>
              <a:spcAft>
                <a:spcPts val="0"/>
              </a:spcAft>
              <a:buClr>
                <a:srgbClr val="2D2D2D"/>
              </a:buClr>
              <a:buSzPts val="1500"/>
              <a:buNone/>
              <a:defRPr sz="1500"/>
            </a:lvl2pPr>
            <a:lvl3pPr lvl="2" algn="ctr">
              <a:spcBef>
                <a:spcPts val="270"/>
              </a:spcBef>
              <a:spcAft>
                <a:spcPts val="0"/>
              </a:spcAft>
              <a:buClr>
                <a:srgbClr val="2D2D2D"/>
              </a:buClr>
              <a:buSzPts val="1350"/>
              <a:buNone/>
              <a:defRPr sz="1350"/>
            </a:lvl3pPr>
            <a:lvl4pPr lvl="3" algn="ctr">
              <a:spcBef>
                <a:spcPts val="240"/>
              </a:spcBef>
              <a:spcAft>
                <a:spcPts val="0"/>
              </a:spcAft>
              <a:buClr>
                <a:srgbClr val="2D2D2D"/>
              </a:buClr>
              <a:buSzPts val="1200"/>
              <a:buNone/>
              <a:defRPr sz="1200"/>
            </a:lvl4pPr>
            <a:lvl5pPr lvl="4" algn="ctr">
              <a:spcBef>
                <a:spcPts val="240"/>
              </a:spcBef>
              <a:spcAft>
                <a:spcPts val="0"/>
              </a:spcAft>
              <a:buClr>
                <a:srgbClr val="2D2D2D"/>
              </a:buClr>
              <a:buSzPts val="1200"/>
              <a:buNone/>
              <a:defRPr sz="1200"/>
            </a:lvl5pPr>
            <a:lvl6pPr lvl="5" algn="ctr">
              <a:spcBef>
                <a:spcPts val="240"/>
              </a:spcBef>
              <a:spcAft>
                <a:spcPts val="0"/>
              </a:spcAft>
              <a:buClr>
                <a:schemeClr val="dk1"/>
              </a:buClr>
              <a:buSzPts val="1200"/>
              <a:buNone/>
              <a:defRPr sz="1200"/>
            </a:lvl6pPr>
            <a:lvl7pPr lvl="6" algn="ctr">
              <a:spcBef>
                <a:spcPts val="240"/>
              </a:spcBef>
              <a:spcAft>
                <a:spcPts val="0"/>
              </a:spcAft>
              <a:buClr>
                <a:schemeClr val="dk1"/>
              </a:buClr>
              <a:buSzPts val="1200"/>
              <a:buNone/>
              <a:defRPr sz="1200"/>
            </a:lvl7pPr>
            <a:lvl8pPr lvl="7" algn="ctr">
              <a:spcBef>
                <a:spcPts val="240"/>
              </a:spcBef>
              <a:spcAft>
                <a:spcPts val="0"/>
              </a:spcAft>
              <a:buClr>
                <a:schemeClr val="dk1"/>
              </a:buClr>
              <a:buSzPts val="1200"/>
              <a:buNone/>
              <a:defRPr sz="1200"/>
            </a:lvl8pPr>
            <a:lvl9pPr lvl="8" algn="ctr">
              <a:spcBef>
                <a:spcPts val="240"/>
              </a:spcBef>
              <a:spcAft>
                <a:spcPts val="0"/>
              </a:spcAft>
              <a:buClr>
                <a:schemeClr val="dk1"/>
              </a:buClr>
              <a:buSzPts val="1200"/>
              <a:buNone/>
              <a:defRPr sz="1200"/>
            </a:lvl9pPr>
          </a:lstStyle>
          <a:p/>
        </p:txBody>
      </p:sp>
      <p:sp>
        <p:nvSpPr>
          <p:cNvPr id="186" name="Google Shape;186;p26"/>
          <p:cNvSpPr txBox="1"/>
          <p:nvPr>
            <p:ph type="ctrTitle"/>
          </p:nvPr>
        </p:nvSpPr>
        <p:spPr>
          <a:xfrm>
            <a:off x="685800" y="2731368"/>
            <a:ext cx="7772400" cy="1194767"/>
          </a:xfrm>
          <a:prstGeom prst="rect">
            <a:avLst/>
          </a:prstGeom>
          <a:noFill/>
          <a:ln>
            <a:noFill/>
          </a:ln>
        </p:spPr>
        <p:txBody>
          <a:bodyPr anchorCtr="0" anchor="ctr" bIns="45700" lIns="91425" spcFirstLastPara="1" rIns="91425" wrap="square" tIns="45700">
            <a:normAutofit/>
          </a:bodyPr>
          <a:lstStyle>
            <a:lvl1pPr lvl="0" marR="0" rtl="0" algn="ctr">
              <a:lnSpc>
                <a:spcPct val="93000"/>
              </a:lnSpc>
              <a:spcBef>
                <a:spcPts val="0"/>
              </a:spcBef>
              <a:spcAft>
                <a:spcPts val="0"/>
              </a:spcAft>
              <a:buSzPts val="1400"/>
              <a:buNone/>
              <a:defRPr b="0" i="0" sz="4050" u="none" cap="none" strike="noStrike">
                <a:solidFill>
                  <a:schemeClr val="lt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cxnSp>
        <p:nvCxnSpPr>
          <p:cNvPr id="187" name="Google Shape;187;p26"/>
          <p:cNvCxnSpPr/>
          <p:nvPr/>
        </p:nvCxnSpPr>
        <p:spPr>
          <a:xfrm>
            <a:off x="2117104" y="4066593"/>
            <a:ext cx="4882412" cy="0"/>
          </a:xfrm>
          <a:prstGeom prst="straightConnector1">
            <a:avLst/>
          </a:prstGeom>
          <a:noFill/>
          <a:ln cap="rnd" cmpd="sng" w="9525">
            <a:solidFill>
              <a:schemeClr val="lt1"/>
            </a:solidFill>
            <a:prstDash val="solid"/>
            <a:round/>
            <a:headEnd len="sm" w="sm" type="none"/>
            <a:tailEnd len="sm" w="sm" type="none"/>
          </a:ln>
        </p:spPr>
      </p:cxnSp>
      <p:pic>
        <p:nvPicPr>
          <p:cNvPr id="188" name="Google Shape;188;p26"/>
          <p:cNvPicPr preferRelativeResize="0"/>
          <p:nvPr/>
        </p:nvPicPr>
        <p:blipFill rotWithShape="1">
          <a:blip r:embed="rId2">
            <a:alphaModFix/>
          </a:blip>
          <a:srcRect b="0" l="0" r="0" t="0"/>
          <a:stretch/>
        </p:blipFill>
        <p:spPr>
          <a:xfrm>
            <a:off x="5131072" y="151471"/>
            <a:ext cx="2266952" cy="2303786"/>
          </a:xfrm>
          <a:prstGeom prst="rect">
            <a:avLst/>
          </a:prstGeom>
          <a:noFill/>
          <a:ln>
            <a:noFill/>
          </a:ln>
        </p:spPr>
      </p:pic>
      <p:pic>
        <p:nvPicPr>
          <p:cNvPr id="189" name="Google Shape;189;p26"/>
          <p:cNvPicPr preferRelativeResize="0"/>
          <p:nvPr/>
        </p:nvPicPr>
        <p:blipFill rotWithShape="1">
          <a:blip r:embed="rId3">
            <a:alphaModFix/>
          </a:blip>
          <a:srcRect b="0" l="0" r="0" t="0"/>
          <a:stretch/>
        </p:blipFill>
        <p:spPr>
          <a:xfrm>
            <a:off x="7500098" y="1497556"/>
            <a:ext cx="957701" cy="957701"/>
          </a:xfrm>
          <a:prstGeom prst="rect">
            <a:avLst/>
          </a:prstGeom>
          <a:noFill/>
          <a:ln>
            <a:noFill/>
          </a:ln>
        </p:spPr>
      </p:pic>
      <p:pic>
        <p:nvPicPr>
          <p:cNvPr id="190" name="Google Shape;190;p26"/>
          <p:cNvPicPr preferRelativeResize="0"/>
          <p:nvPr/>
        </p:nvPicPr>
        <p:blipFill rotWithShape="1">
          <a:blip r:embed="rId4">
            <a:alphaModFix/>
          </a:blip>
          <a:srcRect b="0" l="0" r="0" t="0"/>
          <a:stretch/>
        </p:blipFill>
        <p:spPr>
          <a:xfrm>
            <a:off x="7499699" y="151471"/>
            <a:ext cx="958499" cy="957701"/>
          </a:xfrm>
          <a:prstGeom prst="rect">
            <a:avLst/>
          </a:prstGeom>
          <a:noFill/>
          <a:ln>
            <a:noFill/>
          </a:ln>
        </p:spPr>
      </p:pic>
      <p:sp>
        <p:nvSpPr>
          <p:cNvPr id="191" name="Google Shape;191;p26"/>
          <p:cNvSpPr txBox="1"/>
          <p:nvPr/>
        </p:nvSpPr>
        <p:spPr>
          <a:xfrm>
            <a:off x="107156" y="78581"/>
            <a:ext cx="4800600" cy="1097280"/>
          </a:xfrm>
          <a:prstGeom prst="rect">
            <a:avLst/>
          </a:prstGeom>
          <a:noFill/>
          <a:ln cap="rnd" cmpd="sng" w="9525">
            <a:solidFill>
              <a:srgbClr val="9A9A9A"/>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lang="en" sz="900">
                <a:solidFill>
                  <a:srgbClr val="63666A"/>
                </a:solidFill>
                <a:latin typeface="Open Sans"/>
                <a:ea typeface="Open Sans"/>
                <a:cs typeface="Open Sans"/>
                <a:sym typeface="Open Sans"/>
              </a:rPr>
              <a:t>HHS Confidential Information – For Official Use Only – Not to be Disseminated</a:t>
            </a:r>
            <a:endParaRPr sz="675">
              <a:solidFill>
                <a:srgbClr val="63666A"/>
              </a:solidFill>
              <a:latin typeface="Open Sans"/>
              <a:ea typeface="Open Sans"/>
              <a:cs typeface="Open Sans"/>
              <a:sym typeface="Open Sans"/>
            </a:endParaRPr>
          </a:p>
          <a:p>
            <a:pPr indent="0" lvl="0" marL="0" marR="0" rtl="0" algn="l">
              <a:spcBef>
                <a:spcPts val="0"/>
              </a:spcBef>
              <a:spcAft>
                <a:spcPts val="0"/>
              </a:spcAft>
              <a:buNone/>
            </a:pPr>
            <a:r>
              <a:rPr lang="en" sz="900">
                <a:solidFill>
                  <a:srgbClr val="63666A"/>
                </a:solidFill>
                <a:latin typeface="Open Sans"/>
                <a:ea typeface="Open Sans"/>
                <a:cs typeface="Open Sans"/>
                <a:sym typeface="Open Sans"/>
              </a:rPr>
              <a:t> </a:t>
            </a:r>
            <a:endParaRPr sz="675">
              <a:solidFill>
                <a:srgbClr val="63666A"/>
              </a:solidFill>
              <a:latin typeface="Open Sans"/>
              <a:ea typeface="Open Sans"/>
              <a:cs typeface="Open Sans"/>
              <a:sym typeface="Open Sans"/>
            </a:endParaRPr>
          </a:p>
          <a:p>
            <a:pPr indent="0" lvl="0" marL="0" marR="0" rtl="0" algn="l">
              <a:spcBef>
                <a:spcPts val="0"/>
              </a:spcBef>
              <a:spcAft>
                <a:spcPts val="0"/>
              </a:spcAft>
              <a:buNone/>
            </a:pPr>
            <a:r>
              <a:rPr lang="en" sz="900">
                <a:solidFill>
                  <a:srgbClr val="63666A"/>
                </a:solidFill>
                <a:latin typeface="Open Sans"/>
                <a:ea typeface="Open Sans"/>
                <a:cs typeface="Open Sans"/>
                <a:sym typeface="Open Sans"/>
              </a:rPr>
              <a:t>INFORMATION NOT RELEASABLE TO THE PUBLIC UNLESS AUTHORIZED BY LAW: This information has not been publicly disclosed and may be a privileged, confidential, deliberative, and/or pre-decisional communication.  It is for internal government use only and must not be disseminated, distributed, or copied to persons not authorized to receive the information.  Unauthorized disclosure may result in prosecution to the full extent of the law.</a:t>
            </a:r>
            <a:endParaRPr sz="1500">
              <a:solidFill>
                <a:srgbClr val="63666A"/>
              </a:solidFill>
              <a:latin typeface="Open Sans"/>
              <a:ea typeface="Open Sans"/>
              <a:cs typeface="Open Sans"/>
              <a:sym typeface="Open Sans"/>
            </a:endParaRPr>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2" name="Shape 192"/>
        <p:cNvGrpSpPr/>
        <p:nvPr/>
      </p:nvGrpSpPr>
      <p:grpSpPr>
        <a:xfrm>
          <a:off x="0" y="0"/>
          <a:ext cx="0" cy="0"/>
          <a:chOff x="0" y="0"/>
          <a:chExt cx="0" cy="0"/>
        </a:xfrm>
      </p:grpSpPr>
      <p:sp>
        <p:nvSpPr>
          <p:cNvPr id="193" name="Google Shape;193;p2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194" name="Google Shape;194;p2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2D2D2D"/>
              </a:buClr>
              <a:buSzPts val="1800"/>
              <a:buChar char="•"/>
              <a:defRPr/>
            </a:lvl1pPr>
            <a:lvl2pPr indent="-342900" lvl="1" marL="914400" algn="l">
              <a:spcBef>
                <a:spcPts val="360"/>
              </a:spcBef>
              <a:spcAft>
                <a:spcPts val="0"/>
              </a:spcAft>
              <a:buClr>
                <a:srgbClr val="2D2D2D"/>
              </a:buClr>
              <a:buSzPts val="1800"/>
              <a:buChar char="–"/>
              <a:defRPr/>
            </a:lvl2pPr>
            <a:lvl3pPr indent="-342900" lvl="2" marL="1371600" algn="l">
              <a:spcBef>
                <a:spcPts val="360"/>
              </a:spcBef>
              <a:spcAft>
                <a:spcPts val="0"/>
              </a:spcAft>
              <a:buClr>
                <a:srgbClr val="2D2D2D"/>
              </a:buClr>
              <a:buSzPts val="1800"/>
              <a:buChar char="•"/>
              <a:defRPr/>
            </a:lvl3pPr>
            <a:lvl4pPr indent="-342900" lvl="3" marL="1828800" algn="l">
              <a:spcBef>
                <a:spcPts val="360"/>
              </a:spcBef>
              <a:spcAft>
                <a:spcPts val="0"/>
              </a:spcAft>
              <a:buClr>
                <a:srgbClr val="2D2D2D"/>
              </a:buClr>
              <a:buSzPts val="1800"/>
              <a:buChar char="–"/>
              <a:defRPr/>
            </a:lvl4pPr>
            <a:lvl5pPr indent="-342900" lvl="4" marL="2286000" algn="l">
              <a:spcBef>
                <a:spcPts val="360"/>
              </a:spcBef>
              <a:spcAft>
                <a:spcPts val="0"/>
              </a:spcAft>
              <a:buClr>
                <a:srgbClr val="2D2D2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5" name="Google Shape;195;p2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2D2D2D"/>
              </a:buClr>
              <a:buSzPts val="1800"/>
              <a:buChar char="•"/>
              <a:defRPr/>
            </a:lvl1pPr>
            <a:lvl2pPr indent="-342900" lvl="1" marL="914400" algn="l">
              <a:spcBef>
                <a:spcPts val="360"/>
              </a:spcBef>
              <a:spcAft>
                <a:spcPts val="0"/>
              </a:spcAft>
              <a:buClr>
                <a:srgbClr val="2D2D2D"/>
              </a:buClr>
              <a:buSzPts val="1800"/>
              <a:buChar char="–"/>
              <a:defRPr/>
            </a:lvl2pPr>
            <a:lvl3pPr indent="-342900" lvl="2" marL="1371600" algn="l">
              <a:spcBef>
                <a:spcPts val="360"/>
              </a:spcBef>
              <a:spcAft>
                <a:spcPts val="0"/>
              </a:spcAft>
              <a:buClr>
                <a:srgbClr val="2D2D2D"/>
              </a:buClr>
              <a:buSzPts val="1800"/>
              <a:buChar char="•"/>
              <a:defRPr/>
            </a:lvl3pPr>
            <a:lvl4pPr indent="-342900" lvl="3" marL="1828800" algn="l">
              <a:spcBef>
                <a:spcPts val="360"/>
              </a:spcBef>
              <a:spcAft>
                <a:spcPts val="0"/>
              </a:spcAft>
              <a:buClr>
                <a:srgbClr val="2D2D2D"/>
              </a:buClr>
              <a:buSzPts val="1800"/>
              <a:buChar char="–"/>
              <a:defRPr/>
            </a:lvl4pPr>
            <a:lvl5pPr indent="-342900" lvl="4" marL="2286000" algn="l">
              <a:spcBef>
                <a:spcPts val="360"/>
              </a:spcBef>
              <a:spcAft>
                <a:spcPts val="0"/>
              </a:spcAft>
              <a:buClr>
                <a:srgbClr val="2D2D2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6" name="Google Shape;196;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97" name="Google Shape;197;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98" name="Google Shape;198;p2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Open Sans"/>
                <a:ea typeface="Open Sans"/>
                <a:cs typeface="Open Sans"/>
                <a:sym typeface="Open Sans"/>
              </a:defRPr>
            </a:lvl1pPr>
            <a:lvl2pPr indent="0" lvl="1" marL="0" marR="0" rtl="0" algn="l">
              <a:spcBef>
                <a:spcPts val="0"/>
              </a:spcBef>
              <a:spcAft>
                <a:spcPts val="0"/>
              </a:spcAft>
              <a:buNone/>
              <a:defRPr sz="1800">
                <a:solidFill>
                  <a:schemeClr val="dk1"/>
                </a:solidFill>
                <a:latin typeface="Open Sans"/>
                <a:ea typeface="Open Sans"/>
                <a:cs typeface="Open Sans"/>
                <a:sym typeface="Open Sans"/>
              </a:defRPr>
            </a:lvl2pPr>
            <a:lvl3pPr indent="0" lvl="2" marL="0" marR="0" rtl="0" algn="l">
              <a:spcBef>
                <a:spcPts val="0"/>
              </a:spcBef>
              <a:spcAft>
                <a:spcPts val="0"/>
              </a:spcAft>
              <a:buNone/>
              <a:defRPr sz="1800">
                <a:solidFill>
                  <a:schemeClr val="dk1"/>
                </a:solidFill>
                <a:latin typeface="Open Sans"/>
                <a:ea typeface="Open Sans"/>
                <a:cs typeface="Open Sans"/>
                <a:sym typeface="Open Sans"/>
              </a:defRPr>
            </a:lvl3pPr>
            <a:lvl4pPr indent="0" lvl="3" marL="0" marR="0" rtl="0" algn="l">
              <a:spcBef>
                <a:spcPts val="0"/>
              </a:spcBef>
              <a:spcAft>
                <a:spcPts val="0"/>
              </a:spcAft>
              <a:buNone/>
              <a:defRPr sz="1800">
                <a:solidFill>
                  <a:schemeClr val="dk1"/>
                </a:solidFill>
                <a:latin typeface="Open Sans"/>
                <a:ea typeface="Open Sans"/>
                <a:cs typeface="Open Sans"/>
                <a:sym typeface="Open Sans"/>
              </a:defRPr>
            </a:lvl4pPr>
            <a:lvl5pPr indent="0" lvl="4" marL="0" marR="0" rtl="0" algn="l">
              <a:spcBef>
                <a:spcPts val="0"/>
              </a:spcBef>
              <a:spcAft>
                <a:spcPts val="0"/>
              </a:spcAft>
              <a:buNone/>
              <a:defRPr sz="1800">
                <a:solidFill>
                  <a:schemeClr val="dk1"/>
                </a:solidFill>
                <a:latin typeface="Open Sans"/>
                <a:ea typeface="Open Sans"/>
                <a:cs typeface="Open Sans"/>
                <a:sym typeface="Open Sans"/>
              </a:defRPr>
            </a:lvl5pPr>
            <a:lvl6pPr indent="0" lvl="5" marL="0" marR="0" rtl="0" algn="l">
              <a:spcBef>
                <a:spcPts val="0"/>
              </a:spcBef>
              <a:spcAft>
                <a:spcPts val="0"/>
              </a:spcAft>
              <a:buNone/>
              <a:defRPr sz="1800">
                <a:solidFill>
                  <a:schemeClr val="dk1"/>
                </a:solidFill>
                <a:latin typeface="Open Sans"/>
                <a:ea typeface="Open Sans"/>
                <a:cs typeface="Open Sans"/>
                <a:sym typeface="Open Sans"/>
              </a:defRPr>
            </a:lvl6pPr>
            <a:lvl7pPr indent="0" lvl="6" marL="0" marR="0" rtl="0" algn="l">
              <a:spcBef>
                <a:spcPts val="0"/>
              </a:spcBef>
              <a:spcAft>
                <a:spcPts val="0"/>
              </a:spcAft>
              <a:buNone/>
              <a:defRPr sz="1800">
                <a:solidFill>
                  <a:schemeClr val="dk1"/>
                </a:solidFill>
                <a:latin typeface="Open Sans"/>
                <a:ea typeface="Open Sans"/>
                <a:cs typeface="Open Sans"/>
                <a:sym typeface="Open Sans"/>
              </a:defRPr>
            </a:lvl7pPr>
            <a:lvl8pPr indent="0" lvl="7" marL="0" marR="0" rtl="0" algn="l">
              <a:spcBef>
                <a:spcPts val="0"/>
              </a:spcBef>
              <a:spcAft>
                <a:spcPts val="0"/>
              </a:spcAft>
              <a:buNone/>
              <a:defRPr sz="1800">
                <a:solidFill>
                  <a:schemeClr val="dk1"/>
                </a:solidFill>
                <a:latin typeface="Open Sans"/>
                <a:ea typeface="Open Sans"/>
                <a:cs typeface="Open Sans"/>
                <a:sym typeface="Open Sans"/>
              </a:defRPr>
            </a:lvl8pPr>
            <a:lvl9pPr indent="0" lvl="8" marL="0" marR="0" rtl="0" algn="l">
              <a:spcBef>
                <a:spcPts val="0"/>
              </a:spcBef>
              <a:spcAft>
                <a:spcPts val="0"/>
              </a:spcAft>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9" name="Shape 199"/>
        <p:cNvGrpSpPr/>
        <p:nvPr/>
      </p:nvGrpSpPr>
      <p:grpSpPr>
        <a:xfrm>
          <a:off x="0" y="0"/>
          <a:ext cx="0" cy="0"/>
          <a:chOff x="0" y="0"/>
          <a:chExt cx="0" cy="0"/>
        </a:xfrm>
      </p:grpSpPr>
      <p:sp>
        <p:nvSpPr>
          <p:cNvPr id="200" name="Google Shape;200;p2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201" name="Google Shape;201;p28"/>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2D2D2D"/>
              </a:buClr>
              <a:buSzPts val="1800"/>
              <a:buChar char="•"/>
              <a:defRPr/>
            </a:lvl1pPr>
            <a:lvl2pPr indent="-342900" lvl="1" marL="914400" algn="l">
              <a:spcBef>
                <a:spcPts val="360"/>
              </a:spcBef>
              <a:spcAft>
                <a:spcPts val="0"/>
              </a:spcAft>
              <a:buClr>
                <a:srgbClr val="2D2D2D"/>
              </a:buClr>
              <a:buSzPts val="1800"/>
              <a:buChar char="–"/>
              <a:defRPr/>
            </a:lvl2pPr>
            <a:lvl3pPr indent="-342900" lvl="2" marL="1371600" algn="l">
              <a:spcBef>
                <a:spcPts val="360"/>
              </a:spcBef>
              <a:spcAft>
                <a:spcPts val="0"/>
              </a:spcAft>
              <a:buClr>
                <a:srgbClr val="2D2D2D"/>
              </a:buClr>
              <a:buSzPts val="1800"/>
              <a:buChar char="•"/>
              <a:defRPr/>
            </a:lvl3pPr>
            <a:lvl4pPr indent="-342900" lvl="3" marL="1828800" algn="l">
              <a:spcBef>
                <a:spcPts val="360"/>
              </a:spcBef>
              <a:spcAft>
                <a:spcPts val="0"/>
              </a:spcAft>
              <a:buClr>
                <a:srgbClr val="2D2D2D"/>
              </a:buClr>
              <a:buSzPts val="1800"/>
              <a:buChar char="–"/>
              <a:defRPr/>
            </a:lvl4pPr>
            <a:lvl5pPr indent="-342900" lvl="4" marL="2286000" algn="l">
              <a:spcBef>
                <a:spcPts val="360"/>
              </a:spcBef>
              <a:spcAft>
                <a:spcPts val="0"/>
              </a:spcAft>
              <a:buClr>
                <a:srgbClr val="2D2D2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03" name="Google Shape;203;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04" name="Google Shape;204;p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Open Sans"/>
                <a:ea typeface="Open Sans"/>
                <a:cs typeface="Open Sans"/>
                <a:sym typeface="Open Sans"/>
              </a:defRPr>
            </a:lvl1pPr>
            <a:lvl2pPr indent="0" lvl="1" marL="0" marR="0" rtl="0" algn="l">
              <a:spcBef>
                <a:spcPts val="0"/>
              </a:spcBef>
              <a:spcAft>
                <a:spcPts val="0"/>
              </a:spcAft>
              <a:buNone/>
              <a:defRPr sz="1800">
                <a:solidFill>
                  <a:schemeClr val="dk1"/>
                </a:solidFill>
                <a:latin typeface="Open Sans"/>
                <a:ea typeface="Open Sans"/>
                <a:cs typeface="Open Sans"/>
                <a:sym typeface="Open Sans"/>
              </a:defRPr>
            </a:lvl2pPr>
            <a:lvl3pPr indent="0" lvl="2" marL="0" marR="0" rtl="0" algn="l">
              <a:spcBef>
                <a:spcPts val="0"/>
              </a:spcBef>
              <a:spcAft>
                <a:spcPts val="0"/>
              </a:spcAft>
              <a:buNone/>
              <a:defRPr sz="1800">
                <a:solidFill>
                  <a:schemeClr val="dk1"/>
                </a:solidFill>
                <a:latin typeface="Open Sans"/>
                <a:ea typeface="Open Sans"/>
                <a:cs typeface="Open Sans"/>
                <a:sym typeface="Open Sans"/>
              </a:defRPr>
            </a:lvl3pPr>
            <a:lvl4pPr indent="0" lvl="3" marL="0" marR="0" rtl="0" algn="l">
              <a:spcBef>
                <a:spcPts val="0"/>
              </a:spcBef>
              <a:spcAft>
                <a:spcPts val="0"/>
              </a:spcAft>
              <a:buNone/>
              <a:defRPr sz="1800">
                <a:solidFill>
                  <a:schemeClr val="dk1"/>
                </a:solidFill>
                <a:latin typeface="Open Sans"/>
                <a:ea typeface="Open Sans"/>
                <a:cs typeface="Open Sans"/>
                <a:sym typeface="Open Sans"/>
              </a:defRPr>
            </a:lvl4pPr>
            <a:lvl5pPr indent="0" lvl="4" marL="0" marR="0" rtl="0" algn="l">
              <a:spcBef>
                <a:spcPts val="0"/>
              </a:spcBef>
              <a:spcAft>
                <a:spcPts val="0"/>
              </a:spcAft>
              <a:buNone/>
              <a:defRPr sz="1800">
                <a:solidFill>
                  <a:schemeClr val="dk1"/>
                </a:solidFill>
                <a:latin typeface="Open Sans"/>
                <a:ea typeface="Open Sans"/>
                <a:cs typeface="Open Sans"/>
                <a:sym typeface="Open Sans"/>
              </a:defRPr>
            </a:lvl5pPr>
            <a:lvl6pPr indent="0" lvl="5" marL="0" marR="0" rtl="0" algn="l">
              <a:spcBef>
                <a:spcPts val="0"/>
              </a:spcBef>
              <a:spcAft>
                <a:spcPts val="0"/>
              </a:spcAft>
              <a:buNone/>
              <a:defRPr sz="1800">
                <a:solidFill>
                  <a:schemeClr val="dk1"/>
                </a:solidFill>
                <a:latin typeface="Open Sans"/>
                <a:ea typeface="Open Sans"/>
                <a:cs typeface="Open Sans"/>
                <a:sym typeface="Open Sans"/>
              </a:defRPr>
            </a:lvl6pPr>
            <a:lvl7pPr indent="0" lvl="6" marL="0" marR="0" rtl="0" algn="l">
              <a:spcBef>
                <a:spcPts val="0"/>
              </a:spcBef>
              <a:spcAft>
                <a:spcPts val="0"/>
              </a:spcAft>
              <a:buNone/>
              <a:defRPr sz="1800">
                <a:solidFill>
                  <a:schemeClr val="dk1"/>
                </a:solidFill>
                <a:latin typeface="Open Sans"/>
                <a:ea typeface="Open Sans"/>
                <a:cs typeface="Open Sans"/>
                <a:sym typeface="Open Sans"/>
              </a:defRPr>
            </a:lvl7pPr>
            <a:lvl8pPr indent="0" lvl="7" marL="0" marR="0" rtl="0" algn="l">
              <a:spcBef>
                <a:spcPts val="0"/>
              </a:spcBef>
              <a:spcAft>
                <a:spcPts val="0"/>
              </a:spcAft>
              <a:buNone/>
              <a:defRPr sz="1800">
                <a:solidFill>
                  <a:schemeClr val="dk1"/>
                </a:solidFill>
                <a:latin typeface="Open Sans"/>
                <a:ea typeface="Open Sans"/>
                <a:cs typeface="Open Sans"/>
                <a:sym typeface="Open Sans"/>
              </a:defRPr>
            </a:lvl8pPr>
            <a:lvl9pPr indent="0" lvl="8" marL="0" marR="0" rtl="0" algn="l">
              <a:spcBef>
                <a:spcPts val="0"/>
              </a:spcBef>
              <a:spcAft>
                <a:spcPts val="0"/>
              </a:spcAft>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05" name="Shape 205"/>
        <p:cNvGrpSpPr/>
        <p:nvPr/>
      </p:nvGrpSpPr>
      <p:grpSpPr>
        <a:xfrm>
          <a:off x="0" y="0"/>
          <a:ext cx="0" cy="0"/>
          <a:chOff x="0" y="0"/>
          <a:chExt cx="0" cy="0"/>
        </a:xfrm>
      </p:grpSpPr>
      <p:sp>
        <p:nvSpPr>
          <p:cNvPr id="206" name="Google Shape;206;p29"/>
          <p:cNvSpPr txBox="1"/>
          <p:nvPr>
            <p:ph type="title"/>
          </p:nvPr>
        </p:nvSpPr>
        <p:spPr>
          <a:xfrm>
            <a:off x="472501" y="467101"/>
            <a:ext cx="8200013" cy="353174"/>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550" u="none" cap="none" strike="noStrike">
                <a:solidFill>
                  <a:schemeClr val="dk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207" name="Google Shape;207;p29"/>
          <p:cNvSpPr txBox="1"/>
          <p:nvPr>
            <p:ph idx="1" type="body"/>
          </p:nvPr>
        </p:nvSpPr>
        <p:spPr>
          <a:xfrm>
            <a:off x="472051" y="1564222"/>
            <a:ext cx="8200351" cy="3066848"/>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0"/>
              </a:spcBef>
              <a:spcAft>
                <a:spcPts val="0"/>
              </a:spcAft>
              <a:buClr>
                <a:srgbClr val="2D2D2D"/>
              </a:buClr>
              <a:buSzPts val="1500"/>
              <a:buChar char="•"/>
              <a:defRPr sz="1500">
                <a:latin typeface="Open Sans"/>
                <a:ea typeface="Open Sans"/>
                <a:cs typeface="Open Sans"/>
                <a:sym typeface="Open Sans"/>
              </a:defRPr>
            </a:lvl1pPr>
            <a:lvl2pPr indent="-323850" lvl="1" marL="914400" algn="l">
              <a:lnSpc>
                <a:spcPct val="100000"/>
              </a:lnSpc>
              <a:spcBef>
                <a:spcPts val="0"/>
              </a:spcBef>
              <a:spcAft>
                <a:spcPts val="0"/>
              </a:spcAft>
              <a:buClr>
                <a:srgbClr val="2D2D2D"/>
              </a:buClr>
              <a:buSzPts val="1500"/>
              <a:buChar char="–"/>
              <a:defRPr sz="1500">
                <a:latin typeface="Open Sans"/>
                <a:ea typeface="Open Sans"/>
                <a:cs typeface="Open Sans"/>
                <a:sym typeface="Open Sans"/>
              </a:defRPr>
            </a:lvl2pPr>
            <a:lvl3pPr indent="-323850" lvl="2" marL="1371600" algn="l">
              <a:lnSpc>
                <a:spcPct val="100000"/>
              </a:lnSpc>
              <a:spcBef>
                <a:spcPts val="0"/>
              </a:spcBef>
              <a:spcAft>
                <a:spcPts val="0"/>
              </a:spcAft>
              <a:buClr>
                <a:srgbClr val="2D2D2D"/>
              </a:buClr>
              <a:buSzPts val="1500"/>
              <a:buChar char="•"/>
              <a:defRPr sz="1500">
                <a:latin typeface="Open Sans"/>
                <a:ea typeface="Open Sans"/>
                <a:cs typeface="Open Sans"/>
                <a:sym typeface="Open Sans"/>
              </a:defRPr>
            </a:lvl3pPr>
            <a:lvl4pPr indent="-361950" lvl="3" marL="1828800" algn="l">
              <a:lnSpc>
                <a:spcPct val="100000"/>
              </a:lnSpc>
              <a:spcBef>
                <a:spcPts val="0"/>
              </a:spcBef>
              <a:spcAft>
                <a:spcPts val="0"/>
              </a:spcAft>
              <a:buClr>
                <a:srgbClr val="2D2D2D"/>
              </a:buClr>
              <a:buSzPts val="2100"/>
              <a:buChar char="–"/>
              <a:defRPr sz="2100">
                <a:latin typeface="Open Sans"/>
                <a:ea typeface="Open Sans"/>
                <a:cs typeface="Open Sans"/>
                <a:sym typeface="Open Sans"/>
              </a:defRPr>
            </a:lvl4pPr>
            <a:lvl5pPr indent="-361950" lvl="4" marL="2286000" algn="l">
              <a:lnSpc>
                <a:spcPct val="100000"/>
              </a:lnSpc>
              <a:spcBef>
                <a:spcPts val="0"/>
              </a:spcBef>
              <a:spcAft>
                <a:spcPts val="0"/>
              </a:spcAft>
              <a:buClr>
                <a:srgbClr val="2D2D2D"/>
              </a:buClr>
              <a:buSzPts val="2100"/>
              <a:buChar char="»"/>
              <a:defRPr sz="2100">
                <a:latin typeface="Open Sans"/>
                <a:ea typeface="Open Sans"/>
                <a:cs typeface="Open Sans"/>
                <a:sym typeface="Open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LIDE_OD">
  <p:cSld name="DATA SLIDE_OD">
    <p:spTree>
      <p:nvGrpSpPr>
        <p:cNvPr id="208" name="Shape 208"/>
        <p:cNvGrpSpPr/>
        <p:nvPr/>
      </p:nvGrpSpPr>
      <p:grpSpPr>
        <a:xfrm>
          <a:off x="0" y="0"/>
          <a:ext cx="0" cy="0"/>
          <a:chOff x="0" y="0"/>
          <a:chExt cx="0" cy="0"/>
        </a:xfrm>
      </p:grpSpPr>
      <p:sp>
        <p:nvSpPr>
          <p:cNvPr id="209" name="Google Shape;209;p30"/>
          <p:cNvSpPr txBox="1"/>
          <p:nvPr>
            <p:ph idx="1" type="body"/>
          </p:nvPr>
        </p:nvSpPr>
        <p:spPr>
          <a:xfrm>
            <a:off x="457200" y="1165622"/>
            <a:ext cx="8229600" cy="3465909"/>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2D2D2D"/>
              </a:buClr>
              <a:buSzPts val="1800"/>
              <a:buChar char="•"/>
              <a:defRPr/>
            </a:lvl1pPr>
            <a:lvl2pPr indent="-342900" lvl="1" marL="914400" algn="l">
              <a:spcBef>
                <a:spcPts val="360"/>
              </a:spcBef>
              <a:spcAft>
                <a:spcPts val="0"/>
              </a:spcAft>
              <a:buClr>
                <a:srgbClr val="2D2D2D"/>
              </a:buClr>
              <a:buSzPts val="1800"/>
              <a:buChar char="–"/>
              <a:defRPr/>
            </a:lvl2pPr>
            <a:lvl3pPr indent="-342900" lvl="2" marL="1371600" algn="l">
              <a:spcBef>
                <a:spcPts val="360"/>
              </a:spcBef>
              <a:spcAft>
                <a:spcPts val="0"/>
              </a:spcAft>
              <a:buClr>
                <a:srgbClr val="2D2D2D"/>
              </a:buClr>
              <a:buSzPts val="1800"/>
              <a:buChar char="•"/>
              <a:defRPr/>
            </a:lvl3pPr>
            <a:lvl4pPr indent="-342900" lvl="3" marL="1828800" algn="l">
              <a:spcBef>
                <a:spcPts val="360"/>
              </a:spcBef>
              <a:spcAft>
                <a:spcPts val="0"/>
              </a:spcAft>
              <a:buClr>
                <a:srgbClr val="2D2D2D"/>
              </a:buClr>
              <a:buSzPts val="1800"/>
              <a:buChar char="–"/>
              <a:defRPr/>
            </a:lvl4pPr>
            <a:lvl5pPr indent="-342900" lvl="4" marL="2286000" algn="l">
              <a:spcBef>
                <a:spcPts val="360"/>
              </a:spcBef>
              <a:spcAft>
                <a:spcPts val="0"/>
              </a:spcAft>
              <a:buClr>
                <a:srgbClr val="2D2D2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3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
        <p:nvSpPr>
          <p:cNvPr id="211" name="Google Shape;211;p30"/>
          <p:cNvSpPr txBox="1"/>
          <p:nvPr>
            <p:ph idx="2" type="body"/>
          </p:nvPr>
        </p:nvSpPr>
        <p:spPr>
          <a:xfrm>
            <a:off x="457200" y="4631532"/>
            <a:ext cx="8229600" cy="413147"/>
          </a:xfrm>
          <a:prstGeom prst="rect">
            <a:avLst/>
          </a:prstGeom>
          <a:noFill/>
          <a:ln>
            <a:noFill/>
          </a:ln>
        </p:spPr>
        <p:txBody>
          <a:bodyPr anchorCtr="0" anchor="b" bIns="45700" lIns="91425" spcFirstLastPara="1" rIns="91425" wrap="square" tIns="45700">
            <a:noAutofit/>
          </a:bodyPr>
          <a:lstStyle>
            <a:lvl1pPr indent="-228600" lvl="0" marL="457200" algn="l">
              <a:spcBef>
                <a:spcPts val="150"/>
              </a:spcBef>
              <a:spcAft>
                <a:spcPts val="0"/>
              </a:spcAft>
              <a:buClr>
                <a:schemeClr val="dk2"/>
              </a:buClr>
              <a:buSzPts val="900"/>
              <a:buNone/>
              <a:defRPr sz="900">
                <a:solidFill>
                  <a:schemeClr val="dk2"/>
                </a:solidFill>
              </a:defRPr>
            </a:lvl1pPr>
            <a:lvl2pPr indent="-342900" lvl="1" marL="914400" algn="l">
              <a:spcBef>
                <a:spcPts val="360"/>
              </a:spcBef>
              <a:spcAft>
                <a:spcPts val="0"/>
              </a:spcAft>
              <a:buClr>
                <a:srgbClr val="2D2D2D"/>
              </a:buClr>
              <a:buSzPts val="1800"/>
              <a:buChar char="–"/>
              <a:defRPr/>
            </a:lvl2pPr>
            <a:lvl3pPr indent="-342900" lvl="2" marL="1371600" algn="l">
              <a:spcBef>
                <a:spcPts val="360"/>
              </a:spcBef>
              <a:spcAft>
                <a:spcPts val="0"/>
              </a:spcAft>
              <a:buClr>
                <a:srgbClr val="2D2D2D"/>
              </a:buClr>
              <a:buSzPts val="1800"/>
              <a:buChar char="•"/>
              <a:defRPr/>
            </a:lvl3pPr>
            <a:lvl4pPr indent="-342900" lvl="3" marL="1828800" algn="l">
              <a:spcBef>
                <a:spcPts val="360"/>
              </a:spcBef>
              <a:spcAft>
                <a:spcPts val="0"/>
              </a:spcAft>
              <a:buClr>
                <a:srgbClr val="2D2D2D"/>
              </a:buClr>
              <a:buSzPts val="1800"/>
              <a:buChar char="–"/>
              <a:defRPr/>
            </a:lvl4pPr>
            <a:lvl5pPr indent="-342900" lvl="4" marL="2286000" algn="l">
              <a:spcBef>
                <a:spcPts val="360"/>
              </a:spcBef>
              <a:spcAft>
                <a:spcPts val="0"/>
              </a:spcAft>
              <a:buClr>
                <a:srgbClr val="2D2D2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OD">
  <p:cSld name="BLANK_OD">
    <p:spTree>
      <p:nvGrpSpPr>
        <p:cNvPr id="212" name="Shape 212"/>
        <p:cNvGrpSpPr/>
        <p:nvPr/>
      </p:nvGrpSpPr>
      <p:grpSpPr>
        <a:xfrm>
          <a:off x="0" y="0"/>
          <a:ext cx="0" cy="0"/>
          <a:chOff x="0" y="0"/>
          <a:chExt cx="0" cy="0"/>
        </a:xfrm>
      </p:grpSpPr>
      <p:sp>
        <p:nvSpPr>
          <p:cNvPr id="213" name="Google Shape;213;p31"/>
          <p:cNvSpPr txBox="1"/>
          <p:nvPr/>
        </p:nvSpPr>
        <p:spPr>
          <a:xfrm>
            <a:off x="8732520" y="4761405"/>
            <a:ext cx="4114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lang="en"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 Title Only">
  <p:cSld name="D. Title Only">
    <p:spTree>
      <p:nvGrpSpPr>
        <p:cNvPr id="214" name="Shape 214"/>
        <p:cNvGrpSpPr/>
        <p:nvPr/>
      </p:nvGrpSpPr>
      <p:grpSpPr>
        <a:xfrm>
          <a:off x="0" y="0"/>
          <a:ext cx="0" cy="0"/>
          <a:chOff x="0" y="0"/>
          <a:chExt cx="0" cy="0"/>
        </a:xfrm>
      </p:grpSpPr>
      <p:sp>
        <p:nvSpPr>
          <p:cNvPr id="215" name="Google Shape;215;p3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7F6000"/>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6" name="Google Shape;216;p32"/>
          <p:cNvSpPr txBox="1"/>
          <p:nvPr>
            <p:ph type="title"/>
          </p:nvPr>
        </p:nvSpPr>
        <p:spPr>
          <a:xfrm>
            <a:off x="472500" y="467101"/>
            <a:ext cx="8200013" cy="249299"/>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6pPr>
            <a:lvl7pPr lvl="6"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7pPr>
            <a:lvl8pPr lvl="7"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8pPr>
            <a:lvl9pPr lvl="8" marR="0" rtl="0" algn="ctr">
              <a:spcBef>
                <a:spcPts val="0"/>
              </a:spcBef>
              <a:spcAft>
                <a:spcPts val="0"/>
              </a:spcAft>
              <a:buSzPts val="1400"/>
              <a:buNone/>
              <a:defRPr b="0" i="0" sz="4400" u="none" cap="none" strike="noStrike">
                <a:solidFill>
                  <a:schemeClr val="dk1"/>
                </a:solidFill>
                <a:latin typeface="Open Sans"/>
                <a:ea typeface="Open Sans"/>
                <a:cs typeface="Open Sans"/>
                <a:sym typeface="Open Sans"/>
              </a:defRPr>
            </a:lvl9pPr>
          </a:lstStyle>
          <a:p/>
        </p:txBody>
      </p:sp>
    </p:spTree>
  </p:cSld>
  <p:clrMapOvr>
    <a:masterClrMapping/>
  </p:clrMapOvr>
  <mc:AlternateContent>
    <mc:Choice Requires="p14">
      <p:transition p14:dur="250">
        <p:fade/>
      </p:transition>
    </mc:Choice>
    <mc:Fallback>
      <p:transition>
        <p:fade/>
      </p:transition>
    </mc:Fallback>
  </mc:AlternateContent>
  <p:extLst>
    <p:ext uri="{DCECCB84-F9BA-43D5-87BE-67443E8EF086}">
      <p15:sldGuideLst>
        <p15:guide id="1"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3" name="Shape 223"/>
        <p:cNvGrpSpPr/>
        <p:nvPr/>
      </p:nvGrpSpPr>
      <p:grpSpPr>
        <a:xfrm>
          <a:off x="0" y="0"/>
          <a:ext cx="0" cy="0"/>
          <a:chOff x="0" y="0"/>
          <a:chExt cx="0" cy="0"/>
        </a:xfrm>
      </p:grpSpPr>
      <p:sp>
        <p:nvSpPr>
          <p:cNvPr id="224" name="Google Shape;224;p3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5" name="Google Shape;225;p3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7" name="Google Shape;227;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8" name="Google Shape;228;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9" name="Shape 229"/>
        <p:cNvGrpSpPr/>
        <p:nvPr/>
      </p:nvGrpSpPr>
      <p:grpSpPr>
        <a:xfrm>
          <a:off x="0" y="0"/>
          <a:ext cx="0" cy="0"/>
          <a:chOff x="0" y="0"/>
          <a:chExt cx="0" cy="0"/>
        </a:xfrm>
      </p:grpSpPr>
      <p:sp>
        <p:nvSpPr>
          <p:cNvPr id="230" name="Google Shape;230;p3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1" name="Google Shape;231;p3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32" name="Google Shape;232;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3" name="Google Shape;233;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4" name="Google Shape;234;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5" name="Shape 235"/>
        <p:cNvGrpSpPr/>
        <p:nvPr/>
      </p:nvGrpSpPr>
      <p:grpSpPr>
        <a:xfrm>
          <a:off x="0" y="0"/>
          <a:ext cx="0" cy="0"/>
          <a:chOff x="0" y="0"/>
          <a:chExt cx="0" cy="0"/>
        </a:xfrm>
      </p:grpSpPr>
      <p:sp>
        <p:nvSpPr>
          <p:cNvPr id="236" name="Google Shape;236;p3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7" name="Google Shape;237;p3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38" name="Google Shape;238;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9" name="Google Shape;239;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1" name="Shape 241"/>
        <p:cNvGrpSpPr/>
        <p:nvPr/>
      </p:nvGrpSpPr>
      <p:grpSpPr>
        <a:xfrm>
          <a:off x="0" y="0"/>
          <a:ext cx="0" cy="0"/>
          <a:chOff x="0" y="0"/>
          <a:chExt cx="0" cy="0"/>
        </a:xfrm>
      </p:grpSpPr>
      <p:sp>
        <p:nvSpPr>
          <p:cNvPr id="242" name="Google Shape;242;p3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3" name="Google Shape;243;p3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3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3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6" name="Google Shape;246;p3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7" name="Google Shape;247;p3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8" name="Shape 248"/>
        <p:cNvGrpSpPr/>
        <p:nvPr/>
      </p:nvGrpSpPr>
      <p:grpSpPr>
        <a:xfrm>
          <a:off x="0" y="0"/>
          <a:ext cx="0" cy="0"/>
          <a:chOff x="0" y="0"/>
          <a:chExt cx="0" cy="0"/>
        </a:xfrm>
      </p:grpSpPr>
      <p:sp>
        <p:nvSpPr>
          <p:cNvPr id="249" name="Google Shape;249;p3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0" name="Google Shape;250;p3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51" name="Google Shape;251;p3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2" name="Google Shape;252;p3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53" name="Google Shape;253;p3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3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5" name="Google Shape;255;p3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6" name="Google Shape;256;p3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7" name="Shape 257"/>
        <p:cNvGrpSpPr/>
        <p:nvPr/>
      </p:nvGrpSpPr>
      <p:grpSpPr>
        <a:xfrm>
          <a:off x="0" y="0"/>
          <a:ext cx="0" cy="0"/>
          <a:chOff x="0" y="0"/>
          <a:chExt cx="0" cy="0"/>
        </a:xfrm>
      </p:grpSpPr>
      <p:sp>
        <p:nvSpPr>
          <p:cNvPr id="258" name="Google Shape;258;p3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9" name="Google Shape;259;p3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0" name="Google Shape;260;p3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1" name="Google Shape;261;p3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2" name="Shape 262"/>
        <p:cNvGrpSpPr/>
        <p:nvPr/>
      </p:nvGrpSpPr>
      <p:grpSpPr>
        <a:xfrm>
          <a:off x="0" y="0"/>
          <a:ext cx="0" cy="0"/>
          <a:chOff x="0" y="0"/>
          <a:chExt cx="0" cy="0"/>
        </a:xfrm>
      </p:grpSpPr>
      <p:sp>
        <p:nvSpPr>
          <p:cNvPr id="263" name="Google Shape;263;p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4" name="Google Shape;264;p4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5" name="Google Shape;265;p4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6" name="Shape 266"/>
        <p:cNvGrpSpPr/>
        <p:nvPr/>
      </p:nvGrpSpPr>
      <p:grpSpPr>
        <a:xfrm>
          <a:off x="0" y="0"/>
          <a:ext cx="0" cy="0"/>
          <a:chOff x="0" y="0"/>
          <a:chExt cx="0" cy="0"/>
        </a:xfrm>
      </p:grpSpPr>
      <p:sp>
        <p:nvSpPr>
          <p:cNvPr id="267" name="Google Shape;267;p4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8" name="Google Shape;268;p4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69" name="Google Shape;269;p4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0" name="Google Shape;270;p4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1" name="Google Shape;271;p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2" name="Google Shape;272;p4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3" name="Shape 273"/>
        <p:cNvGrpSpPr/>
        <p:nvPr/>
      </p:nvGrpSpPr>
      <p:grpSpPr>
        <a:xfrm>
          <a:off x="0" y="0"/>
          <a:ext cx="0" cy="0"/>
          <a:chOff x="0" y="0"/>
          <a:chExt cx="0" cy="0"/>
        </a:xfrm>
      </p:grpSpPr>
      <p:sp>
        <p:nvSpPr>
          <p:cNvPr id="274" name="Google Shape;274;p4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5" name="Google Shape;275;p4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76" name="Google Shape;276;p4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7" name="Google Shape;277;p4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8" name="Google Shape;278;p4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9" name="Google Shape;279;p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0" name="Shape 280"/>
        <p:cNvGrpSpPr/>
        <p:nvPr/>
      </p:nvGrpSpPr>
      <p:grpSpPr>
        <a:xfrm>
          <a:off x="0" y="0"/>
          <a:ext cx="0" cy="0"/>
          <a:chOff x="0" y="0"/>
          <a:chExt cx="0" cy="0"/>
        </a:xfrm>
      </p:grpSpPr>
      <p:sp>
        <p:nvSpPr>
          <p:cNvPr id="281" name="Google Shape;281;p4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2" name="Google Shape;282;p4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3" name="Google Shape;283;p4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4" name="Google Shape;284;p4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5" name="Google Shape;285;p4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6" name="Shape 286"/>
        <p:cNvGrpSpPr/>
        <p:nvPr/>
      </p:nvGrpSpPr>
      <p:grpSpPr>
        <a:xfrm>
          <a:off x="0" y="0"/>
          <a:ext cx="0" cy="0"/>
          <a:chOff x="0" y="0"/>
          <a:chExt cx="0" cy="0"/>
        </a:xfrm>
      </p:grpSpPr>
      <p:sp>
        <p:nvSpPr>
          <p:cNvPr id="287" name="Google Shape;287;p4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8" name="Google Shape;288;p4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9" name="Google Shape;289;p4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0" name="Google Shape;290;p4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1" name="Google Shape;291;p4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theme" Target="../theme/theme2.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6" name="Shape 66"/>
        <p:cNvGrpSpPr/>
        <p:nvPr/>
      </p:nvGrpSpPr>
      <p:grpSpPr>
        <a:xfrm>
          <a:off x="0" y="0"/>
          <a:ext cx="0" cy="0"/>
          <a:chOff x="0" y="0"/>
          <a:chExt cx="0" cy="0"/>
        </a:xfrm>
      </p:grpSpPr>
      <p:sp>
        <p:nvSpPr>
          <p:cNvPr id="67" name="Google Shape;67;p14"/>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2D2D2D"/>
              </a:buClr>
              <a:buSzPts val="3200"/>
              <a:buFont typeface="Arial"/>
              <a:buChar char="•"/>
              <a:defRPr b="0" i="0" sz="3200" u="none" cap="none" strike="noStrike">
                <a:solidFill>
                  <a:srgbClr val="2D2D2D"/>
                </a:solidFill>
                <a:latin typeface="Calibri"/>
                <a:ea typeface="Calibri"/>
                <a:cs typeface="Calibri"/>
                <a:sym typeface="Calibri"/>
              </a:defRPr>
            </a:lvl1pPr>
            <a:lvl2pPr indent="-406400" lvl="1" marL="914400" marR="0" rtl="0" algn="l">
              <a:spcBef>
                <a:spcPts val="560"/>
              </a:spcBef>
              <a:spcAft>
                <a:spcPts val="0"/>
              </a:spcAft>
              <a:buClr>
                <a:srgbClr val="2D2D2D"/>
              </a:buClr>
              <a:buSzPts val="2800"/>
              <a:buFont typeface="Arial"/>
              <a:buChar char="–"/>
              <a:defRPr b="0" i="0" sz="2800" u="none" cap="none" strike="noStrike">
                <a:solidFill>
                  <a:srgbClr val="2D2D2D"/>
                </a:solidFill>
                <a:latin typeface="Calibri"/>
                <a:ea typeface="Calibri"/>
                <a:cs typeface="Calibri"/>
                <a:sym typeface="Calibri"/>
              </a:defRPr>
            </a:lvl2pPr>
            <a:lvl3pPr indent="-381000" lvl="2" marL="1371600" marR="0" rtl="0" algn="l">
              <a:spcBef>
                <a:spcPts val="480"/>
              </a:spcBef>
              <a:spcAft>
                <a:spcPts val="0"/>
              </a:spcAft>
              <a:buClr>
                <a:srgbClr val="2D2D2D"/>
              </a:buClr>
              <a:buSzPts val="2400"/>
              <a:buFont typeface="Arial"/>
              <a:buChar char="•"/>
              <a:defRPr b="0" i="0" sz="2400" u="none" cap="none" strike="noStrike">
                <a:solidFill>
                  <a:srgbClr val="2D2D2D"/>
                </a:solidFill>
                <a:latin typeface="Calibri"/>
                <a:ea typeface="Calibri"/>
                <a:cs typeface="Calibri"/>
                <a:sym typeface="Calibri"/>
              </a:defRPr>
            </a:lvl3pPr>
            <a:lvl4pPr indent="-355600" lvl="3" marL="1828800" marR="0" rtl="0" algn="l">
              <a:spcBef>
                <a:spcPts val="400"/>
              </a:spcBef>
              <a:spcAft>
                <a:spcPts val="0"/>
              </a:spcAft>
              <a:buClr>
                <a:srgbClr val="2D2D2D"/>
              </a:buClr>
              <a:buSzPts val="2000"/>
              <a:buFont typeface="Arial"/>
              <a:buChar char="–"/>
              <a:defRPr b="0" i="0" sz="2000" u="none" cap="none" strike="noStrike">
                <a:solidFill>
                  <a:srgbClr val="2D2D2D"/>
                </a:solidFill>
                <a:latin typeface="Calibri"/>
                <a:ea typeface="Calibri"/>
                <a:cs typeface="Calibri"/>
                <a:sym typeface="Calibri"/>
              </a:defRPr>
            </a:lvl4pPr>
            <a:lvl5pPr indent="-355600" lvl="4" marL="2286000" marR="0" rtl="0" algn="l">
              <a:spcBef>
                <a:spcPts val="400"/>
              </a:spcBef>
              <a:spcAft>
                <a:spcPts val="0"/>
              </a:spcAft>
              <a:buClr>
                <a:srgbClr val="2D2D2D"/>
              </a:buClr>
              <a:buSzPts val="2000"/>
              <a:buFont typeface="Arial"/>
              <a:buChar char="»"/>
              <a:defRPr b="0" i="0" sz="2000" u="none" cap="none" strike="noStrike">
                <a:solidFill>
                  <a:srgbClr val="2D2D2D"/>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3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19" name="Google Shape;219;p3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0" name="Google Shape;220;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1" name="Google Shape;221;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2" name="Google Shape;222;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38.png"/><Relationship Id="rId6" Type="http://schemas.openxmlformats.org/officeDocument/2006/relationships/image" Target="../media/image40.png"/><Relationship Id="rId7" Type="http://schemas.openxmlformats.org/officeDocument/2006/relationships/hyperlink" Target="https://www.cdc.gov/coronavirus/2019-ncov/community/health-equity/cdc-strategy.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45.jpg"/><Relationship Id="rId4" Type="http://schemas.openxmlformats.org/officeDocument/2006/relationships/hyperlink" Target="http://www.cdc.gov/coronavirus/2019-ncov/vaccines/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47.png"/><Relationship Id="rId4" Type="http://schemas.openxmlformats.org/officeDocument/2006/relationships/image" Target="../media/image49.png"/><Relationship Id="rId5"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hyperlink" Target="http://www.cdc.gov/coronavirus/2019ncov/communication/toolkits/index.html" TargetMode="External"/><Relationship Id="rId4" Type="http://schemas.openxmlformats.org/officeDocument/2006/relationships/hyperlink" Target="http://www.cdc.gov/coronavirus/2019-ncov/community/homeless-shelters/index.html" TargetMode="External"/><Relationship Id="rId5" Type="http://schemas.openxmlformats.org/officeDocument/2006/relationships/hyperlink" Target="http://www.cdc.gov/coronavirus/2019-ncov/community/tribal/social-distancing.html" TargetMode="External"/><Relationship Id="rId6" Type="http://schemas.openxmlformats.org/officeDocument/2006/relationships/hyperlink" Target="http://www.cdc.gov/coronavirus/2019-ncov/community/organizations/community-based.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54.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s://www.nachc.org/research-and-data/research-fact-sheets-and-infographics/infographics-national-findings-on-health-centers-response-to-covid-19/" TargetMode="External"/><Relationship Id="rId4" Type="http://schemas.openxmlformats.org/officeDocument/2006/relationships/hyperlink" Target="http://nchph.org/DASHBOARD/" TargetMode="External"/><Relationship Id="rId5" Type="http://schemas.openxmlformats.org/officeDocument/2006/relationships/hyperlink" Target="http://www.ncfh.org/covid.html" TargetMode="External"/><Relationship Id="rId6" Type="http://schemas.openxmlformats.org/officeDocument/2006/relationships/hyperlink" Target="https://nrcrim.umn.edu/health-education/translated-materials-library" TargetMode="External"/><Relationship Id="rId7" Type="http://schemas.openxmlformats.org/officeDocument/2006/relationships/hyperlink" Target="http://www.farmworkerjustice.org/advocacy_program/covid-19/"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s://www.hudexchange.info/resource/6229/covid19-homeless-system-response-vaccine-planning-and-distribution/" TargetMode="External"/><Relationship Id="rId4" Type="http://schemas.openxmlformats.org/officeDocument/2006/relationships/hyperlink" Target="https://nhchc.org/clinical-practice/diseases-and-conditions/influenza/" TargetMode="External"/><Relationship Id="rId5" Type="http://schemas.openxmlformats.org/officeDocument/2006/relationships/hyperlink" Target="https://nhchc.org/council-covid-19-flash-blast/" TargetMode="External"/><Relationship Id="rId6" Type="http://schemas.openxmlformats.org/officeDocument/2006/relationships/hyperlink" Target="https://nhchc.org/wp-content/uploads/2021/02/COVID-19-Infographic-3.pdf" TargetMode="External"/><Relationship Id="rId7" Type="http://schemas.openxmlformats.org/officeDocument/2006/relationships/hyperlink" Target="https://nhchc.org/wp-content/uploads/2021/02/Letter-to-states-vaccine-priority-for-homeless-2.pdf" TargetMode="External"/><Relationship Id="rId8" Type="http://schemas.openxmlformats.org/officeDocument/2006/relationships/hyperlink" Target="https://nhchc.org/wp-content/uploads/2021/02/Letter-to-states-vaccine-priority-for-homeless-2.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ctrTitle"/>
          </p:nvPr>
        </p:nvSpPr>
        <p:spPr>
          <a:xfrm>
            <a:off x="311700" y="539725"/>
            <a:ext cx="88323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i="1" lang="en" sz="3140"/>
              <a:t>Special Populations Roundtable</a:t>
            </a:r>
            <a:endParaRPr i="1" sz="3140"/>
          </a:p>
          <a:p>
            <a:pPr indent="0" lvl="0" marL="0" rtl="0" algn="l">
              <a:spcBef>
                <a:spcPts val="0"/>
              </a:spcBef>
              <a:spcAft>
                <a:spcPts val="0"/>
              </a:spcAft>
              <a:buSzPts val="990"/>
              <a:buNone/>
            </a:pPr>
            <a:r>
              <a:rPr lang="en" sz="3140"/>
              <a:t>Health Center COVID-19 Vaccine Program</a:t>
            </a:r>
            <a:endParaRPr sz="3140"/>
          </a:p>
        </p:txBody>
      </p:sp>
      <p:sp>
        <p:nvSpPr>
          <p:cNvPr id="297" name="Google Shape;297;p45"/>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March 26</a:t>
            </a:r>
            <a:r>
              <a:rPr lang="en"/>
              <a:t>,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4"/>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 #1:</a:t>
            </a:r>
            <a:endParaRPr b="1"/>
          </a:p>
          <a:p>
            <a:pPr indent="0" lvl="0" marL="0" rtl="0" algn="l">
              <a:spcBef>
                <a:spcPts val="0"/>
              </a:spcBef>
              <a:spcAft>
                <a:spcPts val="0"/>
              </a:spcAft>
              <a:buNone/>
            </a:pPr>
            <a:r>
              <a:rPr lang="en" sz="3000"/>
              <a:t>Did you attend the roundtable on March 12th?</a:t>
            </a:r>
            <a:endParaRPr sz="3000"/>
          </a:p>
          <a:p>
            <a:pPr indent="-419100" lvl="0" marL="457200" rtl="0" algn="l">
              <a:spcBef>
                <a:spcPts val="0"/>
              </a:spcBef>
              <a:spcAft>
                <a:spcPts val="0"/>
              </a:spcAft>
              <a:buSzPts val="3000"/>
              <a:buChar char="●"/>
            </a:pPr>
            <a:r>
              <a:rPr lang="en" sz="3000"/>
              <a:t>Yes</a:t>
            </a:r>
            <a:endParaRPr sz="3000"/>
          </a:p>
          <a:p>
            <a:pPr indent="-419100" lvl="0" marL="457200" rtl="0" algn="l">
              <a:spcBef>
                <a:spcPts val="0"/>
              </a:spcBef>
              <a:spcAft>
                <a:spcPts val="0"/>
              </a:spcAft>
              <a:buSzPts val="3000"/>
              <a:buChar char="●"/>
            </a:pPr>
            <a:r>
              <a:rPr lang="en" sz="3000"/>
              <a:t>No</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5"/>
          <p:cNvSpPr txBox="1"/>
          <p:nvPr>
            <p:ph type="title"/>
          </p:nvPr>
        </p:nvSpPr>
        <p:spPr>
          <a:xfrm>
            <a:off x="311675" y="798600"/>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#2:</a:t>
            </a:r>
            <a:endParaRPr b="1"/>
          </a:p>
          <a:p>
            <a:pPr indent="0" lvl="0" marL="0" rtl="0" algn="l">
              <a:spcBef>
                <a:spcPts val="0"/>
              </a:spcBef>
              <a:spcAft>
                <a:spcPts val="0"/>
              </a:spcAft>
              <a:buNone/>
            </a:pPr>
            <a:r>
              <a:rPr lang="en" sz="2777"/>
              <a:t>Have you been able to obtain a waiver from your state to vaccinate your patients outside of state-specific groups?</a:t>
            </a:r>
            <a:endParaRPr sz="2777"/>
          </a:p>
          <a:p>
            <a:pPr indent="-387350" lvl="0" marL="457200" rtl="0" algn="l">
              <a:spcBef>
                <a:spcPts val="0"/>
              </a:spcBef>
              <a:spcAft>
                <a:spcPts val="0"/>
              </a:spcAft>
              <a:buSzPct val="100000"/>
              <a:buChar char="●"/>
            </a:pPr>
            <a:r>
              <a:rPr lang="en" sz="2777"/>
              <a:t>Yes</a:t>
            </a:r>
            <a:endParaRPr sz="2777"/>
          </a:p>
          <a:p>
            <a:pPr indent="-387350" lvl="0" marL="457200" rtl="0" algn="l">
              <a:spcBef>
                <a:spcPts val="0"/>
              </a:spcBef>
              <a:spcAft>
                <a:spcPts val="0"/>
              </a:spcAft>
              <a:buSzPct val="100000"/>
              <a:buChar char="●"/>
            </a:pPr>
            <a:r>
              <a:rPr lang="en" sz="2777"/>
              <a:t>No</a:t>
            </a:r>
            <a:endParaRPr sz="2777"/>
          </a:p>
          <a:p>
            <a:pPr indent="-387350" lvl="0" marL="457200" rtl="0" algn="l">
              <a:spcBef>
                <a:spcPts val="0"/>
              </a:spcBef>
              <a:spcAft>
                <a:spcPts val="0"/>
              </a:spcAft>
              <a:buSzPct val="100000"/>
              <a:buChar char="●"/>
            </a:pPr>
            <a:r>
              <a:rPr lang="en" sz="2777"/>
              <a:t>Unsure</a:t>
            </a:r>
            <a:endParaRPr sz="2777"/>
          </a:p>
          <a:p>
            <a:pPr indent="0" lvl="0" marL="0" rtl="0" algn="l">
              <a:spcBef>
                <a:spcPts val="0"/>
              </a:spcBef>
              <a:spcAft>
                <a:spcPts val="0"/>
              </a:spcAft>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6"/>
          <p:cNvSpPr txBox="1"/>
          <p:nvPr>
            <p:ph type="title"/>
          </p:nvPr>
        </p:nvSpPr>
        <p:spPr>
          <a:xfrm>
            <a:off x="411650" y="1265175"/>
            <a:ext cx="69096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 #3:</a:t>
            </a:r>
            <a:endParaRPr b="1"/>
          </a:p>
          <a:p>
            <a:pPr indent="0" lvl="0" marL="0" rtl="0" algn="l">
              <a:spcBef>
                <a:spcPts val="0"/>
              </a:spcBef>
              <a:spcAft>
                <a:spcPts val="0"/>
              </a:spcAft>
              <a:buNone/>
            </a:pPr>
            <a:r>
              <a:rPr lang="en" sz="2444"/>
              <a:t>Are you using the BPHC Salesforce platform?</a:t>
            </a:r>
            <a:endParaRPr sz="2444"/>
          </a:p>
          <a:p>
            <a:pPr indent="-383821" lvl="0" marL="457200" rtl="0" algn="l">
              <a:spcBef>
                <a:spcPts val="0"/>
              </a:spcBef>
              <a:spcAft>
                <a:spcPts val="0"/>
              </a:spcAft>
              <a:buSzPts val="2444"/>
              <a:buChar char="●"/>
            </a:pPr>
            <a:r>
              <a:rPr lang="en" sz="2444"/>
              <a:t>Yes</a:t>
            </a:r>
            <a:endParaRPr sz="2444"/>
          </a:p>
          <a:p>
            <a:pPr indent="-383821" lvl="0" marL="457200" rtl="0" algn="l">
              <a:spcBef>
                <a:spcPts val="0"/>
              </a:spcBef>
              <a:spcAft>
                <a:spcPts val="0"/>
              </a:spcAft>
              <a:buSzPts val="2444"/>
              <a:buChar char="●"/>
            </a:pPr>
            <a:r>
              <a:rPr lang="en" sz="2444"/>
              <a:t>No</a:t>
            </a:r>
            <a:endParaRPr sz="2444"/>
          </a:p>
          <a:p>
            <a:pPr indent="-383821" lvl="0" marL="457200" rtl="0" algn="l">
              <a:spcBef>
                <a:spcPts val="0"/>
              </a:spcBef>
              <a:spcAft>
                <a:spcPts val="0"/>
              </a:spcAft>
              <a:buSzPts val="2444"/>
              <a:buChar char="●"/>
            </a:pPr>
            <a:r>
              <a:rPr lang="en" sz="2444"/>
              <a:t>N/A	</a:t>
            </a:r>
            <a:endParaRPr sz="2444"/>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7"/>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#4:</a:t>
            </a:r>
            <a:endParaRPr b="1"/>
          </a:p>
          <a:p>
            <a:pPr indent="0" lvl="0" marL="0" rtl="0" algn="l">
              <a:spcBef>
                <a:spcPts val="0"/>
              </a:spcBef>
              <a:spcAft>
                <a:spcPts val="0"/>
              </a:spcAft>
              <a:buNone/>
            </a:pPr>
            <a:r>
              <a:rPr lang="en" sz="2444"/>
              <a:t>What percentage of your health center staff have accepted a COVID-19 vaccine?</a:t>
            </a:r>
            <a:endParaRPr sz="2444"/>
          </a:p>
          <a:p>
            <a:pPr indent="-368299" lvl="0" marL="457200" rtl="0" algn="l">
              <a:spcBef>
                <a:spcPts val="0"/>
              </a:spcBef>
              <a:spcAft>
                <a:spcPts val="0"/>
              </a:spcAft>
              <a:buSzPct val="100000"/>
              <a:buChar char="●"/>
            </a:pPr>
            <a:r>
              <a:rPr lang="en" sz="2444"/>
              <a:t>0-25%</a:t>
            </a:r>
            <a:endParaRPr sz="2444"/>
          </a:p>
          <a:p>
            <a:pPr indent="-368299" lvl="0" marL="457200" rtl="0" algn="l">
              <a:spcBef>
                <a:spcPts val="0"/>
              </a:spcBef>
              <a:spcAft>
                <a:spcPts val="0"/>
              </a:spcAft>
              <a:buSzPct val="100000"/>
              <a:buChar char="●"/>
            </a:pPr>
            <a:r>
              <a:rPr lang="en" sz="2444"/>
              <a:t>26-50%</a:t>
            </a:r>
            <a:endParaRPr sz="2444"/>
          </a:p>
          <a:p>
            <a:pPr indent="-368299" lvl="0" marL="457200" rtl="0" algn="l">
              <a:spcBef>
                <a:spcPts val="0"/>
              </a:spcBef>
              <a:spcAft>
                <a:spcPts val="0"/>
              </a:spcAft>
              <a:buSzPct val="100000"/>
              <a:buChar char="●"/>
            </a:pPr>
            <a:r>
              <a:rPr lang="en" sz="2444"/>
              <a:t>51-75%</a:t>
            </a:r>
            <a:endParaRPr sz="2444"/>
          </a:p>
          <a:p>
            <a:pPr indent="-368299" lvl="0" marL="457200" rtl="0" algn="l">
              <a:spcBef>
                <a:spcPts val="0"/>
              </a:spcBef>
              <a:spcAft>
                <a:spcPts val="0"/>
              </a:spcAft>
              <a:buSzPct val="100000"/>
              <a:buChar char="●"/>
            </a:pPr>
            <a:r>
              <a:rPr lang="en" sz="2444"/>
              <a:t>76-100%</a:t>
            </a:r>
            <a:endParaRPr sz="2444"/>
          </a:p>
          <a:p>
            <a:pPr indent="-368299" lvl="0" marL="457200" rtl="0" algn="l">
              <a:spcBef>
                <a:spcPts val="0"/>
              </a:spcBef>
              <a:spcAft>
                <a:spcPts val="0"/>
              </a:spcAft>
              <a:buSzPct val="100000"/>
              <a:buChar char="●"/>
            </a:pPr>
            <a:r>
              <a:rPr lang="en" sz="2444"/>
              <a:t>Unsure</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8"/>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#5:</a:t>
            </a:r>
            <a:endParaRPr b="1"/>
          </a:p>
          <a:p>
            <a:pPr indent="0" lvl="0" marL="0" rtl="0" algn="l">
              <a:spcBef>
                <a:spcPts val="0"/>
              </a:spcBef>
              <a:spcAft>
                <a:spcPts val="0"/>
              </a:spcAft>
              <a:buNone/>
            </a:pPr>
            <a:r>
              <a:rPr lang="en" sz="2444"/>
              <a:t>What is the top priority for your health center this week?</a:t>
            </a:r>
            <a:endParaRPr sz="2444"/>
          </a:p>
          <a:p>
            <a:pPr indent="-368299" lvl="0" marL="457200" rtl="0" algn="l">
              <a:spcBef>
                <a:spcPts val="0"/>
              </a:spcBef>
              <a:spcAft>
                <a:spcPts val="0"/>
              </a:spcAft>
              <a:buSzPct val="100000"/>
              <a:buChar char="●"/>
            </a:pPr>
            <a:r>
              <a:rPr lang="en" sz="2444"/>
              <a:t>Obtaining vaccines</a:t>
            </a:r>
            <a:endParaRPr sz="2444"/>
          </a:p>
          <a:p>
            <a:pPr indent="-368299" lvl="0" marL="457200" rtl="0" algn="l">
              <a:spcBef>
                <a:spcPts val="0"/>
              </a:spcBef>
              <a:spcAft>
                <a:spcPts val="0"/>
              </a:spcAft>
              <a:buSzPct val="100000"/>
              <a:buChar char="●"/>
            </a:pPr>
            <a:r>
              <a:rPr lang="en" sz="2444"/>
              <a:t>Expanding vaccine eligibility</a:t>
            </a:r>
            <a:endParaRPr sz="2444"/>
          </a:p>
          <a:p>
            <a:pPr indent="-368299" lvl="0" marL="457200" rtl="0" algn="l">
              <a:spcBef>
                <a:spcPts val="0"/>
              </a:spcBef>
              <a:spcAft>
                <a:spcPts val="0"/>
              </a:spcAft>
              <a:buSzPct val="100000"/>
              <a:buChar char="●"/>
            </a:pPr>
            <a:r>
              <a:rPr lang="en" sz="2444"/>
              <a:t>Reporting to HRSA/other agencies</a:t>
            </a:r>
            <a:endParaRPr sz="2444"/>
          </a:p>
          <a:p>
            <a:pPr indent="-368299" lvl="0" marL="457200" rtl="0" algn="l">
              <a:spcBef>
                <a:spcPts val="0"/>
              </a:spcBef>
              <a:spcAft>
                <a:spcPts val="0"/>
              </a:spcAft>
              <a:buSzPct val="100000"/>
              <a:buChar char="●"/>
            </a:pPr>
            <a:r>
              <a:rPr lang="en" sz="2444"/>
              <a:t>Vaccine hesitancy</a:t>
            </a:r>
            <a:endParaRPr sz="2444"/>
          </a:p>
          <a:p>
            <a:pPr indent="-368299" lvl="0" marL="457200" rtl="0" algn="l">
              <a:spcBef>
                <a:spcPts val="0"/>
              </a:spcBef>
              <a:spcAft>
                <a:spcPts val="0"/>
              </a:spcAft>
              <a:buSzPct val="100000"/>
              <a:buChar char="●"/>
            </a:pPr>
            <a:r>
              <a:rPr lang="en" sz="2444"/>
              <a:t>Other (share in chat)</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9"/>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#6:</a:t>
            </a:r>
            <a:endParaRPr b="1"/>
          </a:p>
          <a:p>
            <a:pPr indent="0" lvl="0" marL="0" rtl="0" algn="l">
              <a:spcBef>
                <a:spcPts val="0"/>
              </a:spcBef>
              <a:spcAft>
                <a:spcPts val="0"/>
              </a:spcAft>
              <a:buNone/>
            </a:pPr>
            <a:r>
              <a:rPr lang="en" sz="2444"/>
              <a:t>Which topic would you like to see covered in the next roundtable?</a:t>
            </a:r>
            <a:endParaRPr sz="2444"/>
          </a:p>
          <a:p>
            <a:pPr indent="-368299" lvl="0" marL="457200" rtl="0" algn="l">
              <a:spcBef>
                <a:spcPts val="0"/>
              </a:spcBef>
              <a:spcAft>
                <a:spcPts val="0"/>
              </a:spcAft>
              <a:buSzPct val="100000"/>
              <a:buChar char="●"/>
            </a:pPr>
            <a:r>
              <a:rPr lang="en" sz="2444"/>
              <a:t>Vaccine confidence</a:t>
            </a:r>
            <a:endParaRPr sz="2444"/>
          </a:p>
          <a:p>
            <a:pPr indent="-368299" lvl="0" marL="457200" rtl="0" algn="l">
              <a:spcBef>
                <a:spcPts val="0"/>
              </a:spcBef>
              <a:spcAft>
                <a:spcPts val="0"/>
              </a:spcAft>
              <a:buSzPct val="100000"/>
              <a:buChar char="●"/>
            </a:pPr>
            <a:r>
              <a:rPr lang="en" sz="2444"/>
              <a:t>Partnerships</a:t>
            </a:r>
            <a:endParaRPr sz="2444"/>
          </a:p>
          <a:p>
            <a:pPr indent="-368299" lvl="0" marL="457200" rtl="0" algn="l">
              <a:spcBef>
                <a:spcPts val="0"/>
              </a:spcBef>
              <a:spcAft>
                <a:spcPts val="0"/>
              </a:spcAft>
              <a:buSzPct val="100000"/>
              <a:buChar char="●"/>
            </a:pPr>
            <a:r>
              <a:rPr lang="en" sz="2444"/>
              <a:t>Staffing</a:t>
            </a:r>
            <a:endParaRPr sz="2444"/>
          </a:p>
          <a:p>
            <a:pPr indent="-368299" lvl="0" marL="457200" rtl="0" algn="l">
              <a:spcBef>
                <a:spcPts val="0"/>
              </a:spcBef>
              <a:spcAft>
                <a:spcPts val="0"/>
              </a:spcAft>
              <a:buSzPct val="100000"/>
              <a:buChar char="●"/>
            </a:pPr>
            <a:r>
              <a:rPr lang="en" sz="2444"/>
              <a:t>Reimbursement</a:t>
            </a:r>
            <a:endParaRPr sz="2444"/>
          </a:p>
          <a:p>
            <a:pPr indent="-368299" lvl="0" marL="457200" rtl="0" algn="l">
              <a:spcBef>
                <a:spcPts val="0"/>
              </a:spcBef>
              <a:spcAft>
                <a:spcPts val="0"/>
              </a:spcAft>
              <a:buSzPct val="100000"/>
              <a:buChar char="●"/>
            </a:pPr>
            <a:r>
              <a:rPr lang="en" sz="2444"/>
              <a:t>Other (share in chat)</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0"/>
          <p:cNvSpPr txBox="1"/>
          <p:nvPr>
            <p:ph type="title"/>
          </p:nvPr>
        </p:nvSpPr>
        <p:spPr>
          <a:xfrm>
            <a:off x="411650" y="1265175"/>
            <a:ext cx="6909600" cy="3546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b="1" lang="en"/>
              <a:t>Poll #7:</a:t>
            </a:r>
            <a:endParaRPr b="1"/>
          </a:p>
          <a:p>
            <a:pPr indent="0" lvl="0" marL="0" rtl="0" algn="l">
              <a:spcBef>
                <a:spcPts val="0"/>
              </a:spcBef>
              <a:spcAft>
                <a:spcPts val="0"/>
              </a:spcAft>
              <a:buNone/>
            </a:pPr>
            <a:r>
              <a:rPr i="1" lang="en" sz="2444"/>
              <a:t>(Select all that apply.)</a:t>
            </a:r>
            <a:r>
              <a:rPr lang="en" sz="2444"/>
              <a:t> Which special population(s) does your health center serve?</a:t>
            </a:r>
            <a:endParaRPr sz="2444"/>
          </a:p>
          <a:p>
            <a:pPr indent="-368299" lvl="0" marL="457200" rtl="0" algn="l">
              <a:spcBef>
                <a:spcPts val="0"/>
              </a:spcBef>
              <a:spcAft>
                <a:spcPts val="0"/>
              </a:spcAft>
              <a:buSzPct val="100000"/>
              <a:buChar char="●"/>
            </a:pPr>
            <a:r>
              <a:rPr lang="en" sz="2444"/>
              <a:t>Migratory/Seasonal Agricultural Workers</a:t>
            </a:r>
            <a:endParaRPr sz="2444"/>
          </a:p>
          <a:p>
            <a:pPr indent="-368299" lvl="0" marL="457200" rtl="0" algn="l">
              <a:spcBef>
                <a:spcPts val="0"/>
              </a:spcBef>
              <a:spcAft>
                <a:spcPts val="0"/>
              </a:spcAft>
              <a:buSzPct val="100000"/>
              <a:buChar char="●"/>
            </a:pPr>
            <a:r>
              <a:rPr lang="en" sz="2444"/>
              <a:t>Individuals Experiencing Homelessness</a:t>
            </a:r>
            <a:endParaRPr sz="2444"/>
          </a:p>
          <a:p>
            <a:pPr indent="-368299" lvl="0" marL="457200" rtl="0" algn="l">
              <a:spcBef>
                <a:spcPts val="0"/>
              </a:spcBef>
              <a:spcAft>
                <a:spcPts val="0"/>
              </a:spcAft>
              <a:buSzPct val="100000"/>
              <a:buChar char="●"/>
            </a:pPr>
            <a:r>
              <a:rPr lang="en" sz="2444"/>
              <a:t>Residents of Public Housing</a:t>
            </a:r>
            <a:endParaRPr sz="2444"/>
          </a:p>
          <a:p>
            <a:pPr indent="-368299" lvl="0" marL="457200" rtl="0" algn="l">
              <a:spcBef>
                <a:spcPts val="0"/>
              </a:spcBef>
              <a:spcAft>
                <a:spcPts val="0"/>
              </a:spcAft>
              <a:buSzPct val="100000"/>
              <a:buChar char="●"/>
            </a:pPr>
            <a:r>
              <a:rPr lang="en" sz="2444"/>
              <a:t>Individuals with Limited English Proficiency</a:t>
            </a:r>
            <a:endParaRPr sz="2444"/>
          </a:p>
          <a:p>
            <a:pPr indent="-368299" lvl="0" marL="457200" rtl="0" algn="l">
              <a:spcBef>
                <a:spcPts val="0"/>
              </a:spcBef>
              <a:spcAft>
                <a:spcPts val="0"/>
              </a:spcAft>
              <a:buSzPct val="100000"/>
              <a:buChar char="●"/>
            </a:pPr>
            <a:r>
              <a:rPr lang="en" sz="2444"/>
              <a:t>None of these</a:t>
            </a:r>
            <a:endParaRPr sz="2444"/>
          </a:p>
          <a:p>
            <a:pPr indent="-368299" lvl="0" marL="457200" rtl="0" algn="l">
              <a:spcBef>
                <a:spcPts val="0"/>
              </a:spcBef>
              <a:spcAft>
                <a:spcPts val="0"/>
              </a:spcAft>
              <a:buSzPct val="100000"/>
              <a:buChar char="●"/>
            </a:pPr>
            <a:r>
              <a:rPr lang="en" sz="2444"/>
              <a:t>Other (please note in chat)</a:t>
            </a:r>
            <a:endParaRPr sz="2444"/>
          </a:p>
          <a:p>
            <a:pPr indent="0" lvl="0" marL="457200" rtl="0" algn="l">
              <a:spcBef>
                <a:spcPts val="0"/>
              </a:spcBef>
              <a:spcAft>
                <a:spcPts val="0"/>
              </a:spcAft>
              <a:buNone/>
            </a:pPr>
            <a:r>
              <a:t/>
            </a:r>
            <a:endParaRPr sz="3000"/>
          </a:p>
          <a:p>
            <a:pPr indent="0" lvl="0" marL="45720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1"/>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
              <a:t>BPHC Update</a:t>
            </a:r>
            <a:endParaRPr i="1"/>
          </a:p>
        </p:txBody>
      </p:sp>
      <p:sp>
        <p:nvSpPr>
          <p:cNvPr id="410" name="Google Shape;410;p61"/>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Sue Lin, PhD, MS</a:t>
            </a:r>
            <a:br>
              <a:rPr b="1" lang="en"/>
            </a:br>
            <a:r>
              <a:rPr lang="en"/>
              <a:t>Deputy Office Director at Health Resources and Services Administration Health Resources and Services </a:t>
            </a:r>
            <a:r>
              <a:rPr lang="en"/>
              <a:t>Administration</a:t>
            </a:r>
            <a:r>
              <a:rPr lang="en"/>
              <a:t> </a:t>
            </a:r>
            <a:endParaRPr/>
          </a:p>
        </p:txBody>
      </p:sp>
      <p:pic>
        <p:nvPicPr>
          <p:cNvPr id="411" name="Google Shape;411;p61"/>
          <p:cNvPicPr preferRelativeResize="0"/>
          <p:nvPr/>
        </p:nvPicPr>
        <p:blipFill>
          <a:blip r:embed="rId3">
            <a:alphaModFix/>
          </a:blip>
          <a:stretch>
            <a:fillRect/>
          </a:stretch>
        </p:blipFill>
        <p:spPr>
          <a:xfrm>
            <a:off x="4345425" y="428625"/>
            <a:ext cx="4286250" cy="428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2"/>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i="1"/>
          </a:p>
          <a:p>
            <a:pPr indent="0" lvl="0" marL="0" rtl="0" algn="l">
              <a:spcBef>
                <a:spcPts val="0"/>
              </a:spcBef>
              <a:spcAft>
                <a:spcPts val="0"/>
              </a:spcAft>
              <a:buNone/>
            </a:pPr>
            <a:r>
              <a:rPr i="1" lang="en"/>
              <a:t>Special Guest</a:t>
            </a:r>
            <a:endParaRPr i="1"/>
          </a:p>
        </p:txBody>
      </p:sp>
      <p:sp>
        <p:nvSpPr>
          <p:cNvPr id="417" name="Google Shape;417;p62"/>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Belen Moran Bradley</a:t>
            </a:r>
            <a:br>
              <a:rPr lang="en"/>
            </a:br>
            <a:r>
              <a:rPr lang="en"/>
              <a:t>Press Officer/Public Affairs</a:t>
            </a:r>
            <a:br>
              <a:rPr lang="en"/>
            </a:br>
            <a:r>
              <a:rPr lang="en"/>
              <a:t>Center for Global Health</a:t>
            </a:r>
            <a:br>
              <a:rPr lang="en"/>
            </a:br>
            <a:r>
              <a:rPr lang="en"/>
              <a:t>Centers for Disease Control and Prevention</a:t>
            </a:r>
            <a:endParaRPr/>
          </a:p>
        </p:txBody>
      </p:sp>
      <p:pic>
        <p:nvPicPr>
          <p:cNvPr id="418" name="Google Shape;418;p62"/>
          <p:cNvPicPr preferRelativeResize="0"/>
          <p:nvPr/>
        </p:nvPicPr>
        <p:blipFill>
          <a:blip r:embed="rId3">
            <a:alphaModFix/>
          </a:blip>
          <a:stretch>
            <a:fillRect/>
          </a:stretch>
        </p:blipFill>
        <p:spPr>
          <a:xfrm>
            <a:off x="4572000" y="681025"/>
            <a:ext cx="3781425" cy="3781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3"/>
          <p:cNvSpPr txBox="1"/>
          <p:nvPr>
            <p:ph type="title"/>
          </p:nvPr>
        </p:nvSpPr>
        <p:spPr>
          <a:xfrm>
            <a:off x="522515" y="9097"/>
            <a:ext cx="8621486" cy="866834"/>
          </a:xfrm>
          <a:prstGeom prst="rect">
            <a:avLst/>
          </a:prstGeom>
          <a:noFill/>
          <a:ln>
            <a:noFill/>
          </a:ln>
        </p:spPr>
        <p:txBody>
          <a:bodyPr anchorCtr="0" anchor="ctr" bIns="45700" lIns="91425" spcFirstLastPara="1" rIns="91425" wrap="square" tIns="45700">
            <a:noAutofit/>
          </a:bodyPr>
          <a:lstStyle/>
          <a:p>
            <a:pPr indent="0" lvl="0" marL="0" rtl="0" algn="l">
              <a:lnSpc>
                <a:spcPct val="107142"/>
              </a:lnSpc>
              <a:spcBef>
                <a:spcPts val="0"/>
              </a:spcBef>
              <a:spcAft>
                <a:spcPts val="0"/>
              </a:spcAft>
              <a:buNone/>
            </a:pPr>
            <a:r>
              <a:rPr lang="en"/>
              <a:t>CDC COVID-19 Vaccine Communication:</a:t>
            </a:r>
            <a:br>
              <a:rPr lang="en"/>
            </a:br>
            <a:r>
              <a:rPr lang="en" sz="2400"/>
              <a:t>Building Vaccine Confidence</a:t>
            </a:r>
            <a:endParaRPr/>
          </a:p>
        </p:txBody>
      </p:sp>
      <p:sp>
        <p:nvSpPr>
          <p:cNvPr id="425" name="Google Shape;425;p63"/>
          <p:cNvSpPr txBox="1"/>
          <p:nvPr>
            <p:ph idx="1" type="subTitle"/>
          </p:nvPr>
        </p:nvSpPr>
        <p:spPr>
          <a:xfrm>
            <a:off x="152400" y="1582615"/>
            <a:ext cx="4710321" cy="292783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D2D2D"/>
              </a:buClr>
              <a:buSzPts val="2000"/>
              <a:buNone/>
            </a:pPr>
            <a:r>
              <a:rPr lang="en">
                <a:latin typeface="Calibri"/>
                <a:ea typeface="Calibri"/>
                <a:cs typeface="Calibri"/>
                <a:sym typeface="Calibri"/>
              </a:rPr>
              <a:t>Belen Moran Bradley</a:t>
            </a:r>
            <a:endParaRPr/>
          </a:p>
          <a:p>
            <a:pPr indent="0" lvl="0" marL="0" rtl="0" algn="l">
              <a:spcBef>
                <a:spcPts val="400"/>
              </a:spcBef>
              <a:spcAft>
                <a:spcPts val="0"/>
              </a:spcAft>
              <a:buClr>
                <a:srgbClr val="2D2D2D"/>
              </a:buClr>
              <a:buSzPts val="2000"/>
              <a:buNone/>
            </a:pPr>
            <a:r>
              <a:rPr b="0" lang="en">
                <a:latin typeface="Calibri"/>
                <a:ea typeface="Calibri"/>
                <a:cs typeface="Calibri"/>
                <a:sym typeface="Calibri"/>
              </a:rPr>
              <a:t>Sr. Health Communication Specialist</a:t>
            </a:r>
            <a:endParaRPr/>
          </a:p>
          <a:p>
            <a:pPr indent="0" lvl="0" marL="0" rtl="0" algn="l">
              <a:spcBef>
                <a:spcPts val="400"/>
              </a:spcBef>
              <a:spcAft>
                <a:spcPts val="0"/>
              </a:spcAft>
              <a:buClr>
                <a:srgbClr val="2D2D2D"/>
              </a:buClr>
              <a:buSzPts val="2000"/>
              <a:buNone/>
            </a:pPr>
            <a:r>
              <a:rPr b="0" lang="en">
                <a:latin typeface="Calibri"/>
                <a:ea typeface="Calibri"/>
                <a:cs typeface="Calibri"/>
                <a:sym typeface="Calibri"/>
              </a:rPr>
              <a:t>Vaccine Task Force, Communications Team </a:t>
            </a:r>
            <a:endParaRPr b="0"/>
          </a:p>
          <a:p>
            <a:pPr indent="0" lvl="0" marL="0" rtl="0" algn="l">
              <a:spcBef>
                <a:spcPts val="400"/>
              </a:spcBef>
              <a:spcAft>
                <a:spcPts val="0"/>
              </a:spcAft>
              <a:buClr>
                <a:srgbClr val="2D2D2D"/>
              </a:buClr>
              <a:buSzPts val="2000"/>
              <a:buNone/>
            </a:pPr>
            <a:r>
              <a:rPr b="0" lang="en">
                <a:latin typeface="Calibri"/>
                <a:ea typeface="Calibri"/>
                <a:cs typeface="Calibri"/>
                <a:sym typeface="Calibri"/>
              </a:rPr>
              <a:t>CDC COVID-19 Response</a:t>
            </a:r>
            <a:endParaRPr/>
          </a:p>
          <a:p>
            <a:pPr indent="0" lvl="0" marL="0" rtl="0" algn="l">
              <a:spcBef>
                <a:spcPts val="400"/>
              </a:spcBef>
              <a:spcAft>
                <a:spcPts val="0"/>
              </a:spcAft>
              <a:buClr>
                <a:srgbClr val="2D2D2D"/>
              </a:buClr>
              <a:buSzPts val="2000"/>
              <a:buNone/>
            </a:pPr>
            <a:r>
              <a:t/>
            </a:r>
            <a:endParaRPr b="0">
              <a:latin typeface="Calibri"/>
              <a:ea typeface="Calibri"/>
              <a:cs typeface="Calibri"/>
              <a:sym typeface="Calibri"/>
            </a:endParaRPr>
          </a:p>
          <a:p>
            <a:pPr indent="0" lvl="0" marL="0" rtl="0" algn="l">
              <a:spcBef>
                <a:spcPts val="400"/>
              </a:spcBef>
              <a:spcAft>
                <a:spcPts val="0"/>
              </a:spcAft>
              <a:buClr>
                <a:srgbClr val="2D2D2D"/>
              </a:buClr>
              <a:buSzPts val="2000"/>
              <a:buNone/>
            </a:pPr>
            <a:r>
              <a:rPr b="0" lang="en">
                <a:latin typeface="Calibri"/>
                <a:ea typeface="Calibri"/>
                <a:cs typeface="Calibri"/>
                <a:sym typeface="Calibri"/>
              </a:rPr>
              <a:t>March 26, 2021</a:t>
            </a:r>
            <a:endParaRPr/>
          </a:p>
        </p:txBody>
      </p:sp>
      <p:pic>
        <p:nvPicPr>
          <p:cNvPr descr="Logos of the United States Department of Health and Human Services and Centers for Disease Control and Prevention" id="426" name="Google Shape;426;p63"/>
          <p:cNvPicPr preferRelativeResize="0"/>
          <p:nvPr/>
        </p:nvPicPr>
        <p:blipFill rotWithShape="1">
          <a:blip r:embed="rId3">
            <a:alphaModFix/>
          </a:blip>
          <a:srcRect b="0" l="0" r="0" t="0"/>
          <a:stretch/>
        </p:blipFill>
        <p:spPr>
          <a:xfrm>
            <a:off x="152400" y="4886325"/>
            <a:ext cx="190500" cy="1428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Today’s Facilitators</a:t>
            </a:r>
            <a:endParaRPr/>
          </a:p>
        </p:txBody>
      </p:sp>
      <p:sp>
        <p:nvSpPr>
          <p:cNvPr id="303" name="Google Shape;303;p46"/>
          <p:cNvSpPr txBox="1"/>
          <p:nvPr/>
        </p:nvSpPr>
        <p:spPr>
          <a:xfrm>
            <a:off x="1677725" y="3830175"/>
            <a:ext cx="3888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Deliana Garcia, MA</a:t>
            </a:r>
            <a:endParaRPr b="1"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Director, International Projects </a:t>
            </a:r>
            <a:br>
              <a:rPr lang="en" sz="1200">
                <a:latin typeface="Roboto"/>
                <a:ea typeface="Roboto"/>
                <a:cs typeface="Roboto"/>
                <a:sym typeface="Roboto"/>
              </a:rPr>
            </a:br>
            <a:r>
              <a:rPr lang="en" sz="1200">
                <a:latin typeface="Roboto"/>
                <a:ea typeface="Roboto"/>
                <a:cs typeface="Roboto"/>
                <a:sym typeface="Roboto"/>
              </a:rPr>
              <a:t>and Emerging Issues</a:t>
            </a:r>
            <a:br>
              <a:rPr lang="en" sz="1200">
                <a:latin typeface="Roboto"/>
                <a:ea typeface="Roboto"/>
                <a:cs typeface="Roboto"/>
                <a:sym typeface="Roboto"/>
              </a:rPr>
            </a:br>
            <a:r>
              <a:rPr lang="en" sz="1200">
                <a:latin typeface="Roboto"/>
                <a:ea typeface="Roboto"/>
                <a:cs typeface="Roboto"/>
                <a:sym typeface="Roboto"/>
              </a:rPr>
              <a:t>Migrant Clinicians Network</a:t>
            </a:r>
            <a:endParaRPr sz="1200">
              <a:latin typeface="Roboto"/>
              <a:ea typeface="Roboto"/>
              <a:cs typeface="Roboto"/>
              <a:sym typeface="Roboto"/>
            </a:endParaRPr>
          </a:p>
        </p:txBody>
      </p:sp>
      <p:sp>
        <p:nvSpPr>
          <p:cNvPr id="304" name="Google Shape;304;p46"/>
          <p:cNvSpPr txBox="1"/>
          <p:nvPr/>
        </p:nvSpPr>
        <p:spPr>
          <a:xfrm>
            <a:off x="4707375" y="3830175"/>
            <a:ext cx="3888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Alexis Guild, MPP</a:t>
            </a:r>
            <a:endParaRPr b="1"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Director of Health Policy and Programs</a:t>
            </a:r>
            <a:br>
              <a:rPr lang="en" sz="1200">
                <a:latin typeface="Roboto"/>
                <a:ea typeface="Roboto"/>
                <a:cs typeface="Roboto"/>
                <a:sym typeface="Roboto"/>
              </a:rPr>
            </a:br>
            <a:r>
              <a:rPr lang="en" sz="1200">
                <a:latin typeface="Roboto"/>
                <a:ea typeface="Roboto"/>
                <a:cs typeface="Roboto"/>
                <a:sym typeface="Roboto"/>
              </a:rPr>
              <a:t>Farmworker Justice</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pic>
        <p:nvPicPr>
          <p:cNvPr id="305" name="Google Shape;305;p46"/>
          <p:cNvPicPr preferRelativeResize="0"/>
          <p:nvPr/>
        </p:nvPicPr>
        <p:blipFill>
          <a:blip r:embed="rId3">
            <a:alphaModFix/>
          </a:blip>
          <a:stretch>
            <a:fillRect/>
          </a:stretch>
        </p:blipFill>
        <p:spPr>
          <a:xfrm>
            <a:off x="1752250" y="1668725"/>
            <a:ext cx="1440975" cy="2161450"/>
          </a:xfrm>
          <a:prstGeom prst="rect">
            <a:avLst/>
          </a:prstGeom>
          <a:noFill/>
          <a:ln>
            <a:noFill/>
          </a:ln>
        </p:spPr>
      </p:pic>
      <p:pic>
        <p:nvPicPr>
          <p:cNvPr id="306" name="Google Shape;306;p46"/>
          <p:cNvPicPr preferRelativeResize="0"/>
          <p:nvPr/>
        </p:nvPicPr>
        <p:blipFill rotWithShape="1">
          <a:blip r:embed="rId4">
            <a:alphaModFix/>
          </a:blip>
          <a:srcRect b="0" l="17970" r="8" t="0"/>
          <a:stretch/>
        </p:blipFill>
        <p:spPr>
          <a:xfrm>
            <a:off x="4707375" y="1668725"/>
            <a:ext cx="1772916" cy="2161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4"/>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Agenda </a:t>
            </a:r>
            <a:endParaRPr/>
          </a:p>
        </p:txBody>
      </p:sp>
      <p:sp>
        <p:nvSpPr>
          <p:cNvPr id="432" name="Google Shape;432;p64"/>
          <p:cNvSpPr txBox="1"/>
          <p:nvPr>
            <p:ph idx="1" type="body"/>
          </p:nvPr>
        </p:nvSpPr>
        <p:spPr>
          <a:xfrm>
            <a:off x="93784" y="1151768"/>
            <a:ext cx="2766647" cy="3331062"/>
          </a:xfrm>
          <a:prstGeom prst="rect">
            <a:avLst/>
          </a:prstGeom>
          <a:noFill/>
          <a:ln>
            <a:noFill/>
          </a:ln>
        </p:spPr>
        <p:txBody>
          <a:bodyPr anchorCtr="0" anchor="t" bIns="45700" lIns="91425" spcFirstLastPara="1" rIns="91425" wrap="square" tIns="45700">
            <a:noAutofit/>
          </a:bodyPr>
          <a:lstStyle/>
          <a:p>
            <a:pPr indent="-230188" lvl="0" marL="230188" rtl="0" algn="l">
              <a:spcBef>
                <a:spcPts val="0"/>
              </a:spcBef>
              <a:spcAft>
                <a:spcPts val="0"/>
              </a:spcAft>
              <a:buClr>
                <a:srgbClr val="005DAA"/>
              </a:buClr>
              <a:buSzPts val="2000"/>
              <a:buFont typeface="Noto Sans Symbols"/>
              <a:buChar char="▪"/>
            </a:pPr>
            <a:r>
              <a:rPr lang="en"/>
              <a:t>Program overview</a:t>
            </a:r>
            <a:endParaRPr/>
          </a:p>
          <a:p>
            <a:pPr indent="-230188" lvl="0" marL="230188" rtl="0" algn="l">
              <a:spcBef>
                <a:spcPts val="400"/>
              </a:spcBef>
              <a:spcAft>
                <a:spcPts val="0"/>
              </a:spcAft>
              <a:buClr>
                <a:srgbClr val="005DAA"/>
              </a:buClr>
              <a:buSzPts val="2000"/>
              <a:buFont typeface="Noto Sans Symbols"/>
              <a:buChar char="▪"/>
            </a:pPr>
            <a:r>
              <a:rPr lang="en"/>
              <a:t>Communication to build confidence</a:t>
            </a:r>
            <a:endParaRPr/>
          </a:p>
          <a:p>
            <a:pPr indent="-285750" lvl="1" marL="742950" rtl="0" algn="l">
              <a:spcBef>
                <a:spcPts val="400"/>
              </a:spcBef>
              <a:spcAft>
                <a:spcPts val="0"/>
              </a:spcAft>
              <a:buSzPts val="2000"/>
              <a:buChar char="–"/>
            </a:pPr>
            <a:r>
              <a:rPr lang="en"/>
              <a:t>Community</a:t>
            </a:r>
            <a:endParaRPr/>
          </a:p>
          <a:p>
            <a:pPr indent="-285750" lvl="1" marL="742950" rtl="0" algn="l">
              <a:spcBef>
                <a:spcPts val="400"/>
              </a:spcBef>
              <a:spcAft>
                <a:spcPts val="0"/>
              </a:spcAft>
              <a:buSzPts val="2000"/>
              <a:buChar char="–"/>
            </a:pPr>
            <a:r>
              <a:rPr lang="en"/>
              <a:t>Consumer</a:t>
            </a:r>
            <a:endParaRPr/>
          </a:p>
          <a:p>
            <a:pPr indent="-230188" lvl="0" marL="230188" rtl="0" algn="l">
              <a:spcBef>
                <a:spcPts val="400"/>
              </a:spcBef>
              <a:spcAft>
                <a:spcPts val="0"/>
              </a:spcAft>
              <a:buClr>
                <a:srgbClr val="005DAA"/>
              </a:buClr>
              <a:buSzPts val="2000"/>
              <a:buFont typeface="Noto Sans Symbols"/>
              <a:buChar char="▪"/>
            </a:pPr>
            <a:r>
              <a:rPr lang="en"/>
              <a:t>Looking ahead</a:t>
            </a:r>
            <a:endParaRPr/>
          </a:p>
          <a:p>
            <a:pPr indent="-158750" lvl="1" marL="742950" rtl="0" algn="l">
              <a:spcBef>
                <a:spcPts val="400"/>
              </a:spcBef>
              <a:spcAft>
                <a:spcPts val="0"/>
              </a:spcAft>
              <a:buSzPts val="2000"/>
              <a:buNone/>
            </a:pPr>
            <a:r>
              <a:t/>
            </a:r>
            <a:endParaRPr/>
          </a:p>
        </p:txBody>
      </p:sp>
      <p:pic>
        <p:nvPicPr>
          <p:cNvPr descr="Graphical user interface, website&#10;&#10;Description automatically generated" id="433" name="Google Shape;433;p64"/>
          <p:cNvPicPr preferRelativeResize="0"/>
          <p:nvPr/>
        </p:nvPicPr>
        <p:blipFill rotWithShape="1">
          <a:blip r:embed="rId3">
            <a:alphaModFix/>
          </a:blip>
          <a:srcRect b="0" l="0" r="0" t="0"/>
          <a:stretch/>
        </p:blipFill>
        <p:spPr>
          <a:xfrm>
            <a:off x="2541861" y="660670"/>
            <a:ext cx="6391123" cy="3594368"/>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5"/>
          <p:cNvSpPr txBox="1"/>
          <p:nvPr>
            <p:ph type="title"/>
          </p:nvPr>
        </p:nvSpPr>
        <p:spPr>
          <a:xfrm>
            <a:off x="179614" y="2441363"/>
            <a:ext cx="4251710" cy="65352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
              <a:t>Program Overview</a:t>
            </a:r>
            <a:endParaRPr/>
          </a:p>
        </p:txBody>
      </p:sp>
      <p:pic>
        <p:nvPicPr>
          <p:cNvPr descr="A picture containing graphical user interface&#10;&#10;Description automatically generated" id="439" name="Google Shape;439;p65"/>
          <p:cNvPicPr preferRelativeResize="0"/>
          <p:nvPr/>
        </p:nvPicPr>
        <p:blipFill rotWithShape="1">
          <a:blip r:embed="rId3">
            <a:alphaModFix/>
          </a:blip>
          <a:srcRect b="0" l="0" r="0" t="0"/>
          <a:stretch/>
        </p:blipFill>
        <p:spPr>
          <a:xfrm>
            <a:off x="4431324" y="572352"/>
            <a:ext cx="4251710" cy="4251710"/>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6"/>
          <p:cNvSpPr txBox="1"/>
          <p:nvPr>
            <p:ph type="title"/>
          </p:nvPr>
        </p:nvSpPr>
        <p:spPr>
          <a:xfrm>
            <a:off x="325823" y="205979"/>
            <a:ext cx="8360978"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Communication Goals and Objectives </a:t>
            </a:r>
            <a:endParaRPr/>
          </a:p>
        </p:txBody>
      </p:sp>
      <p:sp>
        <p:nvSpPr>
          <p:cNvPr id="446" name="Google Shape;446;p66"/>
          <p:cNvSpPr txBox="1"/>
          <p:nvPr>
            <p:ph idx="1" type="body"/>
          </p:nvPr>
        </p:nvSpPr>
        <p:spPr>
          <a:xfrm>
            <a:off x="325823" y="895570"/>
            <a:ext cx="4070331" cy="36295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6A71"/>
              </a:buClr>
              <a:buSzPts val="1600"/>
              <a:buNone/>
            </a:pPr>
            <a:r>
              <a:t/>
            </a:r>
            <a:endParaRPr sz="1600"/>
          </a:p>
          <a:p>
            <a:pPr indent="-229870" lvl="0" marL="229870" rtl="0" algn="l">
              <a:spcBef>
                <a:spcPts val="0"/>
              </a:spcBef>
              <a:spcAft>
                <a:spcPts val="0"/>
              </a:spcAft>
              <a:buClr>
                <a:srgbClr val="006A71"/>
              </a:buClr>
              <a:buSzPts val="1800"/>
              <a:buChar char="▪"/>
            </a:pPr>
            <a:r>
              <a:rPr lang="en" sz="1800">
                <a:latin typeface="Calibri"/>
                <a:ea typeface="Calibri"/>
                <a:cs typeface="Calibri"/>
                <a:sym typeface="Calibri"/>
              </a:rPr>
              <a:t>Increase acceptance, confidence, and uptake of the COVID-19 vaccine: </a:t>
            </a:r>
            <a:endParaRPr/>
          </a:p>
          <a:p>
            <a:pPr indent="0" lvl="0" marL="0" rtl="0" algn="l">
              <a:spcBef>
                <a:spcPts val="0"/>
              </a:spcBef>
              <a:spcAft>
                <a:spcPts val="0"/>
              </a:spcAft>
              <a:buClr>
                <a:srgbClr val="006A71"/>
              </a:buClr>
              <a:buSzPts val="1600"/>
              <a:buNone/>
            </a:pPr>
            <a:r>
              <a:rPr lang="en" sz="1600"/>
              <a:t>​</a:t>
            </a:r>
            <a:endParaRPr/>
          </a:p>
          <a:p>
            <a:pPr indent="-229870" lvl="0" marL="229870" rtl="0" algn="l">
              <a:spcBef>
                <a:spcPts val="0"/>
              </a:spcBef>
              <a:spcAft>
                <a:spcPts val="0"/>
              </a:spcAft>
              <a:buClr>
                <a:srgbClr val="006A71"/>
              </a:buClr>
              <a:buSzPts val="1800"/>
              <a:buChar char="▪"/>
            </a:pPr>
            <a:r>
              <a:rPr lang="en" sz="1800">
                <a:latin typeface="Calibri"/>
                <a:ea typeface="Calibri"/>
                <a:cs typeface="Calibri"/>
                <a:sym typeface="Calibri"/>
              </a:rPr>
              <a:t>Boost and maintain trust</a:t>
            </a:r>
            <a:endParaRPr/>
          </a:p>
          <a:p>
            <a:pPr indent="-184150" lvl="1" marL="742950" rtl="0" algn="l">
              <a:spcBef>
                <a:spcPts val="0"/>
              </a:spcBef>
              <a:spcAft>
                <a:spcPts val="0"/>
              </a:spcAft>
              <a:buClr>
                <a:srgbClr val="006A71"/>
              </a:buClr>
              <a:buSzPts val="1600"/>
              <a:buNone/>
            </a:pPr>
            <a:r>
              <a:t/>
            </a:r>
            <a:endParaRPr sz="1600">
              <a:latin typeface="Calibri"/>
              <a:ea typeface="Calibri"/>
              <a:cs typeface="Calibri"/>
              <a:sym typeface="Calibri"/>
            </a:endParaRPr>
          </a:p>
          <a:p>
            <a:pPr indent="-229870" lvl="0" marL="229870" rtl="0" algn="l">
              <a:spcBef>
                <a:spcPts val="0"/>
              </a:spcBef>
              <a:spcAft>
                <a:spcPts val="0"/>
              </a:spcAft>
              <a:buClr>
                <a:srgbClr val="006A71"/>
              </a:buClr>
              <a:buSzPts val="1800"/>
              <a:buChar char="▪"/>
            </a:pPr>
            <a:r>
              <a:rPr lang="en" sz="1800">
                <a:latin typeface="Calibri"/>
                <a:ea typeface="Calibri"/>
                <a:cs typeface="Calibri"/>
                <a:sym typeface="Calibri"/>
              </a:rPr>
              <a:t>Promote CDC COVID-19 vaccine information, resources, and recommendations</a:t>
            </a:r>
            <a:endParaRPr/>
          </a:p>
          <a:p>
            <a:pPr indent="-177800" lvl="1" marL="742950" rtl="0" algn="l">
              <a:spcBef>
                <a:spcPts val="480"/>
              </a:spcBef>
              <a:spcAft>
                <a:spcPts val="0"/>
              </a:spcAft>
              <a:buClr>
                <a:srgbClr val="006A71"/>
              </a:buClr>
              <a:buSzPts val="1700"/>
              <a:buFont typeface="Noto Sans Symbols"/>
              <a:buNone/>
            </a:pPr>
            <a:r>
              <a:t/>
            </a:r>
            <a:endParaRPr sz="1700"/>
          </a:p>
          <a:p>
            <a:pPr indent="0" lvl="0" marL="0" rtl="0" algn="l">
              <a:spcBef>
                <a:spcPts val="340"/>
              </a:spcBef>
              <a:spcAft>
                <a:spcPts val="0"/>
              </a:spcAft>
              <a:buSzPts val="1700"/>
              <a:buNone/>
            </a:pPr>
            <a:r>
              <a:t/>
            </a:r>
            <a:endParaRPr sz="1700"/>
          </a:p>
        </p:txBody>
      </p:sp>
      <p:pic>
        <p:nvPicPr>
          <p:cNvPr descr="Graphical user interface, application&#10;&#10;Description automatically generated" id="447" name="Google Shape;447;p66"/>
          <p:cNvPicPr preferRelativeResize="0"/>
          <p:nvPr/>
        </p:nvPicPr>
        <p:blipFill rotWithShape="1">
          <a:blip r:embed="rId3">
            <a:alphaModFix/>
          </a:blip>
          <a:srcRect b="0" l="0" r="0" t="0"/>
          <a:stretch/>
        </p:blipFill>
        <p:spPr>
          <a:xfrm>
            <a:off x="4548554" y="867190"/>
            <a:ext cx="4070331" cy="4070331"/>
          </a:xfrm>
          <a:prstGeom prst="rect">
            <a:avLst/>
          </a:prstGeom>
          <a:noFill/>
          <a:ln>
            <a:noFill/>
          </a:ln>
          <a:effectLst>
            <a:outerShdw blurRad="50800" rotWithShape="0" algn="ctr" dir="5400000" dist="50800">
              <a:srgbClr val="2D2D2D"/>
            </a:outerShdw>
          </a:effec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ph type="title"/>
          </p:nvPr>
        </p:nvSpPr>
        <p:spPr>
          <a:xfrm>
            <a:off x="457200" y="205980"/>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Defining Vaccine Confidence</a:t>
            </a:r>
            <a:endParaRPr/>
          </a:p>
        </p:txBody>
      </p:sp>
      <p:sp>
        <p:nvSpPr>
          <p:cNvPr id="454" name="Google Shape;454;p67"/>
          <p:cNvSpPr txBox="1"/>
          <p:nvPr>
            <p:ph idx="1" type="body"/>
          </p:nvPr>
        </p:nvSpPr>
        <p:spPr>
          <a:xfrm>
            <a:off x="121919" y="1193242"/>
            <a:ext cx="4673599" cy="3365354"/>
          </a:xfrm>
          <a:prstGeom prst="rect">
            <a:avLst/>
          </a:prstGeom>
          <a:noFill/>
          <a:ln>
            <a:noFill/>
          </a:ln>
        </p:spPr>
        <p:txBody>
          <a:bodyPr anchorCtr="0" anchor="t" bIns="45700" lIns="91425" spcFirstLastPara="1" rIns="91425" wrap="square" tIns="45700">
            <a:noAutofit/>
          </a:bodyPr>
          <a:lstStyle/>
          <a:p>
            <a:pPr indent="-230029" lvl="0" marL="230029" rtl="0" algn="l">
              <a:spcBef>
                <a:spcPts val="0"/>
              </a:spcBef>
              <a:spcAft>
                <a:spcPts val="0"/>
              </a:spcAft>
              <a:buSzPts val="2400"/>
              <a:buChar char="▪"/>
            </a:pPr>
            <a:r>
              <a:rPr lang="en" sz="2400">
                <a:latin typeface="Calibri"/>
                <a:ea typeface="Calibri"/>
                <a:cs typeface="Calibri"/>
                <a:sym typeface="Calibri"/>
              </a:rPr>
              <a:t>Vaccine confidence is the </a:t>
            </a:r>
            <a:r>
              <a:rPr b="1" lang="en" sz="2400">
                <a:solidFill>
                  <a:srgbClr val="000000"/>
                </a:solidFill>
                <a:latin typeface="Calibri"/>
                <a:ea typeface="Calibri"/>
                <a:cs typeface="Calibri"/>
                <a:sym typeface="Calibri"/>
              </a:rPr>
              <a:t>trust</a:t>
            </a:r>
            <a:r>
              <a:rPr lang="en" sz="2400">
                <a:latin typeface="Calibri"/>
                <a:ea typeface="Calibri"/>
                <a:cs typeface="Calibri"/>
                <a:sym typeface="Calibri"/>
              </a:rPr>
              <a:t> in:</a:t>
            </a:r>
            <a:endParaRPr>
              <a:latin typeface="Calibri"/>
              <a:ea typeface="Calibri"/>
              <a:cs typeface="Calibri"/>
              <a:sym typeface="Calibri"/>
            </a:endParaRPr>
          </a:p>
          <a:p>
            <a:pPr indent="-285274" lvl="1" marL="742474" rtl="0" algn="l">
              <a:spcBef>
                <a:spcPts val="397"/>
              </a:spcBef>
              <a:spcAft>
                <a:spcPts val="0"/>
              </a:spcAft>
              <a:buSzPts val="1987"/>
              <a:buChar char="–"/>
            </a:pPr>
            <a:r>
              <a:rPr lang="en" sz="1987">
                <a:latin typeface="Calibri"/>
                <a:ea typeface="Calibri"/>
                <a:cs typeface="Calibri"/>
                <a:sym typeface="Calibri"/>
              </a:rPr>
              <a:t>Recommended </a:t>
            </a:r>
            <a:r>
              <a:rPr lang="en" sz="1987" u="sng">
                <a:latin typeface="Calibri"/>
                <a:ea typeface="Calibri"/>
                <a:cs typeface="Calibri"/>
                <a:sym typeface="Calibri"/>
              </a:rPr>
              <a:t>vaccines</a:t>
            </a:r>
            <a:r>
              <a:rPr lang="en" sz="1987">
                <a:latin typeface="Calibri"/>
                <a:ea typeface="Calibri"/>
                <a:cs typeface="Calibri"/>
                <a:sym typeface="Calibri"/>
              </a:rPr>
              <a:t>;</a:t>
            </a:r>
            <a:endParaRPr/>
          </a:p>
          <a:p>
            <a:pPr indent="-285274" lvl="1" marL="742474" rtl="0" algn="l">
              <a:spcBef>
                <a:spcPts val="397"/>
              </a:spcBef>
              <a:spcAft>
                <a:spcPts val="0"/>
              </a:spcAft>
              <a:buSzPts val="1987"/>
              <a:buChar char="–"/>
            </a:pPr>
            <a:r>
              <a:rPr lang="en" sz="1987" u="sng">
                <a:latin typeface="Calibri"/>
                <a:ea typeface="Calibri"/>
                <a:cs typeface="Calibri"/>
                <a:sym typeface="Calibri"/>
              </a:rPr>
              <a:t>Providers</a:t>
            </a:r>
            <a:r>
              <a:rPr lang="en" sz="1987">
                <a:latin typeface="Calibri"/>
                <a:ea typeface="Calibri"/>
                <a:cs typeface="Calibri"/>
                <a:sym typeface="Calibri"/>
              </a:rPr>
              <a:t> who administer vaccines; </a:t>
            </a:r>
            <a:endParaRPr/>
          </a:p>
          <a:p>
            <a:pPr indent="-285274" lvl="1" marL="742474" rtl="0" algn="l">
              <a:spcBef>
                <a:spcPts val="397"/>
              </a:spcBef>
              <a:spcAft>
                <a:spcPts val="0"/>
              </a:spcAft>
              <a:buSzPts val="1987"/>
              <a:buChar char="–"/>
            </a:pPr>
            <a:r>
              <a:rPr lang="en" sz="1987" u="sng">
                <a:latin typeface="Calibri"/>
                <a:ea typeface="Calibri"/>
                <a:cs typeface="Calibri"/>
                <a:sym typeface="Calibri"/>
              </a:rPr>
              <a:t>Processes and policies </a:t>
            </a:r>
            <a:r>
              <a:rPr lang="en" sz="1987">
                <a:latin typeface="Calibri"/>
                <a:ea typeface="Calibri"/>
                <a:cs typeface="Calibri"/>
                <a:sym typeface="Calibri"/>
              </a:rPr>
              <a:t>that lead to vaccine development, licensure, manufacturing, and recommendations for use.</a:t>
            </a:r>
            <a:endParaRPr/>
          </a:p>
        </p:txBody>
      </p:sp>
      <p:pic>
        <p:nvPicPr>
          <p:cNvPr descr="Image of the word TRUST&#10;" id="455" name="Google Shape;455;p67"/>
          <p:cNvPicPr preferRelativeResize="0"/>
          <p:nvPr/>
        </p:nvPicPr>
        <p:blipFill rotWithShape="1">
          <a:blip r:embed="rId3">
            <a:alphaModFix/>
          </a:blip>
          <a:srcRect b="0" l="0" r="0" t="0"/>
          <a:stretch/>
        </p:blipFill>
        <p:spPr>
          <a:xfrm>
            <a:off x="4761986" y="1193241"/>
            <a:ext cx="4260096" cy="2933281"/>
          </a:xfrm>
          <a:prstGeom prst="rect">
            <a:avLst/>
          </a:prstGeom>
          <a:noFill/>
          <a:ln>
            <a:noFill/>
          </a:ln>
          <a:effectLst>
            <a:outerShdw blurRad="50800" rotWithShape="0" algn="ctr" dir="5400000" dist="50800">
              <a:srgbClr val="2D2D2D"/>
            </a:outerShdw>
          </a:effec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8"/>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Key CDC Messages</a:t>
            </a:r>
            <a:endParaRPr/>
          </a:p>
        </p:txBody>
      </p:sp>
      <p:sp>
        <p:nvSpPr>
          <p:cNvPr id="461" name="Google Shape;461;p68"/>
          <p:cNvSpPr txBox="1"/>
          <p:nvPr>
            <p:ph idx="1" type="body"/>
          </p:nvPr>
        </p:nvSpPr>
        <p:spPr>
          <a:xfrm>
            <a:off x="171450" y="1158875"/>
            <a:ext cx="8743950" cy="3341688"/>
          </a:xfrm>
          <a:prstGeom prst="rect">
            <a:avLst/>
          </a:prstGeom>
          <a:noFill/>
          <a:ln>
            <a:noFill/>
          </a:ln>
        </p:spPr>
        <p:txBody>
          <a:bodyPr anchorCtr="0" anchor="t" bIns="45700" lIns="91425" spcFirstLastPara="1" rIns="91425" wrap="square" tIns="45700">
            <a:noAutofit/>
          </a:bodyPr>
          <a:lstStyle/>
          <a:p>
            <a:pPr indent="-385445" lvl="0" marL="385445" rtl="0" algn="l">
              <a:spcBef>
                <a:spcPts val="0"/>
              </a:spcBef>
              <a:spcAft>
                <a:spcPts val="0"/>
              </a:spcAft>
              <a:buSzPts val="2000"/>
              <a:buFont typeface="Open Sans"/>
              <a:buAutoNum type="arabicPeriod"/>
            </a:pPr>
            <a:r>
              <a:rPr lang="en" u="sng"/>
              <a:t>You</a:t>
            </a:r>
            <a:r>
              <a:rPr lang="en"/>
              <a:t> can help </a:t>
            </a:r>
            <a:r>
              <a:rPr b="1" lang="en"/>
              <a:t>stop</a:t>
            </a:r>
            <a:r>
              <a:rPr lang="en"/>
              <a:t> the pandemic by getting a COVID-19 vaccine. </a:t>
            </a:r>
            <a:endParaRPr/>
          </a:p>
          <a:p>
            <a:pPr indent="-385445" lvl="0" marL="385445" rtl="0" algn="l">
              <a:spcBef>
                <a:spcPts val="400"/>
              </a:spcBef>
              <a:spcAft>
                <a:spcPts val="0"/>
              </a:spcAft>
              <a:buSzPts val="2000"/>
              <a:buFont typeface="Open Sans"/>
              <a:buAutoNum type="arabicPeriod"/>
            </a:pPr>
            <a:r>
              <a:rPr lang="en">
                <a:latin typeface="Calibri"/>
                <a:ea typeface="Calibri"/>
                <a:cs typeface="Calibri"/>
                <a:sym typeface="Calibri"/>
              </a:rPr>
              <a:t>Get the </a:t>
            </a:r>
            <a:r>
              <a:rPr b="1" lang="en">
                <a:latin typeface="Calibri"/>
                <a:ea typeface="Calibri"/>
                <a:cs typeface="Calibri"/>
                <a:sym typeface="Calibri"/>
              </a:rPr>
              <a:t>information</a:t>
            </a:r>
            <a:r>
              <a:rPr lang="en">
                <a:latin typeface="Calibri"/>
                <a:ea typeface="Calibri"/>
                <a:cs typeface="Calibri"/>
                <a:sym typeface="Calibri"/>
              </a:rPr>
              <a:t> you need to choose to get vaccinated when it is </a:t>
            </a:r>
            <a:r>
              <a:rPr b="1" lang="en">
                <a:latin typeface="Calibri"/>
                <a:ea typeface="Calibri"/>
                <a:cs typeface="Calibri"/>
                <a:sym typeface="Calibri"/>
              </a:rPr>
              <a:t>your turn.</a:t>
            </a:r>
            <a:endParaRPr/>
          </a:p>
          <a:p>
            <a:pPr indent="-385445" lvl="0" marL="385445" rtl="0" algn="l">
              <a:spcBef>
                <a:spcPts val="400"/>
              </a:spcBef>
              <a:spcAft>
                <a:spcPts val="0"/>
              </a:spcAft>
              <a:buSzPts val="2000"/>
              <a:buFont typeface="Open Sans"/>
              <a:buAutoNum type="arabicPeriod"/>
            </a:pPr>
            <a:r>
              <a:rPr lang="en"/>
              <a:t>COVID-19 vaccines are safe </a:t>
            </a:r>
            <a:r>
              <a:rPr b="1" i="1" lang="en"/>
              <a:t>and</a:t>
            </a:r>
            <a:r>
              <a:rPr lang="en"/>
              <a:t> effective.</a:t>
            </a:r>
            <a:endParaRPr/>
          </a:p>
          <a:p>
            <a:pPr indent="-385445" lvl="0" marL="385445" rtl="0" algn="l">
              <a:spcBef>
                <a:spcPts val="400"/>
              </a:spcBef>
              <a:spcAft>
                <a:spcPts val="0"/>
              </a:spcAft>
              <a:buSzPts val="2000"/>
              <a:buFont typeface="Open Sans"/>
              <a:buAutoNum type="arabicPeriod"/>
            </a:pPr>
            <a:r>
              <a:rPr lang="en"/>
              <a:t>COVID-19 vaccine will be </a:t>
            </a:r>
            <a:r>
              <a:rPr b="1" lang="en"/>
              <a:t>free</a:t>
            </a:r>
            <a:r>
              <a:rPr lang="en"/>
              <a:t> for you.</a:t>
            </a:r>
            <a:endParaRPr/>
          </a:p>
          <a:p>
            <a:pPr indent="-385445" lvl="0" marL="385445" rtl="0" algn="l">
              <a:spcBef>
                <a:spcPts val="400"/>
              </a:spcBef>
              <a:spcAft>
                <a:spcPts val="0"/>
              </a:spcAft>
              <a:buSzPts val="2000"/>
              <a:buFont typeface="Open Sans"/>
              <a:buAutoNum type="arabicPeriod"/>
            </a:pPr>
            <a:r>
              <a:rPr lang="en"/>
              <a:t>After COVID-19 vaccination, you </a:t>
            </a:r>
            <a:r>
              <a:rPr b="1" lang="en"/>
              <a:t>might </a:t>
            </a:r>
            <a:r>
              <a:rPr lang="en"/>
              <a:t>have some side effects. These are normal signs that your body is building protection.</a:t>
            </a:r>
            <a:endParaRPr/>
          </a:p>
          <a:p>
            <a:pPr indent="-385445" lvl="0" marL="385445" rtl="0" algn="l">
              <a:spcBef>
                <a:spcPts val="400"/>
              </a:spcBef>
              <a:spcAft>
                <a:spcPts val="0"/>
              </a:spcAft>
              <a:buSzPts val="2000"/>
              <a:buFont typeface="Open Sans"/>
              <a:buAutoNum type="arabicPeriod"/>
            </a:pPr>
            <a:r>
              <a:rPr lang="en">
                <a:latin typeface="Calibri"/>
                <a:ea typeface="Calibri"/>
                <a:cs typeface="Calibri"/>
                <a:sym typeface="Calibri"/>
              </a:rPr>
              <a:t>You will still need to take precautions in public, like wearing a well-fitted mask and practicing physical distancing </a:t>
            </a:r>
            <a:r>
              <a:rPr b="1" i="1" lang="en">
                <a:latin typeface="Calibri"/>
                <a:ea typeface="Calibri"/>
                <a:cs typeface="Calibri"/>
                <a:sym typeface="Calibri"/>
              </a:rPr>
              <a:t>for now</a:t>
            </a:r>
            <a:r>
              <a:rPr lang="en">
                <a:latin typeface="Calibri"/>
                <a:ea typeface="Calibri"/>
                <a:cs typeface="Calibri"/>
                <a:sym typeface="Calibri"/>
              </a:rPr>
              <a:t>.   </a:t>
            </a:r>
            <a:endParaRPr/>
          </a:p>
          <a:p>
            <a:pPr indent="-102870" lvl="0" marL="229870" rtl="0" algn="l">
              <a:spcBef>
                <a:spcPts val="400"/>
              </a:spcBef>
              <a:spcAft>
                <a:spcPts val="0"/>
              </a:spcAft>
              <a:buSzPts val="2000"/>
              <a:buNone/>
            </a:pPr>
            <a:r>
              <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9"/>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Key Components of CDC’s Communication Work</a:t>
            </a:r>
            <a:endParaRPr/>
          </a:p>
        </p:txBody>
      </p:sp>
      <p:sp>
        <p:nvSpPr>
          <p:cNvPr id="467" name="Google Shape;467;p69"/>
          <p:cNvSpPr txBox="1"/>
          <p:nvPr>
            <p:ph idx="1" type="body"/>
          </p:nvPr>
        </p:nvSpPr>
        <p:spPr>
          <a:xfrm>
            <a:off x="457200" y="1158875"/>
            <a:ext cx="8229600" cy="3341688"/>
          </a:xfrm>
          <a:prstGeom prst="rect">
            <a:avLst/>
          </a:prstGeom>
          <a:noFill/>
          <a:ln>
            <a:noFill/>
          </a:ln>
        </p:spPr>
        <p:txBody>
          <a:bodyPr anchorCtr="0" anchor="t" bIns="45700" lIns="91425" spcFirstLastPara="1" rIns="91425" wrap="square" tIns="45700">
            <a:noAutofit/>
          </a:bodyPr>
          <a:lstStyle/>
          <a:p>
            <a:pPr indent="-229870" lvl="0" marL="229870" rtl="0" algn="l">
              <a:spcBef>
                <a:spcPts val="0"/>
              </a:spcBef>
              <a:spcAft>
                <a:spcPts val="0"/>
              </a:spcAft>
              <a:buSzPts val="2000"/>
              <a:buChar char="▪"/>
            </a:pPr>
            <a:r>
              <a:rPr lang="en"/>
              <a:t>Research and evaluation</a:t>
            </a:r>
            <a:endParaRPr/>
          </a:p>
          <a:p>
            <a:pPr indent="-229870" lvl="0" marL="229870" rtl="0" algn="l">
              <a:spcBef>
                <a:spcPts val="400"/>
              </a:spcBef>
              <a:spcAft>
                <a:spcPts val="0"/>
              </a:spcAft>
              <a:buSzPts val="2000"/>
              <a:buChar char="▪"/>
            </a:pPr>
            <a:r>
              <a:rPr lang="en"/>
              <a:t>Outreach to populations disproportionately affected by COVID-19</a:t>
            </a:r>
            <a:endParaRPr/>
          </a:p>
          <a:p>
            <a:pPr indent="-229870" lvl="0" marL="229870" rtl="0" algn="l">
              <a:spcBef>
                <a:spcPts val="400"/>
              </a:spcBef>
              <a:spcAft>
                <a:spcPts val="0"/>
              </a:spcAft>
              <a:buSzPts val="2000"/>
              <a:buChar char="▪"/>
            </a:pPr>
            <a:r>
              <a:rPr lang="en"/>
              <a:t>Professional education and engagement</a:t>
            </a:r>
            <a:endParaRPr/>
          </a:p>
          <a:p>
            <a:pPr indent="-229870" lvl="0" marL="229870" rtl="0" algn="l">
              <a:spcBef>
                <a:spcPts val="400"/>
              </a:spcBef>
              <a:spcAft>
                <a:spcPts val="0"/>
              </a:spcAft>
              <a:buSzPts val="2000"/>
              <a:buChar char="▪"/>
            </a:pPr>
            <a:r>
              <a:rPr lang="en"/>
              <a:t>Vaccine safety and effectiveness messaging</a:t>
            </a:r>
            <a:endParaRPr/>
          </a:p>
          <a:p>
            <a:pPr indent="-229870" lvl="0" marL="229870" rtl="0" algn="l">
              <a:spcBef>
                <a:spcPts val="400"/>
              </a:spcBef>
              <a:spcAft>
                <a:spcPts val="0"/>
              </a:spcAft>
              <a:buSzPts val="2000"/>
              <a:buChar char="▪"/>
            </a:pPr>
            <a:r>
              <a:rPr lang="en">
                <a:latin typeface="Calibri"/>
                <a:ea typeface="Calibri"/>
                <a:cs typeface="Calibri"/>
                <a:sym typeface="Calibri"/>
              </a:rPr>
              <a:t>Responds to public inquiries</a:t>
            </a:r>
            <a:endParaRPr/>
          </a:p>
          <a:p>
            <a:pPr indent="-229870" lvl="0" marL="229870" rtl="0" algn="l">
              <a:spcBef>
                <a:spcPts val="400"/>
              </a:spcBef>
              <a:spcAft>
                <a:spcPts val="0"/>
              </a:spcAft>
              <a:buSzPts val="2000"/>
              <a:buChar char="▪"/>
            </a:pPr>
            <a:r>
              <a:rPr lang="en">
                <a:latin typeface="Calibri"/>
                <a:ea typeface="Calibri"/>
                <a:cs typeface="Calibri"/>
                <a:sym typeface="Calibri"/>
              </a:rPr>
              <a:t>Supports vaccine programs – public health and partners</a:t>
            </a:r>
            <a:endParaRPr/>
          </a:p>
          <a:p>
            <a:pPr indent="-229870" lvl="0" marL="229870" rtl="0" algn="l">
              <a:spcBef>
                <a:spcPts val="400"/>
              </a:spcBef>
              <a:spcAft>
                <a:spcPts val="0"/>
              </a:spcAft>
              <a:buSzPts val="2000"/>
              <a:buChar char="▪"/>
            </a:pPr>
            <a:r>
              <a:rPr lang="en">
                <a:latin typeface="Calibri"/>
                <a:ea typeface="Calibri"/>
                <a:cs typeface="Calibri"/>
                <a:sym typeface="Calibri"/>
              </a:rPr>
              <a:t>Strong foundation in Crisis &amp; Emergency Risk Communication (CERC)</a:t>
            </a:r>
            <a:endParaRPr/>
          </a:p>
          <a:p>
            <a:pPr indent="-229870" lvl="0" marL="229870" rtl="0" algn="l">
              <a:spcBef>
                <a:spcPts val="400"/>
              </a:spcBef>
              <a:spcAft>
                <a:spcPts val="0"/>
              </a:spcAft>
              <a:buSzPts val="2000"/>
              <a:buChar char="▪"/>
            </a:pPr>
            <a:r>
              <a:rPr lang="en">
                <a:latin typeface="Calibri"/>
                <a:ea typeface="Calibri"/>
                <a:cs typeface="Calibri"/>
                <a:sym typeface="Calibri"/>
              </a:rPr>
              <a:t>Comprehensive approach to build and reinforce vaccine confidence</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A71"/>
        </a:solidFill>
      </p:bgPr>
    </p:bg>
    <p:spTree>
      <p:nvGrpSpPr>
        <p:cNvPr id="471" name="Shape 471"/>
        <p:cNvGrpSpPr/>
        <p:nvPr/>
      </p:nvGrpSpPr>
      <p:grpSpPr>
        <a:xfrm>
          <a:off x="0" y="0"/>
          <a:ext cx="0" cy="0"/>
          <a:chOff x="0" y="0"/>
          <a:chExt cx="0" cy="0"/>
        </a:xfrm>
      </p:grpSpPr>
      <p:sp>
        <p:nvSpPr>
          <p:cNvPr id="472" name="Google Shape;472;p70"/>
          <p:cNvSpPr txBox="1"/>
          <p:nvPr>
            <p:ph type="title"/>
          </p:nvPr>
        </p:nvSpPr>
        <p:spPr>
          <a:xfrm>
            <a:off x="424543" y="718070"/>
            <a:ext cx="4370195" cy="290595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
              <a:t>Communication to build confidence</a:t>
            </a:r>
            <a:endParaRPr/>
          </a:p>
        </p:txBody>
      </p:sp>
      <p:pic>
        <p:nvPicPr>
          <p:cNvPr descr="Diagram&#10;&#10;Description automatically generated" id="473" name="Google Shape;473;p70"/>
          <p:cNvPicPr preferRelativeResize="0"/>
          <p:nvPr/>
        </p:nvPicPr>
        <p:blipFill rotWithShape="1">
          <a:blip r:embed="rId3">
            <a:alphaModFix/>
          </a:blip>
          <a:srcRect b="0" l="0" r="0" t="0"/>
          <a:stretch/>
        </p:blipFill>
        <p:spPr>
          <a:xfrm>
            <a:off x="4438649" y="792005"/>
            <a:ext cx="4018085" cy="4018085"/>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1"/>
          <p:cNvSpPr txBox="1"/>
          <p:nvPr>
            <p:ph type="title"/>
          </p:nvPr>
        </p:nvSpPr>
        <p:spPr>
          <a:xfrm>
            <a:off x="609181" y="171439"/>
            <a:ext cx="8229600" cy="1277420"/>
          </a:xfrm>
          <a:prstGeom prst="rect">
            <a:avLst/>
          </a:prstGeom>
          <a:noFill/>
          <a:ln>
            <a:noFill/>
          </a:ln>
        </p:spPr>
        <p:txBody>
          <a:bodyPr anchorCtr="0" anchor="b" bIns="45700" lIns="91425" spcFirstLastPara="1" rIns="91425" wrap="square" tIns="45700">
            <a:noAutofit/>
          </a:bodyPr>
          <a:lstStyle/>
          <a:p>
            <a:pPr indent="0" lvl="0" marL="0" rtl="0" algn="l">
              <a:lnSpc>
                <a:spcPct val="109090"/>
              </a:lnSpc>
              <a:spcBef>
                <a:spcPts val="0"/>
              </a:spcBef>
              <a:spcAft>
                <a:spcPts val="0"/>
              </a:spcAft>
              <a:buNone/>
            </a:pPr>
            <a:r>
              <a:rPr lang="en" sz="2750">
                <a:latin typeface="Calibri"/>
                <a:ea typeface="Calibri"/>
                <a:cs typeface="Calibri"/>
                <a:sym typeface="Calibri"/>
              </a:rPr>
              <a:t>It's our job to let communities know that it's </a:t>
            </a:r>
            <a:r>
              <a:rPr i="1" lang="en" sz="2750">
                <a:latin typeface="Calibri"/>
                <a:ea typeface="Calibri"/>
                <a:cs typeface="Calibri"/>
                <a:sym typeface="Calibri"/>
              </a:rPr>
              <a:t>okay and valid</a:t>
            </a:r>
            <a:r>
              <a:rPr lang="en" sz="2750">
                <a:latin typeface="Calibri"/>
                <a:ea typeface="Calibri"/>
                <a:cs typeface="Calibri"/>
                <a:sym typeface="Calibri"/>
              </a:rPr>
              <a:t> to have questions, especially </a:t>
            </a:r>
            <a:r>
              <a:rPr i="1" lang="en" sz="2750">
                <a:latin typeface="Calibri"/>
                <a:ea typeface="Calibri"/>
                <a:cs typeface="Calibri"/>
                <a:sym typeface="Calibri"/>
              </a:rPr>
              <a:t>for those who have been hurt by societal systems.</a:t>
            </a:r>
            <a:r>
              <a:rPr i="1" lang="en" sz="2750">
                <a:solidFill>
                  <a:schemeClr val="dk1"/>
                </a:solidFill>
                <a:latin typeface="Calibri"/>
                <a:ea typeface="Calibri"/>
                <a:cs typeface="Calibri"/>
                <a:sym typeface="Calibri"/>
              </a:rPr>
              <a:t>   </a:t>
            </a:r>
            <a:r>
              <a:rPr lang="en" sz="2750">
                <a:solidFill>
                  <a:schemeClr val="dk1"/>
                </a:solidFill>
                <a:latin typeface="Calibri"/>
                <a:ea typeface="Calibri"/>
                <a:cs typeface="Calibri"/>
                <a:sym typeface="Calibri"/>
              </a:rPr>
              <a:t> </a:t>
            </a:r>
            <a:endParaRPr sz="2775">
              <a:solidFill>
                <a:schemeClr val="dk1"/>
              </a:solidFill>
            </a:endParaRPr>
          </a:p>
        </p:txBody>
      </p:sp>
      <p:pic>
        <p:nvPicPr>
          <p:cNvPr descr="Graphical user interface, application&#10;&#10;Description automatically generated" id="480" name="Google Shape;480;p71"/>
          <p:cNvPicPr preferRelativeResize="0"/>
          <p:nvPr/>
        </p:nvPicPr>
        <p:blipFill rotWithShape="1">
          <a:blip r:embed="rId3">
            <a:alphaModFix/>
          </a:blip>
          <a:srcRect b="0" l="0" r="0" t="0"/>
          <a:stretch/>
        </p:blipFill>
        <p:spPr>
          <a:xfrm>
            <a:off x="1699846" y="1448859"/>
            <a:ext cx="6263470" cy="3523202"/>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2"/>
          <p:cNvSpPr txBox="1"/>
          <p:nvPr/>
        </p:nvSpPr>
        <p:spPr>
          <a:xfrm>
            <a:off x="628650" y="271895"/>
            <a:ext cx="7886700" cy="369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6A71"/>
              </a:buClr>
              <a:buSzPts val="2400"/>
              <a:buFont typeface="Arial"/>
              <a:buNone/>
            </a:pPr>
            <a:r>
              <a:rPr b="1" lang="en" sz="2400" u="sng">
                <a:solidFill>
                  <a:srgbClr val="006A71"/>
                </a:solidFill>
                <a:latin typeface="Calibri"/>
                <a:ea typeface="Calibri"/>
                <a:cs typeface="Calibri"/>
                <a:sym typeface="Calibri"/>
              </a:rPr>
              <a:t>Trusted Partnerships Matter: </a:t>
            </a:r>
            <a:endParaRPr/>
          </a:p>
          <a:p>
            <a:pPr indent="0" lvl="0" marL="0" marR="0" rtl="0" algn="l">
              <a:spcBef>
                <a:spcPts val="480"/>
              </a:spcBef>
              <a:spcAft>
                <a:spcPts val="0"/>
              </a:spcAft>
              <a:buClr>
                <a:srgbClr val="006A71"/>
              </a:buClr>
              <a:buSzPts val="2400"/>
              <a:buFont typeface="Arial"/>
              <a:buNone/>
            </a:pPr>
            <a:r>
              <a:rPr lang="en" sz="2400">
                <a:solidFill>
                  <a:srgbClr val="006A71"/>
                </a:solidFill>
                <a:latin typeface="Calibri"/>
                <a:ea typeface="Calibri"/>
                <a:cs typeface="Calibri"/>
                <a:sym typeface="Calibri"/>
              </a:rPr>
              <a:t>COVID-19 Facilitating Acceptance with Community-Based Trusted Messengers (FACT) Alliance </a:t>
            </a:r>
            <a:r>
              <a:rPr lang="en" sz="1950">
                <a:solidFill>
                  <a:srgbClr val="2D2D2D"/>
                </a:solidFill>
                <a:latin typeface="Calibri"/>
                <a:ea typeface="Calibri"/>
                <a:cs typeface="Calibri"/>
                <a:sym typeface="Calibri"/>
              </a:rPr>
              <a:t>strengthens intersectoral partnerships to support vaccine confidence in communities. Focuses on:</a:t>
            </a:r>
            <a:endParaRPr sz="1950">
              <a:solidFill>
                <a:srgbClr val="2D2D2D"/>
              </a:solidFill>
              <a:latin typeface="Calibri"/>
              <a:ea typeface="Calibri"/>
              <a:cs typeface="Calibri"/>
              <a:sym typeface="Calibri"/>
            </a:endParaRPr>
          </a:p>
          <a:p>
            <a:pPr indent="0" lvl="0" marL="0" marR="0" rtl="0" algn="ctr">
              <a:spcBef>
                <a:spcPts val="390"/>
              </a:spcBef>
              <a:spcAft>
                <a:spcPts val="0"/>
              </a:spcAft>
              <a:buClr>
                <a:srgbClr val="2D2D2D"/>
              </a:buClr>
              <a:buSzPts val="1950"/>
              <a:buFont typeface="Arial"/>
              <a:buNone/>
            </a:pPr>
            <a:r>
              <a:t/>
            </a:r>
            <a:endParaRPr sz="1950">
              <a:solidFill>
                <a:srgbClr val="2D2D2D"/>
              </a:solidFill>
              <a:latin typeface="Calibri"/>
              <a:ea typeface="Calibri"/>
              <a:cs typeface="Calibri"/>
              <a:sym typeface="Calibri"/>
            </a:endParaRPr>
          </a:p>
          <a:p>
            <a:pPr indent="0" lvl="0" marL="0" marR="0" rtl="0" algn="ctr">
              <a:spcBef>
                <a:spcPts val="390"/>
              </a:spcBef>
              <a:spcAft>
                <a:spcPts val="0"/>
              </a:spcAft>
              <a:buClr>
                <a:srgbClr val="2D2D2D"/>
              </a:buClr>
              <a:buSzPts val="1950"/>
              <a:buFont typeface="Arial"/>
              <a:buNone/>
            </a:pPr>
            <a:r>
              <a:t/>
            </a:r>
            <a:endParaRPr sz="1950">
              <a:solidFill>
                <a:srgbClr val="2D2D2D"/>
              </a:solidFill>
              <a:latin typeface="Calibri"/>
              <a:ea typeface="Calibri"/>
              <a:cs typeface="Calibri"/>
              <a:sym typeface="Calibri"/>
            </a:endParaRPr>
          </a:p>
          <a:p>
            <a:pPr indent="0" lvl="0" marL="0" marR="0" rtl="0" algn="ctr">
              <a:spcBef>
                <a:spcPts val="390"/>
              </a:spcBef>
              <a:spcAft>
                <a:spcPts val="0"/>
              </a:spcAft>
              <a:buClr>
                <a:srgbClr val="2D2D2D"/>
              </a:buClr>
              <a:buSzPts val="1950"/>
              <a:buFont typeface="Arial"/>
              <a:buNone/>
            </a:pPr>
            <a:r>
              <a:t/>
            </a:r>
            <a:endParaRPr sz="1950">
              <a:solidFill>
                <a:srgbClr val="2D2D2D"/>
              </a:solidFill>
              <a:latin typeface="Calibri"/>
              <a:ea typeface="Calibri"/>
              <a:cs typeface="Calibri"/>
              <a:sym typeface="Calibri"/>
            </a:endParaRPr>
          </a:p>
          <a:p>
            <a:pPr indent="-332740" lvl="0" marL="456565" marR="0" rtl="0" algn="l">
              <a:spcBef>
                <a:spcPts val="390"/>
              </a:spcBef>
              <a:spcAft>
                <a:spcPts val="0"/>
              </a:spcAft>
              <a:buClr>
                <a:srgbClr val="2D2D2D"/>
              </a:buClr>
              <a:buSzPts val="1950"/>
              <a:buFont typeface="Arial"/>
              <a:buNone/>
            </a:pPr>
            <a:r>
              <a:t/>
            </a:r>
            <a:endParaRPr sz="1950">
              <a:solidFill>
                <a:srgbClr val="2D2D2D"/>
              </a:solidFill>
              <a:latin typeface="Calibri"/>
              <a:ea typeface="Calibri"/>
              <a:cs typeface="Calibri"/>
              <a:sym typeface="Calibri"/>
            </a:endParaRPr>
          </a:p>
        </p:txBody>
      </p:sp>
      <p:pic>
        <p:nvPicPr>
          <p:cNvPr descr="A picture containing shape&#10;&#10;Description automatically generated" id="487" name="Google Shape;487;p72"/>
          <p:cNvPicPr preferRelativeResize="0"/>
          <p:nvPr/>
        </p:nvPicPr>
        <p:blipFill rotWithShape="1">
          <a:blip r:embed="rId3">
            <a:alphaModFix/>
          </a:blip>
          <a:srcRect b="0" l="0" r="0" t="0"/>
          <a:stretch/>
        </p:blipFill>
        <p:spPr>
          <a:xfrm>
            <a:off x="2975833" y="2231696"/>
            <a:ext cx="1421606" cy="1421606"/>
          </a:xfrm>
          <a:prstGeom prst="rect">
            <a:avLst/>
          </a:prstGeom>
          <a:noFill/>
          <a:ln>
            <a:noFill/>
          </a:ln>
        </p:spPr>
      </p:pic>
      <p:pic>
        <p:nvPicPr>
          <p:cNvPr descr="A picture containing shape&#10;&#10;Description automatically generated" id="488" name="Google Shape;488;p72"/>
          <p:cNvPicPr preferRelativeResize="0"/>
          <p:nvPr/>
        </p:nvPicPr>
        <p:blipFill rotWithShape="1">
          <a:blip r:embed="rId4">
            <a:alphaModFix/>
          </a:blip>
          <a:srcRect b="0" l="0" r="0" t="0"/>
          <a:stretch/>
        </p:blipFill>
        <p:spPr>
          <a:xfrm>
            <a:off x="778669" y="2234973"/>
            <a:ext cx="1328738" cy="1328738"/>
          </a:xfrm>
          <a:prstGeom prst="rect">
            <a:avLst/>
          </a:prstGeom>
          <a:noFill/>
          <a:ln>
            <a:noFill/>
          </a:ln>
        </p:spPr>
      </p:pic>
      <p:pic>
        <p:nvPicPr>
          <p:cNvPr descr="A picture containing shape&#10;&#10;Description automatically generated" id="489" name="Google Shape;489;p72"/>
          <p:cNvPicPr preferRelativeResize="0"/>
          <p:nvPr/>
        </p:nvPicPr>
        <p:blipFill rotWithShape="1">
          <a:blip r:embed="rId5">
            <a:alphaModFix/>
          </a:blip>
          <a:srcRect b="0" l="0" r="0" t="0"/>
          <a:stretch/>
        </p:blipFill>
        <p:spPr>
          <a:xfrm>
            <a:off x="5164930" y="2231232"/>
            <a:ext cx="1581150" cy="1581150"/>
          </a:xfrm>
          <a:prstGeom prst="rect">
            <a:avLst/>
          </a:prstGeom>
          <a:noFill/>
          <a:ln>
            <a:noFill/>
          </a:ln>
        </p:spPr>
      </p:pic>
      <p:pic>
        <p:nvPicPr>
          <p:cNvPr descr="A picture containing shape&#10;&#10;Description automatically generated" id="490" name="Google Shape;490;p72"/>
          <p:cNvPicPr preferRelativeResize="0"/>
          <p:nvPr/>
        </p:nvPicPr>
        <p:blipFill rotWithShape="1">
          <a:blip r:embed="rId6">
            <a:alphaModFix/>
          </a:blip>
          <a:srcRect b="0" l="0" r="0" t="0"/>
          <a:stretch/>
        </p:blipFill>
        <p:spPr>
          <a:xfrm>
            <a:off x="6987439" y="2246494"/>
            <a:ext cx="1581150" cy="1581150"/>
          </a:xfrm>
          <a:prstGeom prst="rect">
            <a:avLst/>
          </a:prstGeom>
          <a:noFill/>
          <a:ln>
            <a:noFill/>
          </a:ln>
        </p:spPr>
      </p:pic>
      <p:sp>
        <p:nvSpPr>
          <p:cNvPr id="491" name="Google Shape;491;p72"/>
          <p:cNvSpPr/>
          <p:nvPr/>
        </p:nvSpPr>
        <p:spPr>
          <a:xfrm>
            <a:off x="1164657" y="4701999"/>
            <a:ext cx="7350694" cy="300082"/>
          </a:xfrm>
          <a:prstGeom prst="rect">
            <a:avLst/>
          </a:prstGeom>
          <a:solidFill>
            <a:srgbClr val="66CCFF">
              <a:alpha val="17647"/>
            </a:srgbClr>
          </a:solidFill>
          <a:ln cap="flat" cmpd="sng" w="9525">
            <a:solidFill>
              <a:srgbClr val="66CC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 sz="1350">
                <a:solidFill>
                  <a:srgbClr val="000000"/>
                </a:solidFill>
                <a:latin typeface="Calibri"/>
                <a:ea typeface="Calibri"/>
                <a:cs typeface="Calibri"/>
                <a:sym typeface="Calibri"/>
              </a:rPr>
              <a:t>Aligned with the guiding principles to </a:t>
            </a:r>
            <a:r>
              <a:rPr lang="en" sz="1350" u="sng">
                <a:solidFill>
                  <a:schemeClr val="hlink"/>
                </a:solidFill>
                <a:latin typeface="Calibri"/>
                <a:ea typeface="Calibri"/>
                <a:cs typeface="Calibri"/>
                <a:sym typeface="Calibri"/>
                <a:hlinkClick r:id="rId7"/>
              </a:rPr>
              <a:t>CDC COVID-19 Response Health Equity Strategy</a:t>
            </a:r>
            <a:endParaRPr sz="1350">
              <a:solidFill>
                <a:srgbClr val="000000"/>
              </a:solidFill>
              <a:latin typeface="Calibri"/>
              <a:ea typeface="Calibri"/>
              <a:cs typeface="Calibri"/>
              <a:sym typeface="Calibri"/>
            </a:endParaRPr>
          </a:p>
        </p:txBody>
      </p:sp>
      <p:sp>
        <p:nvSpPr>
          <p:cNvPr id="492" name="Google Shape;492;p72"/>
          <p:cNvSpPr txBox="1"/>
          <p:nvPr/>
        </p:nvSpPr>
        <p:spPr>
          <a:xfrm>
            <a:off x="8566961" y="4811621"/>
            <a:ext cx="63190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50">
                <a:solidFill>
                  <a:srgbClr val="000000"/>
                </a:solidFill>
                <a:latin typeface="Calibri"/>
                <a:ea typeface="Calibri"/>
                <a:cs typeface="Calibri"/>
                <a:sym typeface="Calibri"/>
              </a:rPr>
              <a:t>1/07/21</a:t>
            </a:r>
            <a:endParaRPr/>
          </a:p>
        </p:txBody>
      </p:sp>
      <p:sp>
        <p:nvSpPr>
          <p:cNvPr id="493" name="Google Shape;493;p72"/>
          <p:cNvSpPr txBox="1"/>
          <p:nvPr/>
        </p:nvSpPr>
        <p:spPr>
          <a:xfrm>
            <a:off x="702129" y="3563712"/>
            <a:ext cx="140527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800">
                <a:solidFill>
                  <a:srgbClr val="000000"/>
                </a:solidFill>
                <a:latin typeface="Calibri"/>
                <a:ea typeface="Calibri"/>
                <a:cs typeface="Calibri"/>
                <a:sym typeface="Calibri"/>
              </a:rPr>
              <a:t>Community Health Workers </a:t>
            </a:r>
            <a:endParaRPr/>
          </a:p>
        </p:txBody>
      </p:sp>
      <p:sp>
        <p:nvSpPr>
          <p:cNvPr id="494" name="Google Shape;494;p72"/>
          <p:cNvSpPr txBox="1"/>
          <p:nvPr/>
        </p:nvSpPr>
        <p:spPr>
          <a:xfrm>
            <a:off x="2975833" y="3648331"/>
            <a:ext cx="14052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800">
                <a:solidFill>
                  <a:srgbClr val="000000"/>
                </a:solidFill>
                <a:latin typeface="Calibri"/>
                <a:ea typeface="Calibri"/>
                <a:cs typeface="Calibri"/>
                <a:sym typeface="Calibri"/>
              </a:rPr>
              <a:t>Pharmacists</a:t>
            </a:r>
            <a:endParaRPr/>
          </a:p>
        </p:txBody>
      </p:sp>
      <p:sp>
        <p:nvSpPr>
          <p:cNvPr id="495" name="Google Shape;495;p72"/>
          <p:cNvSpPr txBox="1"/>
          <p:nvPr/>
        </p:nvSpPr>
        <p:spPr>
          <a:xfrm>
            <a:off x="5252866" y="3766024"/>
            <a:ext cx="14052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800">
                <a:solidFill>
                  <a:srgbClr val="000000"/>
                </a:solidFill>
                <a:latin typeface="Calibri"/>
                <a:ea typeface="Calibri"/>
                <a:cs typeface="Calibri"/>
                <a:sym typeface="Calibri"/>
              </a:rPr>
              <a:t>Nurses</a:t>
            </a:r>
            <a:endParaRPr/>
          </a:p>
        </p:txBody>
      </p:sp>
      <p:sp>
        <p:nvSpPr>
          <p:cNvPr id="496" name="Google Shape;496;p72"/>
          <p:cNvSpPr txBox="1"/>
          <p:nvPr/>
        </p:nvSpPr>
        <p:spPr>
          <a:xfrm>
            <a:off x="7171304" y="3704792"/>
            <a:ext cx="14052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800">
                <a:solidFill>
                  <a:srgbClr val="000000"/>
                </a:solidFill>
                <a:latin typeface="Calibri"/>
                <a:ea typeface="Calibri"/>
                <a:cs typeface="Calibri"/>
                <a:sym typeface="Calibri"/>
              </a:rPr>
              <a:t>Faith Leaders</a:t>
            </a:r>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3"/>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Community and partner engagement</a:t>
            </a:r>
            <a:endParaRPr/>
          </a:p>
        </p:txBody>
      </p:sp>
      <p:sp>
        <p:nvSpPr>
          <p:cNvPr id="502" name="Google Shape;502;p73"/>
          <p:cNvSpPr txBox="1"/>
          <p:nvPr>
            <p:ph idx="1" type="body"/>
          </p:nvPr>
        </p:nvSpPr>
        <p:spPr>
          <a:xfrm>
            <a:off x="211016" y="895570"/>
            <a:ext cx="5027184" cy="40419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
                <a:latin typeface="Calibri"/>
                <a:ea typeface="Calibri"/>
                <a:cs typeface="Calibri"/>
                <a:sym typeface="Calibri"/>
              </a:rPr>
              <a:t>To understand vaccination concerns, challenges, needs  and successes of specific groups and address them, CDC is: </a:t>
            </a:r>
            <a:endParaRPr/>
          </a:p>
          <a:p>
            <a:pPr indent="0" lvl="0" marL="0" rtl="0" algn="l">
              <a:spcBef>
                <a:spcPts val="400"/>
              </a:spcBef>
              <a:spcAft>
                <a:spcPts val="0"/>
              </a:spcAft>
              <a:buSzPts val="2000"/>
              <a:buNone/>
            </a:pPr>
            <a:r>
              <a:t/>
            </a:r>
            <a:endParaRPr>
              <a:latin typeface="Calibri"/>
              <a:ea typeface="Calibri"/>
              <a:cs typeface="Calibri"/>
              <a:sym typeface="Calibri"/>
            </a:endParaRPr>
          </a:p>
          <a:p>
            <a:pPr indent="-230188" lvl="0" marL="230188" rtl="0" algn="l">
              <a:spcBef>
                <a:spcPts val="400"/>
              </a:spcBef>
              <a:spcAft>
                <a:spcPts val="0"/>
              </a:spcAft>
              <a:buSzPts val="2000"/>
              <a:buFont typeface="Courier New"/>
              <a:buChar char="o"/>
            </a:pPr>
            <a:r>
              <a:rPr lang="en">
                <a:latin typeface="Calibri"/>
                <a:ea typeface="Calibri"/>
                <a:cs typeface="Calibri"/>
                <a:sym typeface="Calibri"/>
              </a:rPr>
              <a:t>Conducting listening sessions with community partners</a:t>
            </a:r>
            <a:endParaRPr/>
          </a:p>
          <a:p>
            <a:pPr indent="-103188" lvl="0" marL="230188" rtl="0" algn="l">
              <a:spcBef>
                <a:spcPts val="400"/>
              </a:spcBef>
              <a:spcAft>
                <a:spcPts val="0"/>
              </a:spcAft>
              <a:buSzPts val="2000"/>
              <a:buFont typeface="Courier New"/>
              <a:buNone/>
            </a:pPr>
            <a:r>
              <a:t/>
            </a:r>
            <a:endParaRPr/>
          </a:p>
          <a:p>
            <a:pPr indent="-230188" lvl="0" marL="230188" rtl="0" algn="l">
              <a:spcBef>
                <a:spcPts val="400"/>
              </a:spcBef>
              <a:spcAft>
                <a:spcPts val="0"/>
              </a:spcAft>
              <a:buSzPts val="2000"/>
              <a:buFont typeface="Courier New"/>
              <a:buChar char="o"/>
            </a:pPr>
            <a:r>
              <a:rPr lang="en">
                <a:latin typeface="Calibri"/>
                <a:ea typeface="Calibri"/>
                <a:cs typeface="Calibri"/>
                <a:sym typeface="Calibri"/>
              </a:rPr>
              <a:t>Engaged in (funded and unfunded) partnerships with national/state/local organizations and partners to understand</a:t>
            </a:r>
            <a:endParaRPr/>
          </a:p>
          <a:p>
            <a:pPr indent="-103188" lvl="0" marL="230188" rtl="0" algn="l">
              <a:spcBef>
                <a:spcPts val="400"/>
              </a:spcBef>
              <a:spcAft>
                <a:spcPts val="0"/>
              </a:spcAft>
              <a:buSzPts val="2000"/>
              <a:buFont typeface="Courier New"/>
              <a:buNone/>
            </a:pPr>
            <a:r>
              <a:t/>
            </a:r>
            <a:endParaRPr>
              <a:latin typeface="Calibri"/>
              <a:ea typeface="Calibri"/>
              <a:cs typeface="Calibri"/>
              <a:sym typeface="Calibri"/>
            </a:endParaRPr>
          </a:p>
          <a:p>
            <a:pPr indent="-230188" lvl="0" marL="230188" rtl="0" algn="l">
              <a:spcBef>
                <a:spcPts val="400"/>
              </a:spcBef>
              <a:spcAft>
                <a:spcPts val="0"/>
              </a:spcAft>
              <a:buSzPts val="2000"/>
              <a:buFont typeface="Courier New"/>
              <a:buChar char="o"/>
            </a:pPr>
            <a:r>
              <a:rPr lang="en">
                <a:latin typeface="Calibri"/>
                <a:ea typeface="Calibri"/>
                <a:cs typeface="Calibri"/>
                <a:sym typeface="Calibri"/>
              </a:rPr>
              <a:t>Participating in webinars and townhalls</a:t>
            </a:r>
            <a:endParaRPr/>
          </a:p>
          <a:p>
            <a:pPr indent="-158750" lvl="1" marL="742950" rtl="0" algn="l">
              <a:spcBef>
                <a:spcPts val="400"/>
              </a:spcBef>
              <a:spcAft>
                <a:spcPts val="0"/>
              </a:spcAft>
              <a:buSzPts val="2000"/>
              <a:buFont typeface="Arial"/>
              <a:buNone/>
            </a:pPr>
            <a:r>
              <a:t/>
            </a:r>
            <a:endParaRPr/>
          </a:p>
        </p:txBody>
      </p:sp>
      <p:pic>
        <p:nvPicPr>
          <p:cNvPr descr="Diagram, text&#10;&#10;Description automatically generated" id="503" name="Google Shape;503;p73"/>
          <p:cNvPicPr preferRelativeResize="0"/>
          <p:nvPr/>
        </p:nvPicPr>
        <p:blipFill rotWithShape="1">
          <a:blip r:embed="rId3">
            <a:alphaModFix/>
          </a:blip>
          <a:srcRect b="0" l="0" r="0" t="0"/>
          <a:stretch/>
        </p:blipFill>
        <p:spPr>
          <a:xfrm>
            <a:off x="5238200" y="1067441"/>
            <a:ext cx="3694786" cy="3698207"/>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7"/>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rPr i="1" lang="en"/>
              <a:t>Today’s Agenda</a:t>
            </a:r>
            <a:endParaRPr i="1"/>
          </a:p>
        </p:txBody>
      </p:sp>
      <p:sp>
        <p:nvSpPr>
          <p:cNvPr id="312" name="Google Shape;312;p47"/>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Topic: Outreach and Messaging</a:t>
            </a:r>
            <a:endParaRPr b="1"/>
          </a:p>
        </p:txBody>
      </p:sp>
      <p:sp>
        <p:nvSpPr>
          <p:cNvPr id="313" name="Google Shape;313;p47"/>
          <p:cNvSpPr txBox="1"/>
          <p:nvPr>
            <p:ph idx="2" type="body"/>
          </p:nvPr>
        </p:nvSpPr>
        <p:spPr>
          <a:xfrm>
            <a:off x="4901250" y="1433100"/>
            <a:ext cx="3954000" cy="2277300"/>
          </a:xfrm>
          <a:prstGeom prst="rect">
            <a:avLst/>
          </a:prstGeom>
        </p:spPr>
        <p:txBody>
          <a:bodyPr anchorCtr="0" anchor="t" bIns="91425" lIns="91425" spcFirstLastPara="1" rIns="91425" wrap="square" tIns="91425">
            <a:normAutofit fontScale="92500" lnSpcReduction="20000"/>
          </a:bodyPr>
          <a:lstStyle/>
          <a:p>
            <a:pPr indent="-316706" lvl="0" marL="457200" rtl="0" algn="l">
              <a:spcBef>
                <a:spcPts val="0"/>
              </a:spcBef>
              <a:spcAft>
                <a:spcPts val="0"/>
              </a:spcAft>
              <a:buSzPct val="100000"/>
              <a:buChar char="●"/>
            </a:pPr>
            <a:r>
              <a:rPr lang="en" sz="1500"/>
              <a:t>Welcome and Introductions</a:t>
            </a:r>
            <a:endParaRPr sz="1500"/>
          </a:p>
          <a:p>
            <a:pPr indent="-316706" lvl="0" marL="457200" rtl="0" algn="l">
              <a:spcBef>
                <a:spcPts val="0"/>
              </a:spcBef>
              <a:spcAft>
                <a:spcPts val="0"/>
              </a:spcAft>
              <a:buSzPct val="100000"/>
              <a:buChar char="●"/>
            </a:pPr>
            <a:r>
              <a:rPr lang="en" sz="1500"/>
              <a:t>Chat Icebreaker + Polls</a:t>
            </a:r>
            <a:endParaRPr sz="1500"/>
          </a:p>
          <a:p>
            <a:pPr indent="-316706" lvl="0" marL="457200" rtl="0" algn="l">
              <a:spcBef>
                <a:spcPts val="0"/>
              </a:spcBef>
              <a:spcAft>
                <a:spcPts val="0"/>
              </a:spcAft>
              <a:buSzPct val="100000"/>
              <a:buChar char="●"/>
            </a:pPr>
            <a:r>
              <a:rPr lang="en" sz="1500"/>
              <a:t>Introduction of Special Guest</a:t>
            </a:r>
            <a:endParaRPr sz="1500"/>
          </a:p>
          <a:p>
            <a:pPr indent="-316706" lvl="0" marL="457200" rtl="0" algn="l">
              <a:spcBef>
                <a:spcPts val="0"/>
              </a:spcBef>
              <a:spcAft>
                <a:spcPts val="0"/>
              </a:spcAft>
              <a:buSzPct val="100000"/>
              <a:buChar char="●"/>
            </a:pPr>
            <a:r>
              <a:rPr lang="en" sz="1500"/>
              <a:t>BPHC Update: Suma Nair, PhD, MS, RD</a:t>
            </a:r>
            <a:endParaRPr sz="1500"/>
          </a:p>
          <a:p>
            <a:pPr indent="-316706" lvl="0" marL="457200" rtl="0" algn="l">
              <a:spcBef>
                <a:spcPts val="0"/>
              </a:spcBef>
              <a:spcAft>
                <a:spcPts val="0"/>
              </a:spcAft>
              <a:buSzPct val="100000"/>
              <a:buChar char="●"/>
            </a:pPr>
            <a:r>
              <a:rPr lang="en" sz="1500"/>
              <a:t>Q&amp;A with Suma</a:t>
            </a:r>
            <a:endParaRPr sz="1500"/>
          </a:p>
          <a:p>
            <a:pPr indent="-316706" lvl="0" marL="457200" rtl="0" algn="l">
              <a:spcBef>
                <a:spcPts val="0"/>
              </a:spcBef>
              <a:spcAft>
                <a:spcPts val="0"/>
              </a:spcAft>
              <a:buSzPct val="100000"/>
              <a:buChar char="●"/>
            </a:pPr>
            <a:r>
              <a:rPr lang="en" sz="1500"/>
              <a:t>Special Guest: Belen Moran Bradley</a:t>
            </a:r>
            <a:endParaRPr sz="1500"/>
          </a:p>
          <a:p>
            <a:pPr indent="-316706" lvl="0" marL="457200" rtl="0" algn="l">
              <a:spcBef>
                <a:spcPts val="0"/>
              </a:spcBef>
              <a:spcAft>
                <a:spcPts val="0"/>
              </a:spcAft>
              <a:buSzPct val="100000"/>
              <a:buChar char="●"/>
            </a:pPr>
            <a:r>
              <a:rPr lang="en" sz="1500"/>
              <a:t>Health Center Sharing: Promising Practices and Challenges</a:t>
            </a:r>
            <a:endParaRPr sz="1500"/>
          </a:p>
          <a:p>
            <a:pPr indent="-316706" lvl="0" marL="457200" rtl="0" algn="l">
              <a:spcBef>
                <a:spcPts val="0"/>
              </a:spcBef>
              <a:spcAft>
                <a:spcPts val="0"/>
              </a:spcAft>
              <a:buSzPct val="100000"/>
              <a:buChar char="●"/>
            </a:pPr>
            <a:r>
              <a:rPr lang="en" sz="1500"/>
              <a:t>General Discussion</a:t>
            </a:r>
            <a:endParaRPr sz="1500"/>
          </a:p>
          <a:p>
            <a:pPr indent="-316706" lvl="0" marL="457200" rtl="0" algn="l">
              <a:spcBef>
                <a:spcPts val="0"/>
              </a:spcBef>
              <a:spcAft>
                <a:spcPts val="0"/>
              </a:spcAft>
              <a:buSzPct val="100000"/>
              <a:buChar char="●"/>
            </a:pPr>
            <a:r>
              <a:rPr lang="en" sz="1500"/>
              <a:t>Conclusion</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4"/>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Resources to support you</a:t>
            </a:r>
            <a:endParaRPr/>
          </a:p>
        </p:txBody>
      </p:sp>
      <p:sp>
        <p:nvSpPr>
          <p:cNvPr id="509" name="Google Shape;509;p74"/>
          <p:cNvSpPr txBox="1"/>
          <p:nvPr>
            <p:ph idx="1" type="body"/>
          </p:nvPr>
        </p:nvSpPr>
        <p:spPr>
          <a:xfrm>
            <a:off x="222714" y="1052947"/>
            <a:ext cx="3352824" cy="1760592"/>
          </a:xfrm>
          <a:prstGeom prst="rect">
            <a:avLst/>
          </a:prstGeom>
          <a:noFill/>
          <a:ln>
            <a:noFill/>
          </a:ln>
        </p:spPr>
        <p:txBody>
          <a:bodyPr anchorCtr="0" anchor="t" bIns="45700" lIns="91425" spcFirstLastPara="1" rIns="91425" wrap="square" tIns="45700">
            <a:noAutofit/>
          </a:bodyPr>
          <a:lstStyle/>
          <a:p>
            <a:pPr indent="-230188" lvl="0" marL="230188" rtl="0" algn="l">
              <a:spcBef>
                <a:spcPts val="0"/>
              </a:spcBef>
              <a:spcAft>
                <a:spcPts val="0"/>
              </a:spcAft>
              <a:buClr>
                <a:srgbClr val="005DAA"/>
              </a:buClr>
              <a:buSzPts val="2000"/>
              <a:buFont typeface="Noto Sans Symbols"/>
              <a:buChar char="▪"/>
            </a:pPr>
            <a:r>
              <a:rPr lang="en"/>
              <a:t>Technical assistance</a:t>
            </a:r>
            <a:endParaRPr/>
          </a:p>
          <a:p>
            <a:pPr indent="-230188" lvl="0" marL="230188" rtl="0" algn="l">
              <a:spcBef>
                <a:spcPts val="400"/>
              </a:spcBef>
              <a:spcAft>
                <a:spcPts val="0"/>
              </a:spcAft>
              <a:buClr>
                <a:srgbClr val="005DAA"/>
              </a:buClr>
              <a:buSzPts val="2000"/>
              <a:buFont typeface="Noto Sans Symbols"/>
              <a:buChar char="▪"/>
            </a:pPr>
            <a:r>
              <a:rPr lang="en"/>
              <a:t>Web</a:t>
            </a:r>
            <a:endParaRPr/>
          </a:p>
          <a:p>
            <a:pPr indent="-230188" lvl="0" marL="230188" rtl="0" algn="l">
              <a:spcBef>
                <a:spcPts val="400"/>
              </a:spcBef>
              <a:spcAft>
                <a:spcPts val="0"/>
              </a:spcAft>
              <a:buClr>
                <a:srgbClr val="005DAA"/>
              </a:buClr>
              <a:buSzPts val="2000"/>
              <a:buFont typeface="Noto Sans Symbols"/>
              <a:buChar char="▪"/>
            </a:pPr>
            <a:r>
              <a:rPr lang="en"/>
              <a:t>Toolkits</a:t>
            </a:r>
            <a:endParaRPr/>
          </a:p>
          <a:p>
            <a:pPr indent="-230188" lvl="0" marL="230188" rtl="0" algn="l">
              <a:spcBef>
                <a:spcPts val="400"/>
              </a:spcBef>
              <a:spcAft>
                <a:spcPts val="0"/>
              </a:spcAft>
              <a:buClr>
                <a:srgbClr val="005DAA"/>
              </a:buClr>
              <a:buSzPts val="2000"/>
              <a:buFont typeface="Noto Sans Symbols"/>
              <a:buChar char="▪"/>
            </a:pPr>
            <a:r>
              <a:rPr lang="en"/>
              <a:t>Messages</a:t>
            </a:r>
            <a:endParaRPr/>
          </a:p>
        </p:txBody>
      </p:sp>
      <p:pic>
        <p:nvPicPr>
          <p:cNvPr id="510" name="Google Shape;510;p74"/>
          <p:cNvPicPr preferRelativeResize="0"/>
          <p:nvPr/>
        </p:nvPicPr>
        <p:blipFill rotWithShape="1">
          <a:blip r:embed="rId3">
            <a:alphaModFix/>
          </a:blip>
          <a:srcRect b="0" l="0" r="0" t="0"/>
          <a:stretch/>
        </p:blipFill>
        <p:spPr>
          <a:xfrm>
            <a:off x="2954239" y="976697"/>
            <a:ext cx="5967047" cy="3375363"/>
          </a:xfrm>
          <a:prstGeom prst="rect">
            <a:avLst/>
          </a:prstGeom>
          <a:noFill/>
          <a:ln>
            <a:noFill/>
          </a:ln>
          <a:effectLst>
            <a:outerShdw blurRad="25400" sx="9000" rotWithShape="0" algn="ctr" sy="9000">
              <a:srgbClr val="000000"/>
            </a:outerShdw>
          </a:effectLst>
        </p:spPr>
      </p:pic>
      <p:sp>
        <p:nvSpPr>
          <p:cNvPr id="511" name="Google Shape;511;p74"/>
          <p:cNvSpPr/>
          <p:nvPr/>
        </p:nvSpPr>
        <p:spPr>
          <a:xfrm>
            <a:off x="1211687" y="4422689"/>
            <a:ext cx="7146867" cy="40011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0" i="0" lang="en" sz="2000" u="sng" cap="none" strike="noStrike">
                <a:solidFill>
                  <a:schemeClr val="hlink"/>
                </a:solidFill>
                <a:latin typeface="Calibri"/>
                <a:ea typeface="Calibri"/>
                <a:cs typeface="Calibri"/>
                <a:sym typeface="Calibri"/>
                <a:hlinkClick r:id="rId4"/>
              </a:rPr>
              <a:t>www.cdc.gov/coronavirus/2019-ncov/vaccines/index.html</a:t>
            </a:r>
            <a:endParaRPr b="0" i="1" sz="2000" u="none" cap="none" strike="noStrike">
              <a:solidFill>
                <a:schemeClr val="dk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75"/>
          <p:cNvPicPr preferRelativeResize="0"/>
          <p:nvPr/>
        </p:nvPicPr>
        <p:blipFill rotWithShape="1">
          <a:blip r:embed="rId3">
            <a:alphaModFix/>
          </a:blip>
          <a:srcRect b="5232" l="33871" r="15483" t="14480"/>
          <a:stretch/>
        </p:blipFill>
        <p:spPr>
          <a:xfrm>
            <a:off x="4159577" y="696372"/>
            <a:ext cx="4471719" cy="3982578"/>
          </a:xfrm>
          <a:prstGeom prst="rect">
            <a:avLst/>
          </a:prstGeom>
          <a:noFill/>
          <a:ln>
            <a:noFill/>
          </a:ln>
        </p:spPr>
      </p:pic>
      <p:sp>
        <p:nvSpPr>
          <p:cNvPr id="518" name="Google Shape;518;p75"/>
          <p:cNvSpPr txBox="1"/>
          <p:nvPr>
            <p:ph type="title"/>
          </p:nvPr>
        </p:nvSpPr>
        <p:spPr>
          <a:xfrm>
            <a:off x="464575" y="-464383"/>
            <a:ext cx="8509819" cy="1157468"/>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b="1" i="0" lang="en" sz="2800" u="none" cap="none" strike="noStrike">
                <a:solidFill>
                  <a:srgbClr val="006A71"/>
                </a:solidFill>
                <a:latin typeface="Calibri"/>
                <a:ea typeface="Calibri"/>
                <a:cs typeface="Calibri"/>
                <a:sym typeface="Calibri"/>
              </a:rPr>
              <a:t>COVID-19 Vaccine Communication Toolkits</a:t>
            </a:r>
            <a:endParaRPr/>
          </a:p>
        </p:txBody>
      </p:sp>
      <p:sp>
        <p:nvSpPr>
          <p:cNvPr id="519" name="Google Shape;519;p75"/>
          <p:cNvSpPr txBox="1"/>
          <p:nvPr>
            <p:ph idx="1" type="body"/>
          </p:nvPr>
        </p:nvSpPr>
        <p:spPr>
          <a:xfrm>
            <a:off x="88799" y="897193"/>
            <a:ext cx="3902154" cy="3642945"/>
          </a:xfrm>
          <a:prstGeom prst="rect">
            <a:avLst/>
          </a:prstGeom>
          <a:noFill/>
          <a:ln>
            <a:noFill/>
          </a:ln>
        </p:spPr>
        <p:txBody>
          <a:bodyPr anchorCtr="0" anchor="t" bIns="60950" lIns="121900" spcFirstLastPara="1" rIns="121900" wrap="square" tIns="60950">
            <a:noAutofit/>
          </a:bodyPr>
          <a:lstStyle/>
          <a:p>
            <a:pPr indent="-306705" lvl="0" marL="306705" rtl="0" algn="l">
              <a:spcBef>
                <a:spcPts val="0"/>
              </a:spcBef>
              <a:spcAft>
                <a:spcPts val="0"/>
              </a:spcAft>
              <a:buClr>
                <a:srgbClr val="005DAA"/>
              </a:buClr>
              <a:buSzPts val="1190"/>
              <a:buChar char="▪"/>
            </a:pPr>
            <a:r>
              <a:rPr b="0" lang="en" sz="1700">
                <a:solidFill>
                  <a:srgbClr val="2D2D2D"/>
                </a:solidFill>
                <a:latin typeface="Calibri"/>
                <a:ea typeface="Calibri"/>
                <a:cs typeface="Calibri"/>
                <a:sym typeface="Calibri"/>
              </a:rPr>
              <a:t>Key messages</a:t>
            </a:r>
            <a:endParaRPr>
              <a:latin typeface="Calibri"/>
              <a:ea typeface="Calibri"/>
              <a:cs typeface="Calibri"/>
              <a:sym typeface="Calibri"/>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Frequently asked questions (FAQ)</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Slide deck </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Plain language fact sheet in several languages </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“I got my COVID-19 vaccine!” stickers</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Customizable newsletter content </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Customizable letters </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Social media image and sample messages </a:t>
            </a:r>
            <a:endParaRPr b="0" sz="1700">
              <a:solidFill>
                <a:srgbClr val="2D2D2D"/>
              </a:solidFill>
            </a:endParaRPr>
          </a:p>
          <a:p>
            <a:pPr indent="-306705" lvl="0" marL="306705" rtl="0" algn="l">
              <a:spcBef>
                <a:spcPts val="340"/>
              </a:spcBef>
              <a:spcAft>
                <a:spcPts val="0"/>
              </a:spcAft>
              <a:buClr>
                <a:srgbClr val="005DAA"/>
              </a:buClr>
              <a:buSzPts val="1190"/>
              <a:buChar char="▪"/>
            </a:pPr>
            <a:r>
              <a:rPr b="0" lang="en" sz="1700">
                <a:solidFill>
                  <a:srgbClr val="2D2D2D"/>
                </a:solidFill>
                <a:latin typeface="Calibri"/>
                <a:ea typeface="Calibri"/>
                <a:cs typeface="Calibri"/>
                <a:sym typeface="Calibri"/>
              </a:rPr>
              <a:t>Posters </a:t>
            </a:r>
            <a:endParaRPr b="0" sz="1700">
              <a:solidFill>
                <a:srgbClr val="2D2D2D"/>
              </a:solidFill>
            </a:endParaRPr>
          </a:p>
          <a:p>
            <a:pPr indent="-231140" lvl="0" marL="306705" rtl="0" algn="l">
              <a:spcBef>
                <a:spcPts val="340"/>
              </a:spcBef>
              <a:spcAft>
                <a:spcPts val="0"/>
              </a:spcAft>
              <a:buClr>
                <a:srgbClr val="005DAA"/>
              </a:buClr>
              <a:buSzPts val="1190"/>
              <a:buNone/>
            </a:pPr>
            <a:r>
              <a:t/>
            </a:r>
            <a:endParaRPr b="0" sz="1700">
              <a:solidFill>
                <a:srgbClr val="2D2D2D"/>
              </a:solidFill>
            </a:endParaRPr>
          </a:p>
          <a:p>
            <a:pPr indent="-231140" lvl="0" marL="306705" rtl="0" algn="l">
              <a:spcBef>
                <a:spcPts val="340"/>
              </a:spcBef>
              <a:spcAft>
                <a:spcPts val="0"/>
              </a:spcAft>
              <a:buClr>
                <a:srgbClr val="005DAA"/>
              </a:buClr>
              <a:buSzPts val="1190"/>
              <a:buNone/>
            </a:pPr>
            <a:r>
              <a:t/>
            </a:r>
            <a:endParaRPr b="0" sz="1700">
              <a:solidFill>
                <a:srgbClr val="2D2D2D"/>
              </a:solidFill>
            </a:endParaRPr>
          </a:p>
          <a:p>
            <a:pPr indent="-231140" lvl="0" marL="306705" rtl="0" algn="l">
              <a:spcBef>
                <a:spcPts val="340"/>
              </a:spcBef>
              <a:spcAft>
                <a:spcPts val="0"/>
              </a:spcAft>
              <a:buClr>
                <a:srgbClr val="005DAA"/>
              </a:buClr>
              <a:buSzPts val="1190"/>
              <a:buNone/>
            </a:pPr>
            <a:r>
              <a:t/>
            </a:r>
            <a:endParaRPr sz="1700">
              <a:solidFill>
                <a:srgbClr val="2D2D2D"/>
              </a:solidFill>
            </a:endParaRPr>
          </a:p>
        </p:txBody>
      </p:sp>
      <p:sp>
        <p:nvSpPr>
          <p:cNvPr id="520" name="Google Shape;520;p75"/>
          <p:cNvSpPr/>
          <p:nvPr/>
        </p:nvSpPr>
        <p:spPr>
          <a:xfrm>
            <a:off x="1654276" y="4740184"/>
            <a:ext cx="685800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Open Sans"/>
                <a:ea typeface="Open Sans"/>
                <a:cs typeface="Open Sans"/>
                <a:sym typeface="Open Sans"/>
              </a:rPr>
              <a:t>www.cdc.gov/coronavirus/2019-ncov/vaccines/toolkits.html</a:t>
            </a:r>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6"/>
          <p:cNvSpPr/>
          <p:nvPr/>
        </p:nvSpPr>
        <p:spPr>
          <a:xfrm>
            <a:off x="401161" y="4738069"/>
            <a:ext cx="828563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0F56DC"/>
                </a:solidFill>
                <a:latin typeface="Calibri"/>
                <a:ea typeface="Calibri"/>
                <a:cs typeface="Calibri"/>
                <a:sym typeface="Calibri"/>
              </a:rPr>
              <a:t>www.cdc.gov/coronavirus/2019-ncov/vaccines/toolkits/community-organization.html</a:t>
            </a:r>
            <a:endParaRPr/>
          </a:p>
        </p:txBody>
      </p:sp>
      <p:pic>
        <p:nvPicPr>
          <p:cNvPr id="527" name="Google Shape;527;p76"/>
          <p:cNvPicPr preferRelativeResize="0"/>
          <p:nvPr/>
        </p:nvPicPr>
        <p:blipFill rotWithShape="1">
          <a:blip r:embed="rId3">
            <a:alphaModFix/>
          </a:blip>
          <a:srcRect b="8201" l="0" r="0" t="0"/>
          <a:stretch/>
        </p:blipFill>
        <p:spPr>
          <a:xfrm>
            <a:off x="2873658" y="671702"/>
            <a:ext cx="2824777" cy="3567163"/>
          </a:xfrm>
          <a:prstGeom prst="rect">
            <a:avLst/>
          </a:prstGeom>
          <a:noFill/>
          <a:ln>
            <a:noFill/>
          </a:ln>
          <a:effectLst>
            <a:outerShdw blurRad="63500" rotWithShape="0" algn="ctr">
              <a:schemeClr val="accent6">
                <a:alpha val="40000"/>
              </a:schemeClr>
            </a:outerShdw>
          </a:effectLst>
        </p:spPr>
      </p:pic>
      <p:sp>
        <p:nvSpPr>
          <p:cNvPr id="528" name="Google Shape;528;p76"/>
          <p:cNvSpPr txBox="1"/>
          <p:nvPr/>
        </p:nvSpPr>
        <p:spPr>
          <a:xfrm>
            <a:off x="457200" y="-270720"/>
            <a:ext cx="8229600" cy="857250"/>
          </a:xfrm>
          <a:prstGeom prst="rect">
            <a:avLst/>
          </a:prstGeom>
          <a:noFill/>
          <a:ln>
            <a:noFill/>
          </a:ln>
        </p:spPr>
        <p:txBody>
          <a:bodyPr anchorCtr="0" anchor="b" bIns="45700" lIns="91425" spcFirstLastPara="1" rIns="91425" wrap="square" tIns="45700">
            <a:noAutofit/>
          </a:bodyPr>
          <a:lstStyle/>
          <a:p>
            <a:pPr indent="0" lvl="0" marL="0" marR="0" rtl="0" algn="l">
              <a:lnSpc>
                <a:spcPct val="107142"/>
              </a:lnSpc>
              <a:spcBef>
                <a:spcPts val="0"/>
              </a:spcBef>
              <a:spcAft>
                <a:spcPts val="0"/>
              </a:spcAft>
              <a:buNone/>
            </a:pPr>
            <a:r>
              <a:rPr b="1" lang="en" sz="2800">
                <a:solidFill>
                  <a:srgbClr val="006A71"/>
                </a:solidFill>
                <a:latin typeface="Calibri"/>
                <a:ea typeface="Calibri"/>
                <a:cs typeface="Calibri"/>
                <a:sym typeface="Calibri"/>
              </a:rPr>
              <a:t>COVID-19 Vaccine Communication Toolkit Materials </a:t>
            </a:r>
            <a:endParaRPr/>
          </a:p>
        </p:txBody>
      </p:sp>
      <p:pic>
        <p:nvPicPr>
          <p:cNvPr id="529" name="Google Shape;529;p76"/>
          <p:cNvPicPr preferRelativeResize="0"/>
          <p:nvPr/>
        </p:nvPicPr>
        <p:blipFill rotWithShape="1">
          <a:blip r:embed="rId4">
            <a:alphaModFix/>
          </a:blip>
          <a:srcRect b="0" l="0" r="0" t="0"/>
          <a:stretch/>
        </p:blipFill>
        <p:spPr>
          <a:xfrm>
            <a:off x="81042" y="978363"/>
            <a:ext cx="2792616" cy="2953840"/>
          </a:xfrm>
          <a:prstGeom prst="rect">
            <a:avLst/>
          </a:prstGeom>
          <a:noFill/>
          <a:ln>
            <a:noFill/>
          </a:ln>
          <a:effectLst>
            <a:outerShdw blurRad="63500" rotWithShape="0" algn="ctr">
              <a:schemeClr val="accent6">
                <a:alpha val="40000"/>
              </a:schemeClr>
            </a:outerShdw>
          </a:effectLst>
        </p:spPr>
      </p:pic>
      <p:pic>
        <p:nvPicPr>
          <p:cNvPr id="530" name="Google Shape;530;p76"/>
          <p:cNvPicPr preferRelativeResize="0"/>
          <p:nvPr/>
        </p:nvPicPr>
        <p:blipFill rotWithShape="1">
          <a:blip r:embed="rId5">
            <a:alphaModFix/>
          </a:blip>
          <a:srcRect b="0" l="0" r="0" t="0"/>
          <a:stretch/>
        </p:blipFill>
        <p:spPr>
          <a:xfrm>
            <a:off x="5604048" y="374205"/>
            <a:ext cx="3592944" cy="4395090"/>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7"/>
          <p:cNvSpPr/>
          <p:nvPr/>
        </p:nvSpPr>
        <p:spPr>
          <a:xfrm>
            <a:off x="3753920" y="4820228"/>
            <a:ext cx="5306785" cy="25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50">
                <a:solidFill>
                  <a:srgbClr val="0F56DC"/>
                </a:solidFill>
                <a:latin typeface="Calibri"/>
                <a:ea typeface="Calibri"/>
                <a:cs typeface="Calibri"/>
                <a:sym typeface="Calibri"/>
              </a:rPr>
              <a:t>www.cdc.gov//coronavirus2019-ncov/vaccines/toolkits/community-organization.html</a:t>
            </a:r>
            <a:endParaRPr/>
          </a:p>
        </p:txBody>
      </p:sp>
      <p:pic>
        <p:nvPicPr>
          <p:cNvPr id="537" name="Google Shape;537;p77"/>
          <p:cNvPicPr preferRelativeResize="0"/>
          <p:nvPr/>
        </p:nvPicPr>
        <p:blipFill rotWithShape="1">
          <a:blip r:embed="rId3">
            <a:alphaModFix/>
          </a:blip>
          <a:srcRect b="0" l="0" r="0" t="0"/>
          <a:stretch/>
        </p:blipFill>
        <p:spPr>
          <a:xfrm>
            <a:off x="1692203" y="3986354"/>
            <a:ext cx="6109521" cy="768886"/>
          </a:xfrm>
          <a:prstGeom prst="rect">
            <a:avLst/>
          </a:prstGeom>
          <a:noFill/>
          <a:ln>
            <a:noFill/>
          </a:ln>
        </p:spPr>
      </p:pic>
      <p:pic>
        <p:nvPicPr>
          <p:cNvPr id="538" name="Google Shape;538;p77"/>
          <p:cNvPicPr preferRelativeResize="0"/>
          <p:nvPr/>
        </p:nvPicPr>
        <p:blipFill rotWithShape="1">
          <a:blip r:embed="rId4">
            <a:alphaModFix/>
          </a:blip>
          <a:srcRect b="0" l="0" r="0" t="0"/>
          <a:stretch/>
        </p:blipFill>
        <p:spPr>
          <a:xfrm>
            <a:off x="4572000" y="897761"/>
            <a:ext cx="3908616" cy="2690714"/>
          </a:xfrm>
          <a:prstGeom prst="rect">
            <a:avLst/>
          </a:prstGeom>
          <a:noFill/>
          <a:ln>
            <a:noFill/>
          </a:ln>
          <a:effectLst>
            <a:outerShdw blurRad="63500" rotWithShape="0" algn="ctr">
              <a:schemeClr val="accent6">
                <a:alpha val="40000"/>
              </a:schemeClr>
            </a:outerShdw>
          </a:effectLst>
        </p:spPr>
      </p:pic>
      <p:pic>
        <p:nvPicPr>
          <p:cNvPr id="539" name="Google Shape;539;p77"/>
          <p:cNvPicPr preferRelativeResize="0"/>
          <p:nvPr/>
        </p:nvPicPr>
        <p:blipFill rotWithShape="1">
          <a:blip r:embed="rId5">
            <a:alphaModFix/>
          </a:blip>
          <a:srcRect b="0" l="0" r="0" t="0"/>
          <a:stretch/>
        </p:blipFill>
        <p:spPr>
          <a:xfrm>
            <a:off x="457200" y="1187322"/>
            <a:ext cx="3760610" cy="2313157"/>
          </a:xfrm>
          <a:prstGeom prst="rect">
            <a:avLst/>
          </a:prstGeom>
          <a:noFill/>
          <a:ln>
            <a:noFill/>
          </a:ln>
          <a:effectLst>
            <a:outerShdw blurRad="63500" rotWithShape="0" algn="ctr">
              <a:schemeClr val="accent6">
                <a:alpha val="40000"/>
              </a:schemeClr>
            </a:outerShdw>
          </a:effectLst>
        </p:spPr>
      </p:pic>
      <p:sp>
        <p:nvSpPr>
          <p:cNvPr id="540" name="Google Shape;540;p77"/>
          <p:cNvSpPr txBox="1"/>
          <p:nvPr/>
        </p:nvSpPr>
        <p:spPr>
          <a:xfrm>
            <a:off x="457200" y="-357368"/>
            <a:ext cx="8229600" cy="857250"/>
          </a:xfrm>
          <a:prstGeom prst="rect">
            <a:avLst/>
          </a:prstGeom>
          <a:noFill/>
          <a:ln>
            <a:noFill/>
          </a:ln>
        </p:spPr>
        <p:txBody>
          <a:bodyPr anchorCtr="0" anchor="b" bIns="45700" lIns="91425" spcFirstLastPara="1" rIns="91425" wrap="square" tIns="45700">
            <a:noAutofit/>
          </a:bodyPr>
          <a:lstStyle/>
          <a:p>
            <a:pPr indent="0" lvl="0" marL="0" marR="0" rtl="0" algn="l">
              <a:lnSpc>
                <a:spcPct val="107142"/>
              </a:lnSpc>
              <a:spcBef>
                <a:spcPts val="0"/>
              </a:spcBef>
              <a:spcAft>
                <a:spcPts val="0"/>
              </a:spcAft>
              <a:buNone/>
            </a:pPr>
            <a:r>
              <a:rPr b="1" lang="en" sz="2800">
                <a:solidFill>
                  <a:srgbClr val="006A71"/>
                </a:solidFill>
                <a:latin typeface="Calibri"/>
                <a:ea typeface="Calibri"/>
                <a:cs typeface="Calibri"/>
                <a:sym typeface="Calibri"/>
              </a:rPr>
              <a:t>COVID-19 Vaccine Communication Toolkit Materials </a:t>
            </a:r>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8"/>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COVID-19 Vaccine Communication Toolkits</a:t>
            </a:r>
            <a:endParaRPr/>
          </a:p>
        </p:txBody>
      </p:sp>
      <p:sp>
        <p:nvSpPr>
          <p:cNvPr id="547" name="Google Shape;547;p78"/>
          <p:cNvSpPr txBox="1"/>
          <p:nvPr>
            <p:ph idx="1" type="body"/>
          </p:nvPr>
        </p:nvSpPr>
        <p:spPr>
          <a:xfrm>
            <a:off x="123092" y="790062"/>
            <a:ext cx="8897815" cy="40419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00"/>
              <a:buNone/>
            </a:pPr>
            <a:r>
              <a:rPr b="1" lang="en"/>
              <a:t>One-Stop Shop Toolkits: </a:t>
            </a:r>
            <a:r>
              <a:rPr lang="en" u="sng">
                <a:solidFill>
                  <a:schemeClr val="hlink"/>
                </a:solidFill>
                <a:latin typeface="Calibri"/>
                <a:ea typeface="Calibri"/>
                <a:cs typeface="Calibri"/>
                <a:sym typeface="Calibri"/>
                <a:hlinkClick r:id="rId3"/>
              </a:rPr>
              <a:t>www.cdc.gov/coronavirus/2019ncov/communication/toolkits/index.html</a:t>
            </a:r>
            <a:endParaRPr>
              <a:latin typeface="Calibri"/>
              <a:ea typeface="Calibri"/>
              <a:cs typeface="Calibri"/>
              <a:sym typeface="Calibri"/>
            </a:endParaRPr>
          </a:p>
          <a:p>
            <a:pPr indent="0" lvl="0" marL="0" rtl="0" algn="l">
              <a:spcBef>
                <a:spcPts val="400"/>
              </a:spcBef>
              <a:spcAft>
                <a:spcPts val="0"/>
              </a:spcAft>
              <a:buSzPts val="2000"/>
              <a:buNone/>
            </a:pPr>
            <a:r>
              <a:t/>
            </a:r>
            <a:endParaRPr/>
          </a:p>
          <a:p>
            <a:pPr indent="0" lvl="0" marL="0" rtl="0" algn="l">
              <a:spcBef>
                <a:spcPts val="400"/>
              </a:spcBef>
              <a:spcAft>
                <a:spcPts val="0"/>
              </a:spcAft>
              <a:buSzPts val="2000"/>
              <a:buNone/>
            </a:pPr>
            <a:r>
              <a:rPr lang="en"/>
              <a:t>People Experiencing Homelessness</a:t>
            </a:r>
            <a:endParaRPr/>
          </a:p>
          <a:p>
            <a:pPr indent="0" lvl="0" marL="0" rtl="0" algn="l">
              <a:spcBef>
                <a:spcPts val="400"/>
              </a:spcBef>
              <a:spcAft>
                <a:spcPts val="0"/>
              </a:spcAft>
              <a:buSzPts val="2000"/>
              <a:buNone/>
            </a:pPr>
            <a:r>
              <a:rPr lang="en" u="sng">
                <a:solidFill>
                  <a:schemeClr val="hlink"/>
                </a:solidFill>
                <a:hlinkClick r:id="rId4"/>
              </a:rPr>
              <a:t>www.cdc.gov/coronavirus/2019-ncov/community/homeless-shelters/index.html</a:t>
            </a:r>
            <a:endParaRPr/>
          </a:p>
          <a:p>
            <a:pPr indent="0" lvl="0" marL="0" rtl="0" algn="l">
              <a:spcBef>
                <a:spcPts val="400"/>
              </a:spcBef>
              <a:spcAft>
                <a:spcPts val="0"/>
              </a:spcAft>
              <a:buSzPts val="2000"/>
              <a:buNone/>
            </a:pPr>
            <a:r>
              <a:t/>
            </a:r>
            <a:endParaRPr/>
          </a:p>
          <a:p>
            <a:pPr indent="0" lvl="0" marL="0" rtl="0" algn="l">
              <a:spcBef>
                <a:spcPts val="400"/>
              </a:spcBef>
              <a:spcAft>
                <a:spcPts val="0"/>
              </a:spcAft>
              <a:buSzPts val="2000"/>
              <a:buNone/>
            </a:pPr>
            <a:r>
              <a:rPr lang="en"/>
              <a:t>Tribal Communities</a:t>
            </a:r>
            <a:endParaRPr/>
          </a:p>
          <a:p>
            <a:pPr indent="0" lvl="0" marL="0" rtl="0" algn="l">
              <a:spcBef>
                <a:spcPts val="400"/>
              </a:spcBef>
              <a:spcAft>
                <a:spcPts val="0"/>
              </a:spcAft>
              <a:buSzPts val="2000"/>
              <a:buNone/>
            </a:pPr>
            <a:r>
              <a:rPr lang="en" u="sng">
                <a:solidFill>
                  <a:schemeClr val="hlink"/>
                </a:solidFill>
                <a:hlinkClick r:id="rId5"/>
              </a:rPr>
              <a:t>www.cdc.gov/coronavirus/2019-ncov/community/tribal/social-distancing.html</a:t>
            </a:r>
            <a:endParaRPr/>
          </a:p>
          <a:p>
            <a:pPr indent="0" lvl="0" marL="0" rtl="0" algn="l">
              <a:spcBef>
                <a:spcPts val="400"/>
              </a:spcBef>
              <a:spcAft>
                <a:spcPts val="0"/>
              </a:spcAft>
              <a:buSzPts val="2000"/>
              <a:buNone/>
            </a:pPr>
            <a:r>
              <a:t/>
            </a:r>
            <a:endParaRPr/>
          </a:p>
          <a:p>
            <a:pPr indent="0" lvl="0" marL="0" rtl="0" algn="l">
              <a:spcBef>
                <a:spcPts val="400"/>
              </a:spcBef>
              <a:spcAft>
                <a:spcPts val="0"/>
              </a:spcAft>
              <a:buSzPts val="2000"/>
              <a:buNone/>
            </a:pPr>
            <a:r>
              <a:rPr lang="en"/>
              <a:t>Community Organizations</a:t>
            </a:r>
            <a:endParaRPr/>
          </a:p>
          <a:p>
            <a:pPr indent="0" lvl="0" marL="0" rtl="0" algn="l">
              <a:spcBef>
                <a:spcPts val="400"/>
              </a:spcBef>
              <a:spcAft>
                <a:spcPts val="0"/>
              </a:spcAft>
              <a:buSzPts val="2000"/>
              <a:buNone/>
            </a:pPr>
            <a:r>
              <a:rPr lang="en" u="sng">
                <a:solidFill>
                  <a:schemeClr val="hlink"/>
                </a:solidFill>
                <a:hlinkClick r:id="rId6"/>
              </a:rPr>
              <a:t>www.cdc.gov/coronavirus/2019-ncov/community/organizations/community-based.html</a:t>
            </a:r>
            <a:endParaRPr/>
          </a:p>
          <a:p>
            <a:pPr indent="0" lvl="0" marL="0" rtl="0" algn="l">
              <a:spcBef>
                <a:spcPts val="400"/>
              </a:spcBef>
              <a:spcAft>
                <a:spcPts val="0"/>
              </a:spcAft>
              <a:buSzPts val="2000"/>
              <a:buNone/>
            </a:pPr>
            <a:r>
              <a:t/>
            </a:r>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9"/>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Call to action: #sleeveup </a:t>
            </a:r>
            <a:endParaRPr/>
          </a:p>
        </p:txBody>
      </p:sp>
      <p:sp>
        <p:nvSpPr>
          <p:cNvPr id="554" name="Google Shape;554;p79"/>
          <p:cNvSpPr txBox="1"/>
          <p:nvPr>
            <p:ph idx="1" type="body"/>
          </p:nvPr>
        </p:nvSpPr>
        <p:spPr>
          <a:xfrm>
            <a:off x="117230" y="1008185"/>
            <a:ext cx="3974123" cy="3516923"/>
          </a:xfrm>
          <a:prstGeom prst="rect">
            <a:avLst/>
          </a:prstGeom>
          <a:noFill/>
          <a:ln>
            <a:noFill/>
          </a:ln>
        </p:spPr>
        <p:txBody>
          <a:bodyPr anchorCtr="0" anchor="t" bIns="45700" lIns="91425" spcFirstLastPara="1" rIns="91425" wrap="square" tIns="45700">
            <a:noAutofit/>
          </a:bodyPr>
          <a:lstStyle/>
          <a:p>
            <a:pPr indent="-230188" lvl="0" marL="230188" rtl="0" algn="l">
              <a:spcBef>
                <a:spcPts val="0"/>
              </a:spcBef>
              <a:spcAft>
                <a:spcPts val="0"/>
              </a:spcAft>
              <a:buClr>
                <a:srgbClr val="005DAA"/>
              </a:buClr>
              <a:buSzPts val="2000"/>
              <a:buFont typeface="Noto Sans Symbols"/>
              <a:buChar char="▪"/>
            </a:pPr>
            <a:r>
              <a:rPr lang="en"/>
              <a:t>The COVID-19 vaccine is an </a:t>
            </a:r>
            <a:r>
              <a:rPr b="1" lang="en"/>
              <a:t>important prevention tool </a:t>
            </a:r>
            <a:r>
              <a:rPr lang="en"/>
              <a:t>for stopping the pandemic.</a:t>
            </a:r>
            <a:endParaRPr/>
          </a:p>
          <a:p>
            <a:pPr indent="-230188" lvl="0" marL="230188" rtl="0" algn="l">
              <a:spcBef>
                <a:spcPts val="400"/>
              </a:spcBef>
              <a:spcAft>
                <a:spcPts val="0"/>
              </a:spcAft>
              <a:buClr>
                <a:srgbClr val="005DAA"/>
              </a:buClr>
              <a:buSzPts val="2000"/>
              <a:buFont typeface="Noto Sans Symbols"/>
              <a:buChar char="▪"/>
            </a:pPr>
            <a:r>
              <a:rPr b="1" lang="en"/>
              <a:t>You </a:t>
            </a:r>
            <a:r>
              <a:rPr lang="en"/>
              <a:t>are on the front lines of keeping our communities healthy. </a:t>
            </a:r>
            <a:endParaRPr/>
          </a:p>
          <a:p>
            <a:pPr indent="-230188" lvl="0" marL="230188" rtl="0" algn="l">
              <a:spcBef>
                <a:spcPts val="400"/>
              </a:spcBef>
              <a:spcAft>
                <a:spcPts val="0"/>
              </a:spcAft>
              <a:buClr>
                <a:srgbClr val="005DAA"/>
              </a:buClr>
              <a:buSzPts val="2000"/>
              <a:buFont typeface="Noto Sans Symbols"/>
              <a:buChar char="▪"/>
            </a:pPr>
            <a:r>
              <a:rPr b="1" lang="en"/>
              <a:t>You </a:t>
            </a:r>
            <a:r>
              <a:rPr lang="en"/>
              <a:t>can help communities disproportionately affected by COVID-19 feel confident and safe in their decision to get vaccinated. </a:t>
            </a:r>
            <a:endParaRPr/>
          </a:p>
          <a:p>
            <a:pPr indent="-103188" lvl="0" marL="230188" rtl="0" algn="l">
              <a:spcBef>
                <a:spcPts val="400"/>
              </a:spcBef>
              <a:spcAft>
                <a:spcPts val="0"/>
              </a:spcAft>
              <a:buClr>
                <a:srgbClr val="005DAA"/>
              </a:buClr>
              <a:buSzPts val="2000"/>
              <a:buFont typeface="Noto Sans Symbols"/>
              <a:buNone/>
            </a:pPr>
            <a:r>
              <a:t/>
            </a:r>
            <a:endParaRPr/>
          </a:p>
        </p:txBody>
      </p:sp>
      <p:pic>
        <p:nvPicPr>
          <p:cNvPr descr="A picture containing person&#10;&#10;Description automatically generated" id="555" name="Google Shape;555;p79"/>
          <p:cNvPicPr preferRelativeResize="0"/>
          <p:nvPr/>
        </p:nvPicPr>
        <p:blipFill rotWithShape="1">
          <a:blip r:embed="rId3">
            <a:alphaModFix/>
          </a:blip>
          <a:srcRect b="0" l="0" r="0" t="0"/>
          <a:stretch/>
        </p:blipFill>
        <p:spPr>
          <a:xfrm>
            <a:off x="4175601" y="1065334"/>
            <a:ext cx="4851168" cy="3012831"/>
          </a:xfrm>
          <a:prstGeom prst="rect">
            <a:avLst/>
          </a:prstGeom>
          <a:noFill/>
          <a:ln>
            <a:noFill/>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0"/>
          <p:cNvSpPr txBox="1"/>
          <p:nvPr>
            <p:ph type="title"/>
          </p:nvPr>
        </p:nvSpPr>
        <p:spPr>
          <a:xfrm>
            <a:off x="457200" y="205979"/>
            <a:ext cx="8229600" cy="689591"/>
          </a:xfrm>
          <a:prstGeom prst="rect">
            <a:avLst/>
          </a:prstGeom>
          <a:noFill/>
          <a:ln>
            <a:noFill/>
          </a:ln>
        </p:spPr>
        <p:txBody>
          <a:bodyPr anchorCtr="0" anchor="b" bIns="45700" lIns="91425" spcFirstLastPara="1" rIns="91425" wrap="square" tIns="45700">
            <a:noAutofit/>
          </a:bodyPr>
          <a:lstStyle/>
          <a:p>
            <a:pPr indent="0" lvl="0" marL="0" rtl="0" algn="l">
              <a:lnSpc>
                <a:spcPct val="107142"/>
              </a:lnSpc>
              <a:spcBef>
                <a:spcPts val="0"/>
              </a:spcBef>
              <a:spcAft>
                <a:spcPts val="0"/>
              </a:spcAft>
              <a:buNone/>
            </a:pPr>
            <a:r>
              <a:rPr lang="en"/>
              <a:t>Upcoming materials</a:t>
            </a:r>
            <a:endParaRPr/>
          </a:p>
        </p:txBody>
      </p:sp>
      <p:sp>
        <p:nvSpPr>
          <p:cNvPr id="562" name="Google Shape;562;p80"/>
          <p:cNvSpPr txBox="1"/>
          <p:nvPr>
            <p:ph idx="1" type="body"/>
          </p:nvPr>
        </p:nvSpPr>
        <p:spPr>
          <a:xfrm>
            <a:off x="539262" y="1055077"/>
            <a:ext cx="4621823" cy="3680204"/>
          </a:xfrm>
          <a:prstGeom prst="rect">
            <a:avLst/>
          </a:prstGeom>
          <a:noFill/>
          <a:ln>
            <a:noFill/>
          </a:ln>
        </p:spPr>
        <p:txBody>
          <a:bodyPr anchorCtr="0" anchor="t" bIns="45700" lIns="91425" spcFirstLastPara="1" rIns="91425" wrap="square" tIns="45700">
            <a:noAutofit/>
          </a:bodyPr>
          <a:lstStyle/>
          <a:p>
            <a:pPr indent="-229870" lvl="0" marL="229870" rtl="0" algn="l">
              <a:spcBef>
                <a:spcPts val="0"/>
              </a:spcBef>
              <a:spcAft>
                <a:spcPts val="0"/>
              </a:spcAft>
              <a:buSzPts val="2000"/>
              <a:buChar char="▪"/>
            </a:pPr>
            <a:r>
              <a:rPr lang="en"/>
              <a:t>Vaccine infographics</a:t>
            </a:r>
            <a:endParaRPr/>
          </a:p>
          <a:p>
            <a:pPr indent="-229870" lvl="0" marL="229870" rtl="0" algn="l">
              <a:spcBef>
                <a:spcPts val="400"/>
              </a:spcBef>
              <a:spcAft>
                <a:spcPts val="0"/>
              </a:spcAft>
              <a:buSzPts val="2000"/>
              <a:buChar char="▪"/>
            </a:pPr>
            <a:r>
              <a:rPr lang="en"/>
              <a:t>Additional photos and posters </a:t>
            </a:r>
            <a:endParaRPr/>
          </a:p>
          <a:p>
            <a:pPr indent="-229870" lvl="0" marL="229870" rtl="0" algn="l">
              <a:spcBef>
                <a:spcPts val="400"/>
              </a:spcBef>
              <a:spcAft>
                <a:spcPts val="0"/>
              </a:spcAft>
              <a:buSzPts val="2000"/>
              <a:buChar char="▪"/>
            </a:pPr>
            <a:r>
              <a:rPr lang="en">
                <a:latin typeface="Calibri"/>
                <a:ea typeface="Calibri"/>
                <a:cs typeface="Calibri"/>
                <a:sym typeface="Calibri"/>
              </a:rPr>
              <a:t>Vaccine community features </a:t>
            </a:r>
            <a:endParaRPr/>
          </a:p>
          <a:p>
            <a:pPr indent="-229870" lvl="0" marL="229870" rtl="0" algn="l">
              <a:spcBef>
                <a:spcPts val="400"/>
              </a:spcBef>
              <a:spcAft>
                <a:spcPts val="0"/>
              </a:spcAft>
              <a:buSzPts val="2000"/>
              <a:buChar char="▪"/>
            </a:pPr>
            <a:r>
              <a:rPr lang="en"/>
              <a:t>Matte articles </a:t>
            </a:r>
            <a:endParaRPr/>
          </a:p>
          <a:p>
            <a:pPr indent="-229870" lvl="0" marL="229870" rtl="0" algn="l">
              <a:spcBef>
                <a:spcPts val="400"/>
              </a:spcBef>
              <a:spcAft>
                <a:spcPts val="0"/>
              </a:spcAft>
              <a:buSzPts val="2000"/>
              <a:buChar char="▪"/>
            </a:pPr>
            <a:r>
              <a:rPr lang="en">
                <a:latin typeface="Calibri"/>
                <a:ea typeface="Calibri"/>
                <a:cs typeface="Calibri"/>
                <a:sym typeface="Calibri"/>
              </a:rPr>
              <a:t>How-to guides </a:t>
            </a:r>
            <a:endParaRPr/>
          </a:p>
          <a:p>
            <a:pPr indent="-229870" lvl="0" marL="229870" rtl="0" algn="l">
              <a:spcBef>
                <a:spcPts val="400"/>
              </a:spcBef>
              <a:spcAft>
                <a:spcPts val="0"/>
              </a:spcAft>
              <a:buSzPts val="2000"/>
              <a:buChar char="▪"/>
            </a:pPr>
            <a:r>
              <a:rPr lang="en"/>
              <a:t>Vaccine rollout to the larger population</a:t>
            </a:r>
            <a:endParaRPr/>
          </a:p>
          <a:p>
            <a:pPr indent="-229870" lvl="0" marL="229870" rtl="0" algn="l">
              <a:spcBef>
                <a:spcPts val="400"/>
              </a:spcBef>
              <a:spcAft>
                <a:spcPts val="0"/>
              </a:spcAft>
              <a:buSzPts val="2000"/>
              <a:buChar char="▪"/>
            </a:pPr>
            <a:r>
              <a:rPr lang="en"/>
              <a:t>Changes in mitigation recommendations</a:t>
            </a:r>
            <a:endParaRPr/>
          </a:p>
          <a:p>
            <a:pPr indent="-229870" lvl="0" marL="229870" rtl="0" algn="l">
              <a:spcBef>
                <a:spcPts val="400"/>
              </a:spcBef>
              <a:spcAft>
                <a:spcPts val="0"/>
              </a:spcAft>
              <a:buSzPts val="2000"/>
              <a:buChar char="▪"/>
            </a:pPr>
            <a:r>
              <a:rPr lang="en"/>
              <a:t>New vaccines and audiences for whom vaccines may be recommended</a:t>
            </a:r>
            <a:endParaRPr/>
          </a:p>
          <a:p>
            <a:pPr indent="-102870" lvl="0" marL="229870" rtl="0" algn="l">
              <a:spcBef>
                <a:spcPts val="400"/>
              </a:spcBef>
              <a:spcAft>
                <a:spcPts val="0"/>
              </a:spcAft>
              <a:buSzPts val="2000"/>
              <a:buNone/>
            </a:pPr>
            <a:r>
              <a:t/>
            </a:r>
            <a:endParaRPr/>
          </a:p>
        </p:txBody>
      </p:sp>
      <p:pic>
        <p:nvPicPr>
          <p:cNvPr id="563" name="Google Shape;563;p80"/>
          <p:cNvPicPr preferRelativeResize="0"/>
          <p:nvPr/>
        </p:nvPicPr>
        <p:blipFill rotWithShape="1">
          <a:blip r:embed="rId3">
            <a:alphaModFix/>
          </a:blip>
          <a:srcRect b="0" l="0" r="0" t="0"/>
          <a:stretch/>
        </p:blipFill>
        <p:spPr>
          <a:xfrm>
            <a:off x="5541916" y="671467"/>
            <a:ext cx="2936800" cy="3800565"/>
          </a:xfrm>
          <a:prstGeom prst="rect">
            <a:avLst/>
          </a:prstGeom>
          <a:noFill/>
          <a:ln>
            <a:noFill/>
          </a:ln>
          <a:effectLst>
            <a:outerShdw blurRad="50800" rotWithShape="0" algn="ctr" dir="5400000" dist="50800">
              <a:srgbClr val="2D2D2D"/>
            </a:outerShdw>
          </a:effec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1"/>
          <p:cNvSpPr/>
          <p:nvPr/>
        </p:nvSpPr>
        <p:spPr>
          <a:xfrm>
            <a:off x="685800" y="1475097"/>
            <a:ext cx="321019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5400">
                <a:solidFill>
                  <a:srgbClr val="008080"/>
                </a:solidFill>
                <a:latin typeface="Calibri"/>
                <a:ea typeface="Calibri"/>
                <a:cs typeface="Calibri"/>
                <a:sym typeface="Calibri"/>
              </a:rPr>
              <a:t>Thank you</a:t>
            </a:r>
            <a:endParaRPr b="1" sz="5400">
              <a:solidFill>
                <a:srgbClr val="008080"/>
              </a:solidFill>
              <a:latin typeface="Calibri"/>
              <a:ea typeface="Calibri"/>
              <a:cs typeface="Calibri"/>
              <a:sym typeface="Calibri"/>
            </a:endParaRPr>
          </a:p>
        </p:txBody>
      </p:sp>
      <p:pic>
        <p:nvPicPr>
          <p:cNvPr id="570" name="Google Shape;570;p81"/>
          <p:cNvPicPr preferRelativeResize="0"/>
          <p:nvPr/>
        </p:nvPicPr>
        <p:blipFill rotWithShape="1">
          <a:blip r:embed="rId3">
            <a:alphaModFix/>
          </a:blip>
          <a:srcRect b="0" l="0" r="0" t="0"/>
          <a:stretch/>
        </p:blipFill>
        <p:spPr>
          <a:xfrm>
            <a:off x="942669" y="2831579"/>
            <a:ext cx="2693194" cy="740909"/>
          </a:xfrm>
          <a:prstGeom prst="rect">
            <a:avLst/>
          </a:prstGeom>
          <a:noFill/>
          <a:ln>
            <a:noFill/>
          </a:ln>
        </p:spPr>
      </p:pic>
      <p:sp>
        <p:nvSpPr>
          <p:cNvPr id="571" name="Google Shape;571;p81"/>
          <p:cNvSpPr/>
          <p:nvPr/>
        </p:nvSpPr>
        <p:spPr>
          <a:xfrm>
            <a:off x="6082667" y="5045515"/>
            <a:ext cx="603083" cy="91188"/>
          </a:xfrm>
          <a:prstGeom prst="rect">
            <a:avLst/>
          </a:prstGeom>
          <a:solidFill>
            <a:srgbClr val="B01519"/>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rgbClr val="0F56DC"/>
              </a:solidFill>
              <a:latin typeface="Open Sans"/>
              <a:ea typeface="Open Sans"/>
              <a:cs typeface="Open Sans"/>
              <a:sym typeface="Open Sans"/>
            </a:endParaRPr>
          </a:p>
        </p:txBody>
      </p:sp>
      <p:sp>
        <p:nvSpPr>
          <p:cNvPr id="572" name="Google Shape;572;p81"/>
          <p:cNvSpPr/>
          <p:nvPr/>
        </p:nvSpPr>
        <p:spPr>
          <a:xfrm>
            <a:off x="6677885" y="5045515"/>
            <a:ext cx="603083" cy="91188"/>
          </a:xfrm>
          <a:prstGeom prst="rect">
            <a:avLst/>
          </a:prstGeom>
          <a:solidFill>
            <a:srgbClr val="FBAB18"/>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rgbClr val="0F56DC"/>
              </a:solidFill>
              <a:latin typeface="Open Sans"/>
              <a:ea typeface="Open Sans"/>
              <a:cs typeface="Open Sans"/>
              <a:sym typeface="Open Sans"/>
            </a:endParaRPr>
          </a:p>
        </p:txBody>
      </p:sp>
      <p:sp>
        <p:nvSpPr>
          <p:cNvPr id="573" name="Google Shape;573;p81"/>
          <p:cNvSpPr/>
          <p:nvPr/>
        </p:nvSpPr>
        <p:spPr>
          <a:xfrm>
            <a:off x="7280967" y="5045515"/>
            <a:ext cx="603574" cy="91188"/>
          </a:xfrm>
          <a:prstGeom prst="rect">
            <a:avLst/>
          </a:prstGeom>
          <a:solidFill>
            <a:srgbClr val="292B6E"/>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rgbClr val="0F56DC"/>
              </a:solidFill>
              <a:latin typeface="Open Sans"/>
              <a:ea typeface="Open Sans"/>
              <a:cs typeface="Open Sans"/>
              <a:sym typeface="Open Sans"/>
            </a:endParaRPr>
          </a:p>
        </p:txBody>
      </p:sp>
      <p:sp>
        <p:nvSpPr>
          <p:cNvPr id="574" name="Google Shape;574;p81"/>
          <p:cNvSpPr/>
          <p:nvPr/>
        </p:nvSpPr>
        <p:spPr>
          <a:xfrm>
            <a:off x="7870698" y="5045515"/>
            <a:ext cx="1273303" cy="91188"/>
          </a:xfrm>
          <a:prstGeom prst="rect">
            <a:avLst/>
          </a:prstGeom>
          <a:solidFill>
            <a:srgbClr val="4656A6"/>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rgbClr val="0F56DC"/>
              </a:solidFill>
              <a:latin typeface="Open Sans"/>
              <a:ea typeface="Open Sans"/>
              <a:cs typeface="Open Sans"/>
              <a:sym typeface="Open Sans"/>
            </a:endParaRPr>
          </a:p>
        </p:txBody>
      </p:sp>
      <p:sp>
        <p:nvSpPr>
          <p:cNvPr id="575" name="Google Shape;575;p81"/>
          <p:cNvSpPr/>
          <p:nvPr/>
        </p:nvSpPr>
        <p:spPr>
          <a:xfrm>
            <a:off x="1" y="5045515"/>
            <a:ext cx="5679249" cy="91188"/>
          </a:xfrm>
          <a:prstGeom prst="rect">
            <a:avLst/>
          </a:prstGeom>
          <a:solidFill>
            <a:srgbClr val="17468F"/>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rgbClr val="0F56DC"/>
              </a:solidFill>
              <a:latin typeface="Open Sans"/>
              <a:ea typeface="Open Sans"/>
              <a:cs typeface="Open Sans"/>
              <a:sym typeface="Open Sans"/>
            </a:endParaRPr>
          </a:p>
        </p:txBody>
      </p:sp>
      <p:sp>
        <p:nvSpPr>
          <p:cNvPr id="576" name="Google Shape;576;p81"/>
          <p:cNvSpPr/>
          <p:nvPr/>
        </p:nvSpPr>
        <p:spPr>
          <a:xfrm>
            <a:off x="5481059" y="5045515"/>
            <a:ext cx="603083" cy="91188"/>
          </a:xfrm>
          <a:prstGeom prst="rect">
            <a:avLst/>
          </a:prstGeom>
          <a:solidFill>
            <a:srgbClr val="55BF8B"/>
          </a:solidFill>
          <a:ln>
            <a:noFill/>
          </a:ln>
        </p:spPr>
        <p:txBody>
          <a:bodyPr anchorCtr="0" anchor="t" bIns="30475" lIns="60950" spcFirstLastPara="1" rIns="60950" wrap="square" tIns="30475">
            <a:noAutofit/>
          </a:bodyPr>
          <a:lstStyle/>
          <a:p>
            <a:pPr indent="0" lvl="0" marL="0" marR="0" rtl="0" algn="l">
              <a:spcBef>
                <a:spcPts val="0"/>
              </a:spcBef>
              <a:spcAft>
                <a:spcPts val="0"/>
              </a:spcAft>
              <a:buNone/>
            </a:pPr>
            <a:r>
              <a:t/>
            </a:r>
            <a:endParaRPr sz="1667">
              <a:solidFill>
                <a:srgbClr val="0F56DC"/>
              </a:solidFill>
              <a:latin typeface="Open Sans"/>
              <a:ea typeface="Open Sans"/>
              <a:cs typeface="Open Sans"/>
              <a:sym typeface="Open Sans"/>
            </a:endParaRPr>
          </a:p>
        </p:txBody>
      </p:sp>
      <p:pic>
        <p:nvPicPr>
          <p:cNvPr id="577" name="Google Shape;577;p81"/>
          <p:cNvPicPr preferRelativeResize="0"/>
          <p:nvPr/>
        </p:nvPicPr>
        <p:blipFill rotWithShape="1">
          <a:blip r:embed="rId4">
            <a:alphaModFix/>
          </a:blip>
          <a:srcRect b="0" l="0" r="0" t="0"/>
          <a:stretch/>
        </p:blipFill>
        <p:spPr>
          <a:xfrm>
            <a:off x="4882242" y="551810"/>
            <a:ext cx="2743200" cy="3550024"/>
          </a:xfrm>
          <a:prstGeom prst="rect">
            <a:avLst/>
          </a:prstGeom>
          <a:noFill/>
          <a:ln>
            <a:noFill/>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Health Center Sharing</a:t>
            </a:r>
            <a:endParaRPr/>
          </a:p>
        </p:txBody>
      </p:sp>
      <p:sp>
        <p:nvSpPr>
          <p:cNvPr id="583" name="Google Shape;583;p82"/>
          <p:cNvSpPr txBox="1"/>
          <p:nvPr/>
        </p:nvSpPr>
        <p:spPr>
          <a:xfrm>
            <a:off x="823800" y="1740875"/>
            <a:ext cx="78528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latin typeface="Roboto"/>
                <a:ea typeface="Roboto"/>
                <a:cs typeface="Roboto"/>
                <a:sym typeface="Roboto"/>
              </a:rPr>
              <a:t>Health Center Sharing: Promising Practices</a:t>
            </a:r>
            <a:endParaRPr b="1"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La Maestra Community Health Centers</a:t>
            </a:r>
            <a:endParaRPr sz="24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3"/>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589" name="Google Shape;589;p83"/>
          <p:cNvSpPr txBox="1"/>
          <p:nvPr/>
        </p:nvSpPr>
        <p:spPr>
          <a:xfrm>
            <a:off x="823800" y="15167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has been a top challenge in conducting outreach and messaging as you prepare for/implement your vaccine program?</a:t>
            </a:r>
            <a:endParaRPr sz="27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National Training and Technical Assistance Partners (NTTAPs)</a:t>
            </a:r>
            <a:endParaRPr/>
          </a:p>
        </p:txBody>
      </p:sp>
      <p:pic>
        <p:nvPicPr>
          <p:cNvPr id="319" name="Google Shape;319;p48"/>
          <p:cNvPicPr preferRelativeResize="0"/>
          <p:nvPr/>
        </p:nvPicPr>
        <p:blipFill>
          <a:blip r:embed="rId3">
            <a:alphaModFix/>
          </a:blip>
          <a:stretch>
            <a:fillRect/>
          </a:stretch>
        </p:blipFill>
        <p:spPr>
          <a:xfrm>
            <a:off x="4472425" y="509187"/>
            <a:ext cx="1163500" cy="498078"/>
          </a:xfrm>
          <a:prstGeom prst="rect">
            <a:avLst/>
          </a:prstGeom>
          <a:noFill/>
          <a:ln>
            <a:noFill/>
          </a:ln>
        </p:spPr>
      </p:pic>
      <p:pic>
        <p:nvPicPr>
          <p:cNvPr id="320" name="Google Shape;320;p48"/>
          <p:cNvPicPr preferRelativeResize="0"/>
          <p:nvPr/>
        </p:nvPicPr>
        <p:blipFill>
          <a:blip r:embed="rId4">
            <a:alphaModFix/>
          </a:blip>
          <a:stretch>
            <a:fillRect/>
          </a:stretch>
        </p:blipFill>
        <p:spPr>
          <a:xfrm>
            <a:off x="5917175" y="470900"/>
            <a:ext cx="1404275" cy="615297"/>
          </a:xfrm>
          <a:prstGeom prst="rect">
            <a:avLst/>
          </a:prstGeom>
          <a:noFill/>
          <a:ln>
            <a:noFill/>
          </a:ln>
        </p:spPr>
      </p:pic>
      <p:pic>
        <p:nvPicPr>
          <p:cNvPr id="321" name="Google Shape;321;p48"/>
          <p:cNvPicPr preferRelativeResize="0"/>
          <p:nvPr/>
        </p:nvPicPr>
        <p:blipFill>
          <a:blip r:embed="rId5">
            <a:alphaModFix/>
          </a:blip>
          <a:stretch>
            <a:fillRect/>
          </a:stretch>
        </p:blipFill>
        <p:spPr>
          <a:xfrm>
            <a:off x="7490202" y="228425"/>
            <a:ext cx="1404275" cy="857774"/>
          </a:xfrm>
          <a:prstGeom prst="rect">
            <a:avLst/>
          </a:prstGeom>
          <a:noFill/>
          <a:ln>
            <a:noFill/>
          </a:ln>
        </p:spPr>
      </p:pic>
      <p:pic>
        <p:nvPicPr>
          <p:cNvPr id="322" name="Google Shape;322;p48"/>
          <p:cNvPicPr preferRelativeResize="0"/>
          <p:nvPr/>
        </p:nvPicPr>
        <p:blipFill>
          <a:blip r:embed="rId6">
            <a:alphaModFix/>
          </a:blip>
          <a:stretch>
            <a:fillRect/>
          </a:stretch>
        </p:blipFill>
        <p:spPr>
          <a:xfrm>
            <a:off x="7878016" y="1450336"/>
            <a:ext cx="797052" cy="835811"/>
          </a:xfrm>
          <a:prstGeom prst="rect">
            <a:avLst/>
          </a:prstGeom>
          <a:noFill/>
          <a:ln>
            <a:noFill/>
          </a:ln>
        </p:spPr>
      </p:pic>
      <p:pic>
        <p:nvPicPr>
          <p:cNvPr id="323" name="Google Shape;323;p48"/>
          <p:cNvPicPr preferRelativeResize="0"/>
          <p:nvPr/>
        </p:nvPicPr>
        <p:blipFill>
          <a:blip r:embed="rId7">
            <a:alphaModFix/>
          </a:blip>
          <a:stretch>
            <a:fillRect/>
          </a:stretch>
        </p:blipFill>
        <p:spPr>
          <a:xfrm>
            <a:off x="7692633" y="2641609"/>
            <a:ext cx="999416" cy="962697"/>
          </a:xfrm>
          <a:prstGeom prst="rect">
            <a:avLst/>
          </a:prstGeom>
          <a:noFill/>
          <a:ln>
            <a:noFill/>
          </a:ln>
        </p:spPr>
      </p:pic>
      <p:pic>
        <p:nvPicPr>
          <p:cNvPr id="324" name="Google Shape;324;p48"/>
          <p:cNvPicPr preferRelativeResize="0"/>
          <p:nvPr/>
        </p:nvPicPr>
        <p:blipFill>
          <a:blip r:embed="rId8">
            <a:alphaModFix/>
          </a:blip>
          <a:stretch>
            <a:fillRect/>
          </a:stretch>
        </p:blipFill>
        <p:spPr>
          <a:xfrm>
            <a:off x="4572001" y="1541406"/>
            <a:ext cx="1163497" cy="736331"/>
          </a:xfrm>
          <a:prstGeom prst="rect">
            <a:avLst/>
          </a:prstGeom>
          <a:noFill/>
          <a:ln>
            <a:noFill/>
          </a:ln>
        </p:spPr>
      </p:pic>
      <p:pic>
        <p:nvPicPr>
          <p:cNvPr id="325" name="Google Shape;325;p48"/>
          <p:cNvPicPr preferRelativeResize="0"/>
          <p:nvPr/>
        </p:nvPicPr>
        <p:blipFill>
          <a:blip r:embed="rId9">
            <a:alphaModFix/>
          </a:blip>
          <a:stretch>
            <a:fillRect/>
          </a:stretch>
        </p:blipFill>
        <p:spPr>
          <a:xfrm>
            <a:off x="6151489" y="2555142"/>
            <a:ext cx="1163497" cy="1070947"/>
          </a:xfrm>
          <a:prstGeom prst="rect">
            <a:avLst/>
          </a:prstGeom>
          <a:noFill/>
          <a:ln>
            <a:noFill/>
          </a:ln>
        </p:spPr>
      </p:pic>
      <p:pic>
        <p:nvPicPr>
          <p:cNvPr id="326" name="Google Shape;326;p48"/>
          <p:cNvPicPr preferRelativeResize="0"/>
          <p:nvPr/>
        </p:nvPicPr>
        <p:blipFill>
          <a:blip r:embed="rId10">
            <a:alphaModFix/>
          </a:blip>
          <a:stretch>
            <a:fillRect/>
          </a:stretch>
        </p:blipFill>
        <p:spPr>
          <a:xfrm>
            <a:off x="5976941" y="1548229"/>
            <a:ext cx="1512585" cy="544884"/>
          </a:xfrm>
          <a:prstGeom prst="rect">
            <a:avLst/>
          </a:prstGeom>
          <a:noFill/>
          <a:ln>
            <a:noFill/>
          </a:ln>
        </p:spPr>
      </p:pic>
      <p:pic>
        <p:nvPicPr>
          <p:cNvPr id="327" name="Google Shape;327;p48"/>
          <p:cNvPicPr preferRelativeResize="0"/>
          <p:nvPr/>
        </p:nvPicPr>
        <p:blipFill>
          <a:blip r:embed="rId11">
            <a:alphaModFix/>
          </a:blip>
          <a:stretch>
            <a:fillRect/>
          </a:stretch>
        </p:blipFill>
        <p:spPr>
          <a:xfrm>
            <a:off x="4472425" y="3866406"/>
            <a:ext cx="2245127" cy="1235993"/>
          </a:xfrm>
          <a:prstGeom prst="rect">
            <a:avLst/>
          </a:prstGeom>
          <a:noFill/>
          <a:ln>
            <a:noFill/>
          </a:ln>
        </p:spPr>
      </p:pic>
      <p:pic>
        <p:nvPicPr>
          <p:cNvPr id="328" name="Google Shape;328;p48"/>
          <p:cNvPicPr preferRelativeResize="0"/>
          <p:nvPr/>
        </p:nvPicPr>
        <p:blipFill>
          <a:blip r:embed="rId12">
            <a:alphaModFix/>
          </a:blip>
          <a:stretch>
            <a:fillRect/>
          </a:stretch>
        </p:blipFill>
        <p:spPr>
          <a:xfrm>
            <a:off x="4572000" y="2811874"/>
            <a:ext cx="1404281" cy="639500"/>
          </a:xfrm>
          <a:prstGeom prst="rect">
            <a:avLst/>
          </a:prstGeom>
          <a:noFill/>
          <a:ln>
            <a:noFill/>
          </a:ln>
        </p:spPr>
      </p:pic>
      <p:pic>
        <p:nvPicPr>
          <p:cNvPr id="329" name="Google Shape;329;p48"/>
          <p:cNvPicPr preferRelativeResize="0"/>
          <p:nvPr/>
        </p:nvPicPr>
        <p:blipFill>
          <a:blip r:embed="rId13">
            <a:alphaModFix/>
          </a:blip>
          <a:stretch>
            <a:fillRect/>
          </a:stretch>
        </p:blipFill>
        <p:spPr>
          <a:xfrm>
            <a:off x="6860450" y="3959775"/>
            <a:ext cx="1925400" cy="962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4"/>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595" name="Google Shape;595;p84"/>
          <p:cNvSpPr txBox="1"/>
          <p:nvPr/>
        </p:nvSpPr>
        <p:spPr>
          <a:xfrm>
            <a:off x="823800" y="1516700"/>
            <a:ext cx="7496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strategies have you used to address this challenge?</a:t>
            </a:r>
            <a:endParaRPr sz="27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5"/>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601" name="Google Shape;601;p85"/>
          <p:cNvSpPr txBox="1"/>
          <p:nvPr/>
        </p:nvSpPr>
        <p:spPr>
          <a:xfrm>
            <a:off x="823800" y="15167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has been a top success in conducting outreach and messaging as you prepare for/implement your vaccine program?</a:t>
            </a:r>
            <a:endParaRPr sz="27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6"/>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607" name="Google Shape;607;p86"/>
          <p:cNvSpPr txBox="1"/>
          <p:nvPr/>
        </p:nvSpPr>
        <p:spPr>
          <a:xfrm>
            <a:off x="823800" y="1516700"/>
            <a:ext cx="7496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were the key contributing factors to this success?</a:t>
            </a:r>
            <a:endParaRPr sz="27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7"/>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General Discussion</a:t>
            </a:r>
            <a:endParaRPr/>
          </a:p>
        </p:txBody>
      </p:sp>
      <p:sp>
        <p:nvSpPr>
          <p:cNvPr id="613" name="Google Shape;613;p87"/>
          <p:cNvSpPr txBox="1"/>
          <p:nvPr/>
        </p:nvSpPr>
        <p:spPr>
          <a:xfrm>
            <a:off x="823800" y="1618800"/>
            <a:ext cx="74964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latin typeface="Roboto"/>
                <a:ea typeface="Roboto"/>
                <a:cs typeface="Roboto"/>
                <a:sym typeface="Roboto"/>
              </a:rPr>
              <a:t>What additional support do you need to prepare for or implement your vaccine program? </a:t>
            </a:r>
            <a:endParaRPr sz="2400">
              <a:latin typeface="Roboto"/>
              <a:ea typeface="Roboto"/>
              <a:cs typeface="Roboto"/>
              <a:sym typeface="Roboto"/>
            </a:endParaRPr>
          </a:p>
          <a:p>
            <a:pPr indent="0" lvl="0" marL="0" rtl="0" algn="l">
              <a:lnSpc>
                <a:spcPct val="115000"/>
              </a:lnSpc>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8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Poll:</a:t>
            </a:r>
            <a:endParaRPr b="1"/>
          </a:p>
          <a:p>
            <a:pPr indent="0" lvl="0" marL="0" rtl="0" algn="l">
              <a:spcBef>
                <a:spcPts val="0"/>
              </a:spcBef>
              <a:spcAft>
                <a:spcPts val="0"/>
              </a:spcAft>
              <a:buNone/>
            </a:pPr>
            <a:r>
              <a:rPr lang="en" sz="3000"/>
              <a:t>Would you be interested in participating in roundtable discussions beyond April 23rd?</a:t>
            </a:r>
            <a:endParaRPr sz="3000"/>
          </a:p>
          <a:p>
            <a:pPr indent="0" lvl="0" marL="0" rtl="0" algn="l">
              <a:spcBef>
                <a:spcPts val="0"/>
              </a:spcBef>
              <a:spcAft>
                <a:spcPts val="0"/>
              </a:spcAft>
              <a:buNone/>
            </a:pPr>
            <a:r>
              <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89"/>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Questions + Resource Sharing</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9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a:t>
            </a:r>
            <a:endParaRPr/>
          </a:p>
        </p:txBody>
      </p:sp>
      <p:sp>
        <p:nvSpPr>
          <p:cNvPr id="629" name="Google Shape;629;p90"/>
          <p:cNvSpPr txBox="1"/>
          <p:nvPr/>
        </p:nvSpPr>
        <p:spPr>
          <a:xfrm>
            <a:off x="410150" y="1563025"/>
            <a:ext cx="7493700" cy="3586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NACHC Weekly COVID-19 Survey Infographic</a:t>
            </a:r>
            <a:endParaRPr/>
          </a:p>
          <a:p>
            <a:pPr indent="0" lvl="0" marL="457200" rtl="0" algn="l">
              <a:spcBef>
                <a:spcPts val="0"/>
              </a:spcBef>
              <a:spcAft>
                <a:spcPts val="0"/>
              </a:spcAft>
              <a:buNone/>
            </a:pPr>
            <a:r>
              <a:rPr lang="en" u="sng">
                <a:solidFill>
                  <a:schemeClr val="hlink"/>
                </a:solidFill>
                <a:hlinkClick r:id="rId3"/>
              </a:rPr>
              <a:t>Infographics: National Findings on Health Centers' Response to COVID-19</a:t>
            </a:r>
            <a:r>
              <a:rPr lang="en"/>
              <a:t> </a:t>
            </a:r>
            <a:br>
              <a:rPr lang="en"/>
            </a:br>
            <a:endParaRPr/>
          </a:p>
          <a:p>
            <a:pPr indent="-317500" lvl="0" marL="457200" rtl="0" algn="l">
              <a:spcBef>
                <a:spcPts val="0"/>
              </a:spcBef>
              <a:spcAft>
                <a:spcPts val="0"/>
              </a:spcAft>
              <a:buSzPts val="1400"/>
              <a:buChar char="●"/>
            </a:pPr>
            <a:r>
              <a:rPr lang="en"/>
              <a:t>NCHPH Public Housing Primary Care Dashboard</a:t>
            </a:r>
            <a:br>
              <a:rPr lang="en"/>
            </a:br>
            <a:r>
              <a:rPr lang="en" u="sng">
                <a:solidFill>
                  <a:schemeClr val="hlink"/>
                </a:solidFill>
                <a:hlinkClick r:id="rId4"/>
              </a:rPr>
              <a:t>http://nchph.org/DASHBOARD/</a:t>
            </a:r>
            <a:r>
              <a:rPr lang="en"/>
              <a: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NCFH COVID-19 web page </a:t>
            </a:r>
            <a:endParaRPr/>
          </a:p>
          <a:p>
            <a:pPr indent="0" lvl="0" marL="457200" rtl="0" algn="l">
              <a:spcBef>
                <a:spcPts val="0"/>
              </a:spcBef>
              <a:spcAft>
                <a:spcPts val="0"/>
              </a:spcAft>
              <a:buNone/>
            </a:pPr>
            <a:r>
              <a:rPr lang="en" sz="1100" u="sng">
                <a:solidFill>
                  <a:schemeClr val="hlink"/>
                </a:solidFill>
                <a:hlinkClick r:id="rId5"/>
              </a:rPr>
              <a:t>COVID-19 - NATIONAL CENTER FOR FARMWORKER HEALTH (ncfh.org)</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Translated Materials Library (NRC-RIM)</a:t>
            </a:r>
            <a:endParaRPr/>
          </a:p>
          <a:p>
            <a:pPr indent="0" lvl="0" marL="0" rtl="0" algn="l">
              <a:spcBef>
                <a:spcPts val="0"/>
              </a:spcBef>
              <a:spcAft>
                <a:spcPts val="0"/>
              </a:spcAft>
              <a:buNone/>
            </a:pPr>
            <a:r>
              <a:rPr lang="en"/>
              <a:t>          </a:t>
            </a:r>
            <a:r>
              <a:rPr lang="en" u="sng">
                <a:solidFill>
                  <a:schemeClr val="hlink"/>
                </a:solidFill>
                <a:hlinkClick r:id="rId6"/>
              </a:rPr>
              <a:t>https://nrcrim.umn.edu/health-education/translated-materials-library</a:t>
            </a:r>
            <a:r>
              <a:rPr lang="en"/>
              <a:t>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Farmworker Justice COVID-19 page </a:t>
            </a:r>
            <a:endParaRPr/>
          </a:p>
          <a:p>
            <a:pPr indent="0" lvl="0" marL="457200" rtl="0" algn="l">
              <a:spcBef>
                <a:spcPts val="0"/>
              </a:spcBef>
              <a:spcAft>
                <a:spcPts val="0"/>
              </a:spcAft>
              <a:buNone/>
            </a:pPr>
            <a:r>
              <a:rPr lang="en" u="sng">
                <a:solidFill>
                  <a:schemeClr val="hlink"/>
                </a:solidFill>
                <a:hlinkClick r:id="rId7"/>
              </a:rPr>
              <a:t>http://www.farmworkerjustice.org/advocacy_program/covid-19/</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Resources (cont.)</a:t>
            </a:r>
            <a:endParaRPr/>
          </a:p>
        </p:txBody>
      </p:sp>
      <p:sp>
        <p:nvSpPr>
          <p:cNvPr id="635" name="Google Shape;635;p91"/>
          <p:cNvSpPr txBox="1"/>
          <p:nvPr/>
        </p:nvSpPr>
        <p:spPr>
          <a:xfrm>
            <a:off x="410150" y="1563025"/>
            <a:ext cx="7493700" cy="4251300"/>
          </a:xfrm>
          <a:prstGeom prst="rect">
            <a:avLst/>
          </a:prstGeom>
          <a:noFill/>
          <a:ln>
            <a:noFill/>
          </a:ln>
        </p:spPr>
        <p:txBody>
          <a:bodyPr anchorCtr="0" anchor="t" bIns="91425" lIns="91425" spcFirstLastPara="1" rIns="91425" wrap="square" tIns="91425">
            <a:spAutoFit/>
          </a:bodyPr>
          <a:lstStyle/>
          <a:p>
            <a:pPr indent="-317500" lvl="0" marL="457200" rtl="0" algn="l">
              <a:lnSpc>
                <a:spcPct val="110000"/>
              </a:lnSpc>
              <a:spcBef>
                <a:spcPts val="1500"/>
              </a:spcBef>
              <a:spcAft>
                <a:spcPts val="0"/>
              </a:spcAft>
              <a:buSzPts val="1400"/>
              <a:buChar char="●"/>
            </a:pPr>
            <a:r>
              <a:rPr lang="en">
                <a:highlight>
                  <a:srgbClr val="FFFFFF"/>
                </a:highlight>
              </a:rPr>
              <a:t>COVID-19 Homeless System Response: Vaccine Planning and Distribution- HUD: </a:t>
            </a:r>
            <a:r>
              <a:rPr lang="en" u="sng">
                <a:solidFill>
                  <a:schemeClr val="hlink"/>
                </a:solidFill>
                <a:highlight>
                  <a:srgbClr val="FFFFFF"/>
                </a:highlight>
                <a:hlinkClick r:id="rId3"/>
              </a:rPr>
              <a:t>https://www.hudexchange.info/resource/6229/covid19-homeless-system-response-vaccine-planning-and-distribution/</a:t>
            </a:r>
            <a:r>
              <a:rPr lang="en">
                <a:highlight>
                  <a:srgbClr val="FFFFFF"/>
                </a:highlight>
              </a:rPr>
              <a:t> </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COVID-19 Resources for Health Centers Serving People Experiencing Homelessness </a:t>
            </a:r>
            <a:r>
              <a:rPr lang="en" u="sng">
                <a:solidFill>
                  <a:schemeClr val="hlink"/>
                </a:solidFill>
                <a:highlight>
                  <a:srgbClr val="FFFFFF"/>
                </a:highlight>
                <a:hlinkClick r:id="rId4"/>
              </a:rPr>
              <a:t>https://nhchc.org/clinical-practice/diseases-and-conditions/influenza/</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Council C-19 Flash Blast  </a:t>
            </a:r>
            <a:r>
              <a:rPr lang="en" u="sng">
                <a:solidFill>
                  <a:schemeClr val="hlink"/>
                </a:solidFill>
                <a:highlight>
                  <a:srgbClr val="FFFFFF"/>
                </a:highlight>
                <a:hlinkClick r:id="rId5"/>
              </a:rPr>
              <a:t>https://nhchc.org/council-covid-19-flash-blast/</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Infographic on the Vaccine </a:t>
            </a:r>
            <a:r>
              <a:rPr lang="en" u="sng">
                <a:solidFill>
                  <a:schemeClr val="hlink"/>
                </a:solidFill>
                <a:highlight>
                  <a:srgbClr val="FFFFFF"/>
                </a:highlight>
                <a:hlinkClick r:id="rId6"/>
              </a:rPr>
              <a:t>https://nhchc.org/wp-content/uploads/2021/02/COVID-19-Infographic-3.pdf</a:t>
            </a:r>
            <a:endParaRPr>
              <a:highlight>
                <a:srgbClr val="FFFFFF"/>
              </a:highlight>
            </a:endParaRPr>
          </a:p>
          <a:p>
            <a:pPr indent="-317500" lvl="0" marL="457200" rtl="0" algn="l">
              <a:lnSpc>
                <a:spcPct val="110000"/>
              </a:lnSpc>
              <a:spcBef>
                <a:spcPts val="0"/>
              </a:spcBef>
              <a:spcAft>
                <a:spcPts val="0"/>
              </a:spcAft>
              <a:buSzPts val="1400"/>
              <a:buChar char="●"/>
            </a:pPr>
            <a:r>
              <a:rPr lang="en">
                <a:highlight>
                  <a:srgbClr val="FFFFFF"/>
                </a:highlight>
              </a:rPr>
              <a:t>Letter to Governors and Local Officials: </a:t>
            </a:r>
            <a:r>
              <a:rPr lang="en" sz="1150">
                <a:solidFill>
                  <a:srgbClr val="80B1A8"/>
                </a:solidFill>
                <a:highlight>
                  <a:srgbClr val="FFFFFF"/>
                </a:highlight>
                <a:uFill>
                  <a:noFill/>
                </a:uFill>
                <a:hlinkClick r:id="rId7">
                  <a:extLst>
                    <a:ext uri="{A12FA001-AC4F-418D-AE19-62706E023703}">
                      <ahyp:hlinkClr val="tx"/>
                    </a:ext>
                  </a:extLst>
                </a:hlinkClick>
              </a:rPr>
              <a:t>I</a:t>
            </a:r>
            <a:r>
              <a:rPr lang="en">
                <a:solidFill>
                  <a:srgbClr val="80B1A8"/>
                </a:solidFill>
                <a:highlight>
                  <a:srgbClr val="FFFFFF"/>
                </a:highlight>
                <a:uFill>
                  <a:noFill/>
                </a:uFill>
                <a:hlinkClick r:id="rId8">
                  <a:extLst>
                    <a:ext uri="{A12FA001-AC4F-418D-AE19-62706E023703}">
                      <ahyp:hlinkClr val="tx"/>
                    </a:ext>
                  </a:extLst>
                </a:hlinkClick>
              </a:rPr>
              <a:t>ncreasing COVID-19 Vaccine Access for People Experiencing Homelessness</a:t>
            </a:r>
            <a:endParaRPr>
              <a:solidFill>
                <a:srgbClr val="80B1A8"/>
              </a:solidFill>
              <a:highlight>
                <a:srgbClr val="FFFFFF"/>
              </a:highlight>
            </a:endParaRPr>
          </a:p>
          <a:p>
            <a:pPr indent="0" lvl="0" marL="0" rtl="0" algn="l">
              <a:lnSpc>
                <a:spcPct val="110000"/>
              </a:lnSpc>
              <a:spcBef>
                <a:spcPts val="1500"/>
              </a:spcBef>
              <a:spcAft>
                <a:spcPts val="0"/>
              </a:spcAft>
              <a:buNone/>
            </a:pPr>
            <a:r>
              <a:t/>
            </a:r>
            <a:endParaRPr>
              <a:highlight>
                <a:srgbClr val="FFFFFF"/>
              </a:highlight>
            </a:endParaRPr>
          </a:p>
          <a:p>
            <a:pPr indent="0" lvl="0" marL="457200" rtl="0" algn="l">
              <a:lnSpc>
                <a:spcPct val="110000"/>
              </a:lnSpc>
              <a:spcBef>
                <a:spcPts val="1500"/>
              </a:spcBef>
              <a:spcAft>
                <a:spcPts val="0"/>
              </a:spcAft>
              <a:buNone/>
            </a:pPr>
            <a:r>
              <a:t/>
            </a:r>
            <a:endParaRPr>
              <a:highlight>
                <a:srgbClr val="FFFFFF"/>
              </a:highlight>
            </a:endParaRPr>
          </a:p>
          <a:p>
            <a:pPr indent="0" lvl="0" marL="457200" rtl="0" algn="l">
              <a:lnSpc>
                <a:spcPct val="110000"/>
              </a:lnSpc>
              <a:spcBef>
                <a:spcPts val="1500"/>
              </a:spcBef>
              <a:spcAft>
                <a:spcPts val="0"/>
              </a:spcAft>
              <a:buNone/>
            </a:pPr>
            <a:r>
              <a:t/>
            </a:r>
            <a:endParaRPr>
              <a:highlight>
                <a:srgbClr val="FFFFFF"/>
              </a:highlight>
            </a:endParaRPr>
          </a:p>
          <a:p>
            <a:pPr indent="0" lvl="0" marL="0" rtl="0" algn="l">
              <a:lnSpc>
                <a:spcPct val="110000"/>
              </a:lnSpc>
              <a:spcBef>
                <a:spcPts val="1500"/>
              </a:spcBef>
              <a:spcAft>
                <a:spcPts val="800"/>
              </a:spcAft>
              <a:buNone/>
            </a:pPr>
            <a:r>
              <a:rPr lang="en">
                <a:highlight>
                  <a:srgbClr val="FFFFFF"/>
                </a:highlight>
              </a:rPr>
              <a:t> </a:t>
            </a:r>
            <a:endParaRPr>
              <a:highlight>
                <a:srgbClr val="FFFFFF"/>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9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Roundtable:</a:t>
            </a:r>
            <a:endParaRPr/>
          </a:p>
          <a:p>
            <a:pPr indent="0" lvl="0" marL="0" rtl="0" algn="l">
              <a:spcBef>
                <a:spcPts val="0"/>
              </a:spcBef>
              <a:spcAft>
                <a:spcPts val="0"/>
              </a:spcAft>
              <a:buNone/>
            </a:pPr>
            <a:r>
              <a:rPr lang="en"/>
              <a:t>Friday, April 9,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HRSA COVID-19 FAQs</a:t>
            </a:r>
            <a:endParaRPr/>
          </a:p>
        </p:txBody>
      </p:sp>
      <p:pic>
        <p:nvPicPr>
          <p:cNvPr id="335" name="Google Shape;335;p49"/>
          <p:cNvPicPr preferRelativeResize="0"/>
          <p:nvPr/>
        </p:nvPicPr>
        <p:blipFill>
          <a:blip r:embed="rId3">
            <a:alphaModFix/>
          </a:blip>
          <a:stretch>
            <a:fillRect/>
          </a:stretch>
        </p:blipFill>
        <p:spPr>
          <a:xfrm>
            <a:off x="152400" y="1698250"/>
            <a:ext cx="8839199" cy="2181685"/>
          </a:xfrm>
          <a:prstGeom prst="rect">
            <a:avLst/>
          </a:prstGeom>
          <a:noFill/>
          <a:ln>
            <a:noFill/>
          </a:ln>
        </p:spPr>
      </p:pic>
      <p:sp>
        <p:nvSpPr>
          <p:cNvPr id="336" name="Google Shape;336;p49"/>
          <p:cNvSpPr txBox="1"/>
          <p:nvPr/>
        </p:nvSpPr>
        <p:spPr>
          <a:xfrm>
            <a:off x="1385925" y="4323200"/>
            <a:ext cx="656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https://bphc.hrsa.gov/emergency-response/coronavirus-frequently-asked-questions?field_faq_category_tid=306&amp;combine=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Health Center Resource Clearinghouse</a:t>
            </a:r>
            <a:endParaRPr/>
          </a:p>
        </p:txBody>
      </p:sp>
      <p:pic>
        <p:nvPicPr>
          <p:cNvPr id="342" name="Google Shape;342;p50"/>
          <p:cNvPicPr preferRelativeResize="0"/>
          <p:nvPr/>
        </p:nvPicPr>
        <p:blipFill>
          <a:blip r:embed="rId3">
            <a:alphaModFix/>
          </a:blip>
          <a:stretch>
            <a:fillRect/>
          </a:stretch>
        </p:blipFill>
        <p:spPr>
          <a:xfrm>
            <a:off x="750300" y="1466600"/>
            <a:ext cx="6746049" cy="3258925"/>
          </a:xfrm>
          <a:prstGeom prst="rect">
            <a:avLst/>
          </a:prstGeom>
          <a:noFill/>
          <a:ln>
            <a:noFill/>
          </a:ln>
        </p:spPr>
      </p:pic>
      <p:sp>
        <p:nvSpPr>
          <p:cNvPr id="343" name="Google Shape;343;p50"/>
          <p:cNvSpPr txBox="1"/>
          <p:nvPr/>
        </p:nvSpPr>
        <p:spPr>
          <a:xfrm>
            <a:off x="2858350" y="4650900"/>
            <a:ext cx="4244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alibri"/>
                <a:ea typeface="Calibri"/>
                <a:cs typeface="Calibri"/>
                <a:sym typeface="Calibri"/>
              </a:rPr>
              <a:t>www.healthcenterinfo.org</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Zoom Etiquette	</a:t>
            </a:r>
            <a:endParaRPr/>
          </a:p>
        </p:txBody>
      </p:sp>
      <p:sp>
        <p:nvSpPr>
          <p:cNvPr id="349" name="Google Shape;349;p51"/>
          <p:cNvSpPr txBox="1"/>
          <p:nvPr/>
        </p:nvSpPr>
        <p:spPr>
          <a:xfrm>
            <a:off x="364925" y="1561675"/>
            <a:ext cx="77148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 sz="1800">
                <a:latin typeface="Roboto"/>
                <a:ea typeface="Roboto"/>
                <a:cs typeface="Roboto"/>
                <a:sym typeface="Roboto"/>
              </a:rPr>
              <a:t>All participants muted upon entry</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Cameras on (if possible)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Engage in chat</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Raise hand if you would like to unmute</a:t>
            </a:r>
            <a:endParaRPr sz="1800">
              <a:latin typeface="Roboto"/>
              <a:ea typeface="Roboto"/>
              <a:cs typeface="Roboto"/>
              <a:sym typeface="Roboto"/>
            </a:endParaRPr>
          </a:p>
        </p:txBody>
      </p:sp>
      <p:pic>
        <p:nvPicPr>
          <p:cNvPr id="350" name="Google Shape;350;p51"/>
          <p:cNvPicPr preferRelativeResize="0"/>
          <p:nvPr/>
        </p:nvPicPr>
        <p:blipFill>
          <a:blip r:embed="rId3">
            <a:alphaModFix/>
          </a:blip>
          <a:stretch>
            <a:fillRect/>
          </a:stretch>
        </p:blipFill>
        <p:spPr>
          <a:xfrm>
            <a:off x="5523050" y="2031575"/>
            <a:ext cx="2645367" cy="1984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52"/>
          <p:cNvSpPr/>
          <p:nvPr/>
        </p:nvSpPr>
        <p:spPr>
          <a:xfrm>
            <a:off x="0" y="0"/>
            <a:ext cx="9143999" cy="514302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356" name="Google Shape;356;p52"/>
          <p:cNvGrpSpPr/>
          <p:nvPr/>
        </p:nvGrpSpPr>
        <p:grpSpPr>
          <a:xfrm>
            <a:off x="3" y="912448"/>
            <a:ext cx="548641" cy="505095"/>
            <a:chOff x="3940602" y="308034"/>
            <a:chExt cx="2116791" cy="3428999"/>
          </a:xfrm>
        </p:grpSpPr>
        <p:sp>
          <p:nvSpPr>
            <p:cNvPr id="357" name="Google Shape;357;p52"/>
            <p:cNvSpPr/>
            <p:nvPr/>
          </p:nvSpPr>
          <p:spPr>
            <a:xfrm>
              <a:off x="3940602"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8" name="Google Shape;358;p52"/>
            <p:cNvSpPr/>
            <p:nvPr/>
          </p:nvSpPr>
          <p:spPr>
            <a:xfrm>
              <a:off x="4715626"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9" name="Google Shape;359;p52"/>
            <p:cNvSpPr/>
            <p:nvPr/>
          </p:nvSpPr>
          <p:spPr>
            <a:xfrm>
              <a:off x="5490650"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sp>
        <p:nvSpPr>
          <p:cNvPr id="360" name="Google Shape;360;p52"/>
          <p:cNvSpPr/>
          <p:nvPr/>
        </p:nvSpPr>
        <p:spPr>
          <a:xfrm>
            <a:off x="480059" y="460466"/>
            <a:ext cx="8180615" cy="1420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61" name="Google Shape;361;p52"/>
          <p:cNvSpPr txBox="1"/>
          <p:nvPr>
            <p:ph type="title"/>
          </p:nvPr>
        </p:nvSpPr>
        <p:spPr>
          <a:xfrm>
            <a:off x="782723" y="607423"/>
            <a:ext cx="7457037" cy="116586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600"/>
              <a:buFont typeface="Calibri"/>
              <a:buNone/>
            </a:pPr>
            <a:r>
              <a:rPr lang="en" sz="3600"/>
              <a:t>Guest Speaker on Friday, April 23rd </a:t>
            </a:r>
            <a:endParaRPr sz="1100"/>
          </a:p>
        </p:txBody>
      </p:sp>
      <p:sp>
        <p:nvSpPr>
          <p:cNvPr id="362" name="Google Shape;362;p52"/>
          <p:cNvSpPr txBox="1"/>
          <p:nvPr>
            <p:ph idx="1" type="body"/>
          </p:nvPr>
        </p:nvSpPr>
        <p:spPr>
          <a:xfrm>
            <a:off x="782723" y="1925261"/>
            <a:ext cx="5026993" cy="2343493"/>
          </a:xfrm>
          <a:prstGeom prst="rect">
            <a:avLst/>
          </a:prstGeom>
          <a:noFill/>
          <a:ln>
            <a:noFill/>
          </a:ln>
        </p:spPr>
        <p:txBody>
          <a:bodyPr anchorCtr="0" anchor="ctr" bIns="34275" lIns="68575" spcFirstLastPara="1" rIns="68575" wrap="square" tIns="34275">
            <a:normAutofit/>
          </a:bodyPr>
          <a:lstStyle/>
          <a:p>
            <a:pPr indent="-177800" lvl="0" marL="177800" rtl="0" algn="l">
              <a:lnSpc>
                <a:spcPct val="90000"/>
              </a:lnSpc>
              <a:spcBef>
                <a:spcPts val="0"/>
              </a:spcBef>
              <a:spcAft>
                <a:spcPts val="0"/>
              </a:spcAft>
              <a:buClr>
                <a:schemeClr val="dk1"/>
              </a:buClr>
              <a:buSzPts val="1800"/>
              <a:buChar char="•"/>
            </a:pPr>
            <a:r>
              <a:rPr lang="en" sz="1800"/>
              <a:t>Dr. Nancy Messonnier, MD</a:t>
            </a:r>
            <a:endParaRPr sz="1100"/>
          </a:p>
          <a:p>
            <a:pPr indent="-177800" lvl="0" marL="177800" rtl="0" algn="l">
              <a:lnSpc>
                <a:spcPct val="90000"/>
              </a:lnSpc>
              <a:spcBef>
                <a:spcPts val="800"/>
              </a:spcBef>
              <a:spcAft>
                <a:spcPts val="0"/>
              </a:spcAft>
              <a:buClr>
                <a:schemeClr val="dk1"/>
              </a:buClr>
              <a:buSzPts val="1800"/>
              <a:buChar char="•"/>
            </a:pPr>
            <a:r>
              <a:rPr lang="en" sz="1800"/>
              <a:t>Director of CDC’s National Center for Immunization and Respiratory Diseases (NCIRD)</a:t>
            </a:r>
            <a:endParaRPr sz="1100"/>
          </a:p>
          <a:p>
            <a:pPr indent="-177800" lvl="0" marL="177800" rtl="0" algn="l">
              <a:lnSpc>
                <a:spcPct val="90000"/>
              </a:lnSpc>
              <a:spcBef>
                <a:spcPts val="800"/>
              </a:spcBef>
              <a:spcAft>
                <a:spcPts val="0"/>
              </a:spcAft>
              <a:buClr>
                <a:schemeClr val="dk1"/>
              </a:buClr>
              <a:buSzPts val="1800"/>
              <a:buChar char="•"/>
            </a:pPr>
            <a:r>
              <a:rPr lang="en" sz="1800"/>
              <a:t>Currently leading CDC’s efforts on COVID-19 vaccine.</a:t>
            </a:r>
            <a:endParaRPr sz="1100"/>
          </a:p>
        </p:txBody>
      </p:sp>
      <p:cxnSp>
        <p:nvCxnSpPr>
          <p:cNvPr id="363" name="Google Shape;363;p52"/>
          <p:cNvCxnSpPr/>
          <p:nvPr/>
        </p:nvCxnSpPr>
        <p:spPr>
          <a:xfrm rot="10800000">
            <a:off x="628650" y="4863985"/>
            <a:ext cx="7886700" cy="0"/>
          </a:xfrm>
          <a:prstGeom prst="straightConnector1">
            <a:avLst/>
          </a:prstGeom>
          <a:noFill/>
          <a:ln cap="flat" cmpd="sng" w="57150">
            <a:solidFill>
              <a:schemeClr val="accent4"/>
            </a:solidFill>
            <a:prstDash val="solid"/>
            <a:miter lim="800000"/>
            <a:headEnd len="sm" w="sm" type="none"/>
            <a:tailEnd len="sm" w="sm" type="none"/>
          </a:ln>
        </p:spPr>
      </p:cxnSp>
      <p:pic>
        <p:nvPicPr>
          <p:cNvPr descr="A person smiling for the camera&#10;&#10;Description automatically generated with medium confidence" id="364" name="Google Shape;364;p52"/>
          <p:cNvPicPr preferRelativeResize="0"/>
          <p:nvPr/>
        </p:nvPicPr>
        <p:blipFill rotWithShape="1">
          <a:blip r:embed="rId3">
            <a:alphaModFix/>
          </a:blip>
          <a:srcRect b="0" l="0" r="0" t="0"/>
          <a:stretch/>
        </p:blipFill>
        <p:spPr>
          <a:xfrm>
            <a:off x="6284293" y="2184136"/>
            <a:ext cx="1594043" cy="1719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3"/>
          <p:cNvSpPr txBox="1"/>
          <p:nvPr>
            <p:ph type="title"/>
          </p:nvPr>
        </p:nvSpPr>
        <p:spPr>
          <a:xfrm>
            <a:off x="311675" y="798600"/>
            <a:ext cx="83076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5488"/>
              <a:t>Chat Icebreaker:</a:t>
            </a:r>
            <a:endParaRPr sz="5488"/>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Name and role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name</a:t>
            </a:r>
            <a:endParaRPr sz="2988">
              <a:solidFill>
                <a:srgbClr val="000000"/>
              </a:solidFill>
              <a:latin typeface="Arial"/>
              <a:ea typeface="Arial"/>
              <a:cs typeface="Arial"/>
              <a:sym typeface="Arial"/>
            </a:endParaRPr>
          </a:p>
          <a:p>
            <a:pPr indent="-418394" lvl="0" marL="457200" rtl="0" algn="l">
              <a:lnSpc>
                <a:spcPct val="115000"/>
              </a:lnSpc>
              <a:spcBef>
                <a:spcPts val="0"/>
              </a:spcBef>
              <a:spcAft>
                <a:spcPts val="0"/>
              </a:spcAft>
              <a:buClr>
                <a:srgbClr val="000000"/>
              </a:buClr>
              <a:buSzPts val="2989"/>
              <a:buFont typeface="Arial"/>
              <a:buChar char="●"/>
            </a:pPr>
            <a:r>
              <a:rPr lang="en" sz="2988">
                <a:solidFill>
                  <a:srgbClr val="000000"/>
                </a:solidFill>
                <a:latin typeface="Arial"/>
                <a:ea typeface="Arial"/>
                <a:cs typeface="Arial"/>
                <a:sym typeface="Arial"/>
              </a:rPr>
              <a:t>Health center location and no. of sites</a:t>
            </a:r>
            <a:endParaRPr sz="5488"/>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