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5143500" cx="9144000"/>
  <p:notesSz cx="6858000" cy="9144000"/>
  <p:embeddedFontLst>
    <p:embeddedFont>
      <p:font typeface="Roboto"/>
      <p:regular r:id="rId47"/>
      <p:bold r:id="rId48"/>
      <p:italic r:id="rId49"/>
      <p:boldItalic r:id="rId50"/>
    </p:embeddedFont>
    <p:embeddedFont>
      <p:font typeface="Merriweather"/>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29DC3E-4303-4B0F-89A4-524FDDC79D81}">
  <a:tblStyle styleId="{B629DC3E-4303-4B0F-89A4-524FDDC79D81}"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AC83D2C-9E29-4A97-B122-BA07AD756776}"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Merriweather-regular.fntdata"/><Relationship Id="rId50" Type="http://schemas.openxmlformats.org/officeDocument/2006/relationships/font" Target="fonts/Roboto-boldItalic.fntdata"/><Relationship Id="rId53" Type="http://schemas.openxmlformats.org/officeDocument/2006/relationships/font" Target="fonts/Merriweather-italic.fntdata"/><Relationship Id="rId52" Type="http://schemas.openxmlformats.org/officeDocument/2006/relationships/font" Target="fonts/Merriweather-bold.fntdata"/><Relationship Id="rId11" Type="http://schemas.openxmlformats.org/officeDocument/2006/relationships/slide" Target="slides/slide4.xml"/><Relationship Id="rId10" Type="http://schemas.openxmlformats.org/officeDocument/2006/relationships/slide" Target="slides/slide3.xml"/><Relationship Id="rId54" Type="http://schemas.openxmlformats.org/officeDocument/2006/relationships/font" Target="fonts/Merriweather-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Colleen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d4ea4586f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d4ea4586f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Darlene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John</a:t>
            </a:r>
            <a:r>
              <a:rPr lang="en">
                <a:solidFill>
                  <a:schemeClr val="dk1"/>
                </a:solidFill>
              </a:rPr>
              <a:t> ask if participants have any questions can chat in box or….raise hand and unmute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d962fd9181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d962fd9181_2_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d962fd9181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d962fd9181_2_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d962fd9181_2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d962fd9181_2_1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d962fd9181_2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d962fd9181_2_2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d962fd9181_2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d962fd9181_2_3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d962fd9181_2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d962fd9181_2_3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d962fd9181_2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d962fd9181_2_3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d962fd9181_2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d962fd9181_2_3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Individual introductions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d962fd9181_2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d962fd9181_2_3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d962fd9181_2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d962fd9181_2_3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d962fd9181_2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d962fd9181_2_3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d962fd9181_2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d962fd9181_2_4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d962fd9181_2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d962fd9181_2_4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d962fd9181_2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d962fd9181_2_4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d962fd9181_2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d962fd9181_2_4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db84c8bc5b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gdb84c8bc5b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da78636dec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gda78636dec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Arielle Mather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dc159c5d06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5" name="Google Shape;645;gdc159c5d06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Colleen Reinert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Colleen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dc159c5d06_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2" name="Google Shape;652;gdc159c5d06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en">
                <a:solidFill>
                  <a:schemeClr val="dk1"/>
                </a:solidFill>
                <a:latin typeface="Calibri"/>
                <a:ea typeface="Calibri"/>
                <a:cs typeface="Calibri"/>
                <a:sym typeface="Calibri"/>
              </a:rPr>
              <a:t>AAPCHO’s COVID-19 Resources Hub: We published our COVID-19 Resources Hub at the beginning of March 2020 - very early in the pandemic. It’s target audience is our AA, NHPI serving Health Centers. Our most frequent visits are often looking for NHPI resources, mulitlingual resources, resources to address Anti-Asian racism. Health Equity: In an analysis of 50 million U.S. patients, A/AAs were most likely to die from COVID-19 and to be hospitalized compared to white patients. Specifically, Asian patients were 57% more likely to be hospitalized and 49% more likely to die than White patients with the same age, sex, social vulnerability, and comorbidities</a:t>
            </a:r>
            <a:endParaRPr>
              <a:solidFill>
                <a:schemeClr val="dk1"/>
              </a:solidFill>
              <a:latin typeface="Calibri"/>
              <a:ea typeface="Calibri"/>
              <a:cs typeface="Calibri"/>
              <a:sym typeface="Calibri"/>
            </a:endParaRPr>
          </a:p>
          <a:p>
            <a:pPr indent="0" lvl="0" marL="0" rtl="0" algn="l">
              <a:lnSpc>
                <a:spcPct val="90000"/>
              </a:lnSpc>
              <a:spcBef>
                <a:spcPts val="800"/>
              </a:spcBef>
              <a:spcAft>
                <a:spcPts val="0"/>
              </a:spcAft>
              <a:buNone/>
            </a:pPr>
            <a:r>
              <a:rPr lang="en">
                <a:solidFill>
                  <a:schemeClr val="dk1"/>
                </a:solidFill>
                <a:latin typeface="Calibri"/>
                <a:ea typeface="Calibri"/>
                <a:cs typeface="Calibri"/>
                <a:sym typeface="Calibri"/>
              </a:rPr>
              <a:t>PI-CoPCE, the Pacific Islander Center of Primary Care Excellence is a </a:t>
            </a:r>
            <a:r>
              <a:rPr lang="en">
                <a:solidFill>
                  <a:schemeClr val="dk1"/>
                </a:solidFill>
                <a:latin typeface="Calibri"/>
                <a:ea typeface="Calibri"/>
                <a:cs typeface="Calibri"/>
                <a:sym typeface="Calibri"/>
              </a:rPr>
              <a:t>partnership</a:t>
            </a:r>
            <a:r>
              <a:rPr lang="en">
                <a:solidFill>
                  <a:schemeClr val="dk1"/>
                </a:solidFill>
                <a:latin typeface="Calibri"/>
                <a:ea typeface="Calibri"/>
                <a:cs typeface="Calibri"/>
                <a:sym typeface="Calibri"/>
              </a:rPr>
              <a:t> of numerous NHPI serving organizations and they have been addressing the severe impact of COVID-19 on the NHPI community. From UCLA Magazine, </a:t>
            </a:r>
            <a:r>
              <a:rPr lang="en" sz="900">
                <a:solidFill>
                  <a:schemeClr val="dk1"/>
                </a:solidFill>
                <a:latin typeface="Calibri"/>
                <a:ea typeface="Calibri"/>
                <a:cs typeface="Calibri"/>
                <a:sym typeface="Calibri"/>
              </a:rPr>
              <a:t>“</a:t>
            </a:r>
            <a:r>
              <a:rPr lang="en">
                <a:solidFill>
                  <a:schemeClr val="dk1"/>
                </a:solidFill>
                <a:highlight>
                  <a:srgbClr val="FFFFFF"/>
                </a:highlight>
              </a:rPr>
              <a:t>There are 1.4 million Native Hawaiians and Pacific Islanders living in the United States. In 11 of the 16 states that track their death rates separately from other Asians, NHPIs are dying at the highest rates of any racial or ethnic group” Data disaggregation is essentially important and COVID-19 has been a sad reminder of the grave effects of lumping our communities together in data gathering and reporting. </a:t>
            </a:r>
            <a:endParaRPr>
              <a:solidFill>
                <a:schemeClr val="dk1"/>
              </a:solidFill>
              <a:highlight>
                <a:srgbClr val="FFFFFF"/>
              </a:highlight>
            </a:endParaRPr>
          </a:p>
          <a:p>
            <a:pPr indent="0" lvl="0" marL="0" rtl="0" algn="l">
              <a:lnSpc>
                <a:spcPct val="90000"/>
              </a:lnSpc>
              <a:spcBef>
                <a:spcPts val="800"/>
              </a:spcBef>
              <a:spcAft>
                <a:spcPts val="0"/>
              </a:spcAft>
              <a:buNone/>
            </a:pPr>
            <a:r>
              <a:rPr lang="en">
                <a:solidFill>
                  <a:schemeClr val="dk1"/>
                </a:solidFill>
                <a:highlight>
                  <a:srgbClr val="FFFFFF"/>
                </a:highlight>
              </a:rPr>
              <a:t>Multilingual Resources, as mentioned earlier, are a common need. In our 2018’s UDS report, 47% of AAPCHO member FQHC patients were best served in a language other than English. For some AAPCHO members, LEP patients represented up to 99% of their patient populations. Translate COVID is one of the few sites actively aggregating in-language resources for the AA &amp; NHPI communities. State of Hawaii has created </a:t>
            </a:r>
            <a:r>
              <a:rPr lang="en">
                <a:solidFill>
                  <a:schemeClr val="dk1"/>
                </a:solidFill>
                <a:highlight>
                  <a:srgbClr val="FFFFFF"/>
                </a:highlight>
              </a:rPr>
              <a:t>multilingual</a:t>
            </a:r>
            <a:r>
              <a:rPr lang="en">
                <a:solidFill>
                  <a:schemeClr val="dk1"/>
                </a:solidFill>
                <a:highlight>
                  <a:srgbClr val="FFFFFF"/>
                </a:highlight>
              </a:rPr>
              <a:t> resources including resources for use in health settings like vaccine screening cards in languages including Burmese | Cambodian | Chinese (Simplified) | Chinese (Traditional) | Chuukese | Hawaiian | Ilocano | Japanese | Korean | Kosraean | Lao | Marshallese | Pohnpeian | Samoan | Spanish | Thai | Tagalog | Tongan | Vietnamese | Yapese.</a:t>
            </a:r>
            <a:endParaRPr>
              <a:solidFill>
                <a:schemeClr val="dk1"/>
              </a:solidFill>
              <a:highlight>
                <a:srgbClr val="FFFFFF"/>
              </a:highlight>
            </a:endParaRPr>
          </a:p>
          <a:p>
            <a:pPr indent="0" lvl="0" marL="0" rtl="0" algn="l">
              <a:lnSpc>
                <a:spcPct val="90000"/>
              </a:lnSpc>
              <a:spcBef>
                <a:spcPts val="800"/>
              </a:spcBef>
              <a:spcAft>
                <a:spcPts val="0"/>
              </a:spcAft>
              <a:buNone/>
            </a:pPr>
            <a:r>
              <a:rPr lang="en">
                <a:solidFill>
                  <a:schemeClr val="dk1"/>
                </a:solidFill>
                <a:highlight>
                  <a:srgbClr val="FFFFFF"/>
                </a:highlight>
              </a:rPr>
              <a:t>Addressing Anti-Asian Discrimination: COVID-19 has been a pandemic of numerous fronts especially for A/AA with the rhetoric and acts of aggression and violence related to the racialization of COVID-19. StopAAPIHate has collected over 6600 reports of hate incidents since the beginning of the pandemic. They are collecting the data and publishing reports related to addressing the incidents in the coming weeks. Asian American Voices is a collective initiative that AAPCHO is a part of that is collecting stories of language discrimination, whether passive or aggressive, preventing AA &amp; NHPI communities from accessing COVID-19 care and vaccines.</a:t>
            </a:r>
            <a:endParaRPr>
              <a:solidFill>
                <a:schemeClr val="dk1"/>
              </a:solidFill>
              <a:highlight>
                <a:srgbClr val="FFFFFF"/>
              </a:highlight>
            </a:endParaRPr>
          </a:p>
          <a:p>
            <a:pPr indent="0" lvl="0" marL="0" rtl="0" algn="l">
              <a:lnSpc>
                <a:spcPct val="90000"/>
              </a:lnSpc>
              <a:spcBef>
                <a:spcPts val="800"/>
              </a:spcBef>
              <a:spcAft>
                <a:spcPts val="0"/>
              </a:spcAft>
              <a:buNone/>
            </a:pPr>
            <a:r>
              <a:rPr lang="en">
                <a:solidFill>
                  <a:schemeClr val="dk1"/>
                </a:solidFill>
                <a:highlight>
                  <a:srgbClr val="FFFFFF"/>
                </a:highlight>
              </a:rPr>
              <a:t>Additional Resources: We were very zealous in getting the diversity of resources and needs to you all so we created a slide deck with more resources regarding these themes.</a:t>
            </a:r>
            <a:endParaRPr>
              <a:solidFill>
                <a:schemeClr val="dk1"/>
              </a:solidFill>
              <a:highlight>
                <a:srgbClr val="FFFFFF"/>
              </a:highligh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dc159c5d06_1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gdc159c5d06_1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000">
                <a:solidFill>
                  <a:srgbClr val="666666"/>
                </a:solidFill>
                <a:latin typeface="Calibri"/>
                <a:ea typeface="Calibri"/>
                <a:cs typeface="Calibri"/>
                <a:sym typeface="Calibri"/>
              </a:rPr>
              <a:t>Bob Burns</a:t>
            </a:r>
            <a:endParaRPr sz="1000">
              <a:solidFill>
                <a:srgbClr val="666666"/>
              </a:solidFill>
              <a:latin typeface="Calibri"/>
              <a:ea typeface="Calibri"/>
              <a:cs typeface="Calibri"/>
              <a:sym typeface="Calibri"/>
            </a:endParaRPr>
          </a:p>
          <a:p>
            <a:pPr indent="0" lvl="0" marL="0" rtl="0" algn="l">
              <a:lnSpc>
                <a:spcPct val="90000"/>
              </a:lnSpc>
              <a:spcBef>
                <a:spcPts val="0"/>
              </a:spcBef>
              <a:spcAft>
                <a:spcPts val="0"/>
              </a:spcAft>
              <a:buNone/>
            </a:pPr>
            <a:r>
              <a:t/>
            </a:r>
            <a:endParaRPr sz="1000">
              <a:solidFill>
                <a:srgbClr val="666666"/>
              </a:solidFill>
              <a:latin typeface="Calibri"/>
              <a:ea typeface="Calibri"/>
              <a:cs typeface="Calibri"/>
              <a:sym typeface="Calibri"/>
            </a:endParaRPr>
          </a:p>
          <a:p>
            <a:pPr indent="-177800" lvl="0" marL="177800" rtl="0" algn="l">
              <a:lnSpc>
                <a:spcPct val="90000"/>
              </a:lnSpc>
              <a:spcBef>
                <a:spcPts val="0"/>
              </a:spcBef>
              <a:spcAft>
                <a:spcPts val="0"/>
              </a:spcAft>
              <a:buClr>
                <a:srgbClr val="31394D"/>
              </a:buClr>
              <a:buSzPts val="1000"/>
              <a:buFont typeface="Roboto"/>
              <a:buChar char="●"/>
            </a:pPr>
            <a:r>
              <a:rPr lang="en" sz="1000">
                <a:solidFill>
                  <a:srgbClr val="666666"/>
                </a:solidFill>
                <a:latin typeface="Calibri"/>
                <a:ea typeface="Calibri"/>
                <a:cs typeface="Calibri"/>
                <a:sym typeface="Calibri"/>
              </a:rPr>
              <a:t>Chronic Conditions make residents susceptible to COVID-19</a:t>
            </a:r>
            <a:endParaRPr>
              <a:solidFill>
                <a:srgbClr val="666666"/>
              </a:solidFill>
              <a:latin typeface="Roboto"/>
              <a:ea typeface="Roboto"/>
              <a:cs typeface="Roboto"/>
              <a:sym typeface="Roboto"/>
            </a:endParaRPr>
          </a:p>
          <a:p>
            <a:pPr indent="-177800" lvl="0" marL="177800" rtl="0" algn="l">
              <a:lnSpc>
                <a:spcPct val="90000"/>
              </a:lnSpc>
              <a:spcBef>
                <a:spcPts val="800"/>
              </a:spcBef>
              <a:spcAft>
                <a:spcPts val="0"/>
              </a:spcAft>
              <a:buClr>
                <a:srgbClr val="31394D"/>
              </a:buClr>
              <a:buSzPts val="1000"/>
              <a:buFont typeface="Roboto"/>
              <a:buChar char="●"/>
            </a:pPr>
            <a:r>
              <a:rPr lang="en" sz="1000">
                <a:solidFill>
                  <a:srgbClr val="666666"/>
                </a:solidFill>
                <a:latin typeface="Calibri"/>
                <a:ea typeface="Calibri"/>
                <a:cs typeface="Calibri"/>
                <a:sym typeface="Calibri"/>
              </a:rPr>
              <a:t>Densely Populated Environment with shared spaces complicates social distancing, cleaning, etc.</a:t>
            </a:r>
            <a:endParaRPr>
              <a:solidFill>
                <a:srgbClr val="666666"/>
              </a:solidFill>
              <a:latin typeface="Roboto"/>
              <a:ea typeface="Roboto"/>
              <a:cs typeface="Roboto"/>
              <a:sym typeface="Roboto"/>
            </a:endParaRPr>
          </a:p>
          <a:p>
            <a:pPr indent="-177800" lvl="0" marL="177800" rtl="0" algn="l">
              <a:lnSpc>
                <a:spcPct val="90000"/>
              </a:lnSpc>
              <a:spcBef>
                <a:spcPts val="800"/>
              </a:spcBef>
              <a:spcAft>
                <a:spcPts val="0"/>
              </a:spcAft>
              <a:buClr>
                <a:srgbClr val="31394D"/>
              </a:buClr>
              <a:buSzPts val="1000"/>
              <a:buFont typeface="Roboto"/>
              <a:buChar char="●"/>
            </a:pPr>
            <a:r>
              <a:rPr lang="en" sz="1000">
                <a:solidFill>
                  <a:srgbClr val="666666"/>
                </a:solidFill>
                <a:latin typeface="Calibri"/>
                <a:ea typeface="Calibri"/>
                <a:cs typeface="Calibri"/>
                <a:sym typeface="Calibri"/>
              </a:rPr>
              <a:t>Residents with public facing jobs at risk, while others lose jobs due to downturn</a:t>
            </a:r>
            <a:endParaRPr>
              <a:solidFill>
                <a:srgbClr val="666666"/>
              </a:solidFill>
              <a:latin typeface="Roboto"/>
              <a:ea typeface="Roboto"/>
              <a:cs typeface="Roboto"/>
              <a:sym typeface="Roboto"/>
            </a:endParaRPr>
          </a:p>
          <a:p>
            <a:pPr indent="-177800" lvl="0" marL="177800" rtl="0" algn="l">
              <a:lnSpc>
                <a:spcPct val="90000"/>
              </a:lnSpc>
              <a:spcBef>
                <a:spcPts val="800"/>
              </a:spcBef>
              <a:spcAft>
                <a:spcPts val="0"/>
              </a:spcAft>
              <a:buClr>
                <a:srgbClr val="31394D"/>
              </a:buClr>
              <a:buSzPts val="1000"/>
              <a:buFont typeface="Roboto"/>
              <a:buChar char="●"/>
            </a:pPr>
            <a:r>
              <a:rPr lang="en" sz="1000">
                <a:solidFill>
                  <a:srgbClr val="666666"/>
                </a:solidFill>
                <a:latin typeface="Calibri"/>
                <a:ea typeface="Calibri"/>
                <a:cs typeface="Calibri"/>
                <a:sym typeface="Calibri"/>
              </a:rPr>
              <a:t>Elderly and Disabled at higher risk and additional logistical issues </a:t>
            </a:r>
            <a:endParaRPr>
              <a:solidFill>
                <a:srgbClr val="666666"/>
              </a:solidFill>
              <a:latin typeface="Roboto"/>
              <a:ea typeface="Roboto"/>
              <a:cs typeface="Roboto"/>
              <a:sym typeface="Roboto"/>
            </a:endParaRPr>
          </a:p>
          <a:p>
            <a:pPr indent="-177800" lvl="0" marL="177800" rtl="0" algn="l">
              <a:lnSpc>
                <a:spcPct val="90000"/>
              </a:lnSpc>
              <a:spcBef>
                <a:spcPts val="800"/>
              </a:spcBef>
              <a:spcAft>
                <a:spcPts val="0"/>
              </a:spcAft>
              <a:buClr>
                <a:srgbClr val="31394D"/>
              </a:buClr>
              <a:buSzPts val="1000"/>
              <a:buFont typeface="Roboto"/>
              <a:buChar char="●"/>
            </a:pPr>
            <a:r>
              <a:rPr lang="en" sz="1000">
                <a:solidFill>
                  <a:srgbClr val="666666"/>
                </a:solidFill>
                <a:latin typeface="Calibri"/>
                <a:ea typeface="Calibri"/>
                <a:cs typeface="Calibri"/>
                <a:sym typeface="Calibri"/>
              </a:rPr>
              <a:t>Pandemic exacerbates food insecurity and impedes acquisition and delivery of food and medicines</a:t>
            </a:r>
            <a:endParaRPr>
              <a:solidFill>
                <a:srgbClr val="666666"/>
              </a:solidFill>
              <a:latin typeface="Roboto"/>
              <a:ea typeface="Roboto"/>
              <a:cs typeface="Roboto"/>
              <a:sym typeface="Roboto"/>
            </a:endParaRPr>
          </a:p>
          <a:p>
            <a:pPr indent="-177800" lvl="0" marL="177800" rtl="0" algn="l">
              <a:lnSpc>
                <a:spcPct val="90000"/>
              </a:lnSpc>
              <a:spcBef>
                <a:spcPts val="800"/>
              </a:spcBef>
              <a:spcAft>
                <a:spcPts val="0"/>
              </a:spcAft>
              <a:buClr>
                <a:srgbClr val="31394D"/>
              </a:buClr>
              <a:buSzPts val="1000"/>
              <a:buFont typeface="Roboto"/>
              <a:buChar char="●"/>
            </a:pPr>
            <a:r>
              <a:rPr lang="en" sz="1000">
                <a:solidFill>
                  <a:srgbClr val="666666"/>
                </a:solidFill>
                <a:latin typeface="Calibri"/>
                <a:ea typeface="Calibri"/>
                <a:cs typeface="Calibri"/>
                <a:sym typeface="Calibri"/>
              </a:rPr>
              <a:t>Looming eviction crisis; moratorium ends June 30</a:t>
            </a:r>
            <a:r>
              <a:rPr baseline="30000" lang="en" sz="1000">
                <a:solidFill>
                  <a:srgbClr val="666666"/>
                </a:solidFill>
                <a:latin typeface="Calibri"/>
                <a:ea typeface="Calibri"/>
                <a:cs typeface="Calibri"/>
                <a:sym typeface="Calibri"/>
              </a:rPr>
              <a:t>th</a:t>
            </a:r>
            <a:endParaRPr sz="1000">
              <a:solidFill>
                <a:srgbClr val="666666"/>
              </a:solidFill>
              <a:latin typeface="Calibri"/>
              <a:ea typeface="Calibri"/>
              <a:cs typeface="Calibri"/>
              <a:sym typeface="Calibri"/>
            </a:endParaRPr>
          </a:p>
          <a:p>
            <a:pPr indent="-177800" lvl="0" marL="177800" rtl="0" algn="l">
              <a:lnSpc>
                <a:spcPct val="90000"/>
              </a:lnSpc>
              <a:spcBef>
                <a:spcPts val="800"/>
              </a:spcBef>
              <a:spcAft>
                <a:spcPts val="0"/>
              </a:spcAft>
              <a:buClr>
                <a:srgbClr val="31394D"/>
              </a:buClr>
              <a:buSzPts val="1000"/>
              <a:buFont typeface="Roboto"/>
              <a:buChar char="●"/>
            </a:pPr>
            <a:r>
              <a:rPr lang="en" sz="1000">
                <a:solidFill>
                  <a:srgbClr val="666666"/>
                </a:solidFill>
                <a:latin typeface="Calibri"/>
                <a:ea typeface="Calibri"/>
                <a:cs typeface="Calibri"/>
                <a:sym typeface="Calibri"/>
              </a:rPr>
              <a:t>Communication Challenges (language, opportunities and modalities) 35% BSOTE</a:t>
            </a:r>
            <a:endParaRPr>
              <a:solidFill>
                <a:srgbClr val="666666"/>
              </a:solidFill>
              <a:latin typeface="Roboto"/>
              <a:ea typeface="Roboto"/>
              <a:cs typeface="Roboto"/>
              <a:sym typeface="Roboto"/>
            </a:endParaRPr>
          </a:p>
          <a:p>
            <a:pPr indent="-177800" lvl="0" marL="177800" rtl="0" algn="l">
              <a:lnSpc>
                <a:spcPct val="90000"/>
              </a:lnSpc>
              <a:spcBef>
                <a:spcPts val="800"/>
              </a:spcBef>
              <a:spcAft>
                <a:spcPts val="0"/>
              </a:spcAft>
              <a:buClr>
                <a:srgbClr val="31394D"/>
              </a:buClr>
              <a:buSzPts val="1000"/>
              <a:buFont typeface="Roboto"/>
              <a:buChar char="●"/>
            </a:pPr>
            <a:r>
              <a:rPr lang="en" sz="1000">
                <a:solidFill>
                  <a:srgbClr val="666666"/>
                </a:solidFill>
                <a:latin typeface="Calibri"/>
                <a:ea typeface="Calibri"/>
                <a:cs typeface="Calibri"/>
                <a:sym typeface="Calibri"/>
              </a:rPr>
              <a:t>Residents have competing priorities and schedules (jobs, childcare, eldercare, etc.)</a:t>
            </a:r>
            <a:endParaRPr>
              <a:solidFill>
                <a:srgbClr val="666666"/>
              </a:solidFill>
              <a:latin typeface="Roboto"/>
              <a:ea typeface="Roboto"/>
              <a:cs typeface="Roboto"/>
              <a:sym typeface="Roboto"/>
            </a:endParaRPr>
          </a:p>
          <a:p>
            <a:pPr indent="-177800" lvl="0" marL="177800" rtl="0" algn="l">
              <a:lnSpc>
                <a:spcPct val="90000"/>
              </a:lnSpc>
              <a:spcBef>
                <a:spcPts val="800"/>
              </a:spcBef>
              <a:spcAft>
                <a:spcPts val="0"/>
              </a:spcAft>
              <a:buClr>
                <a:srgbClr val="31394D"/>
              </a:buClr>
              <a:buSzPts val="1000"/>
              <a:buFont typeface="Roboto"/>
              <a:buChar char="●"/>
            </a:pPr>
            <a:r>
              <a:rPr lang="en" sz="1000">
                <a:solidFill>
                  <a:srgbClr val="666666"/>
                </a:solidFill>
                <a:latin typeface="Calibri"/>
                <a:ea typeface="Calibri"/>
                <a:cs typeface="Calibri"/>
                <a:sym typeface="Calibri"/>
              </a:rPr>
              <a:t>Impediments to accessing care,  in-person or virtual:</a:t>
            </a:r>
            <a:endParaRPr>
              <a:solidFill>
                <a:srgbClr val="666666"/>
              </a:solidFill>
              <a:latin typeface="Roboto"/>
              <a:ea typeface="Roboto"/>
              <a:cs typeface="Roboto"/>
              <a:sym typeface="Roboto"/>
            </a:endParaRPr>
          </a:p>
          <a:p>
            <a:pPr indent="-177800" lvl="0" marL="177800" rtl="0" algn="l">
              <a:lnSpc>
                <a:spcPct val="90000"/>
              </a:lnSpc>
              <a:spcBef>
                <a:spcPts val="800"/>
              </a:spcBef>
              <a:spcAft>
                <a:spcPts val="0"/>
              </a:spcAft>
              <a:buClr>
                <a:srgbClr val="31394D"/>
              </a:buClr>
              <a:buSzPts val="1000"/>
              <a:buFont typeface="Roboto"/>
              <a:buChar char="●"/>
            </a:pPr>
            <a:r>
              <a:rPr lang="en" sz="1000">
                <a:solidFill>
                  <a:srgbClr val="666666"/>
                </a:solidFill>
                <a:latin typeface="Calibri"/>
                <a:ea typeface="Calibri"/>
                <a:cs typeface="Calibri"/>
                <a:sym typeface="Calibri"/>
              </a:rPr>
              <a:t>Limited mobility due to age or disability</a:t>
            </a:r>
            <a:endParaRPr>
              <a:solidFill>
                <a:srgbClr val="666666"/>
              </a:solidFill>
              <a:latin typeface="Roboto"/>
              <a:ea typeface="Roboto"/>
              <a:cs typeface="Roboto"/>
              <a:sym typeface="Roboto"/>
            </a:endParaRPr>
          </a:p>
          <a:p>
            <a:pPr indent="-177800" lvl="0" marL="177800" rtl="0" algn="l">
              <a:lnSpc>
                <a:spcPct val="90000"/>
              </a:lnSpc>
              <a:spcBef>
                <a:spcPts val="800"/>
              </a:spcBef>
              <a:spcAft>
                <a:spcPts val="0"/>
              </a:spcAft>
              <a:buClr>
                <a:srgbClr val="31394D"/>
              </a:buClr>
              <a:buSzPts val="1000"/>
              <a:buFont typeface="Roboto"/>
              <a:buChar char="●"/>
            </a:pPr>
            <a:r>
              <a:rPr lang="en" sz="1000">
                <a:solidFill>
                  <a:srgbClr val="666666"/>
                </a:solidFill>
                <a:latin typeface="Calibri"/>
                <a:ea typeface="Calibri"/>
                <a:cs typeface="Calibri"/>
                <a:sym typeface="Calibri"/>
              </a:rPr>
              <a:t>Insufficient transportation and Daycare/Eldercare</a:t>
            </a:r>
            <a:endParaRPr>
              <a:solidFill>
                <a:srgbClr val="666666"/>
              </a:solidFill>
              <a:latin typeface="Roboto"/>
              <a:ea typeface="Roboto"/>
              <a:cs typeface="Roboto"/>
              <a:sym typeface="Roboto"/>
            </a:endParaRPr>
          </a:p>
          <a:p>
            <a:pPr indent="-177800" lvl="0" marL="177800" rtl="0" algn="l">
              <a:lnSpc>
                <a:spcPct val="90000"/>
              </a:lnSpc>
              <a:spcBef>
                <a:spcPts val="800"/>
              </a:spcBef>
              <a:spcAft>
                <a:spcPts val="0"/>
              </a:spcAft>
              <a:buClr>
                <a:srgbClr val="31394D"/>
              </a:buClr>
              <a:buSzPts val="1000"/>
              <a:buFont typeface="Roboto"/>
              <a:buChar char="●"/>
            </a:pPr>
            <a:r>
              <a:rPr lang="en" sz="1000">
                <a:solidFill>
                  <a:srgbClr val="666666"/>
                </a:solidFill>
                <a:latin typeface="Calibri"/>
                <a:ea typeface="Calibri"/>
                <a:cs typeface="Calibri"/>
                <a:sym typeface="Calibri"/>
              </a:rPr>
              <a:t>Lack of information technology equipment, internet and expertise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dc159c5d06_1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9" name="Google Shape;669;gdc159c5d06_1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7800" lvl="0" marL="177800" rtl="0" algn="l">
              <a:lnSpc>
                <a:spcPct val="90000"/>
              </a:lnSpc>
              <a:spcBef>
                <a:spcPts val="800"/>
              </a:spcBef>
              <a:spcAft>
                <a:spcPts val="0"/>
              </a:spcAft>
              <a:buClr>
                <a:srgbClr val="31394D"/>
              </a:buClr>
              <a:buSzPts val="1000"/>
              <a:buFont typeface="Roboto"/>
              <a:buChar char="●"/>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d962fd9181_8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5" name="Google Shape;675;gd962fd9181_8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7800" lvl="0" marL="177800" rtl="0" algn="l">
              <a:lnSpc>
                <a:spcPct val="90000"/>
              </a:lnSpc>
              <a:spcBef>
                <a:spcPts val="800"/>
              </a:spcBef>
              <a:spcAft>
                <a:spcPts val="0"/>
              </a:spcAft>
              <a:buClr>
                <a:srgbClr val="31394D"/>
              </a:buClr>
              <a:buSzPts val="1000"/>
              <a:buFont typeface="Roboto"/>
              <a:buChar char="●"/>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d962fd9181_8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gd962fd9181_8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7800" lvl="0" marL="177800" rtl="0" algn="l">
              <a:lnSpc>
                <a:spcPct val="90000"/>
              </a:lnSpc>
              <a:spcBef>
                <a:spcPts val="800"/>
              </a:spcBef>
              <a:spcAft>
                <a:spcPts val="0"/>
              </a:spcAft>
              <a:buClr>
                <a:srgbClr val="31394D"/>
              </a:buClr>
              <a:buSzPts val="1000"/>
              <a:buFont typeface="Roboto"/>
              <a:buChar char="●"/>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d962fd9181_8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7" name="Google Shape;687;gd962fd9181_8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7800" lvl="0" marL="177800" rtl="0" algn="l">
              <a:lnSpc>
                <a:spcPct val="90000"/>
              </a:lnSpc>
              <a:spcBef>
                <a:spcPts val="800"/>
              </a:spcBef>
              <a:spcAft>
                <a:spcPts val="0"/>
              </a:spcAft>
              <a:buClr>
                <a:srgbClr val="31394D"/>
              </a:buClr>
              <a:buSzPts val="1000"/>
              <a:buFont typeface="Roboto"/>
              <a:buChar char="●"/>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d962fd9181_8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3" name="Google Shape;693;gd962fd9181_8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7800" lvl="0" marL="177800" rtl="0" algn="l">
              <a:lnSpc>
                <a:spcPct val="90000"/>
              </a:lnSpc>
              <a:spcBef>
                <a:spcPts val="800"/>
              </a:spcBef>
              <a:spcAft>
                <a:spcPts val="0"/>
              </a:spcAft>
              <a:buClr>
                <a:srgbClr val="31394D"/>
              </a:buClr>
              <a:buSzPts val="1000"/>
              <a:buFont typeface="Roboto"/>
              <a:buChar char="●"/>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dc159c5d06_1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 name="Google Shape;699;gdc159c5d06_1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Darlene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d962fd918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4" name="Google Shape;704;gd962fd918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Darlene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9" name="Google Shape;70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Colleen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Colleen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Colleen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Colleen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d4c4f6a4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d4c4f6a4d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Colleen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Colleen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Darlene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58" name="Google Shape;58;p1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sz="1100"/>
            </a:lvl1pPr>
            <a:lvl2pPr indent="-317500" lvl="1" marL="914400" algn="l">
              <a:lnSpc>
                <a:spcPct val="90000"/>
              </a:lnSpc>
              <a:spcBef>
                <a:spcPts val="1200"/>
              </a:spcBef>
              <a:spcAft>
                <a:spcPts val="0"/>
              </a:spcAft>
              <a:buClr>
                <a:schemeClr val="dk1"/>
              </a:buClr>
              <a:buSzPts val="1400"/>
              <a:buChar char="○"/>
              <a:defRPr sz="1100"/>
            </a:lvl2pPr>
            <a:lvl3pPr indent="-317500" lvl="2" marL="1371600" algn="l">
              <a:lnSpc>
                <a:spcPct val="90000"/>
              </a:lnSpc>
              <a:spcBef>
                <a:spcPts val="1200"/>
              </a:spcBef>
              <a:spcAft>
                <a:spcPts val="0"/>
              </a:spcAft>
              <a:buClr>
                <a:schemeClr val="dk1"/>
              </a:buClr>
              <a:buSzPts val="1400"/>
              <a:buChar char="■"/>
              <a:defRPr sz="1100"/>
            </a:lvl3pPr>
            <a:lvl4pPr indent="-317500" lvl="3" marL="1828800" algn="l">
              <a:lnSpc>
                <a:spcPct val="90000"/>
              </a:lnSpc>
              <a:spcBef>
                <a:spcPts val="1200"/>
              </a:spcBef>
              <a:spcAft>
                <a:spcPts val="0"/>
              </a:spcAft>
              <a:buClr>
                <a:schemeClr val="dk1"/>
              </a:buClr>
              <a:buSzPts val="1400"/>
              <a:buChar char="●"/>
              <a:defRPr sz="1100"/>
            </a:lvl4pPr>
            <a:lvl5pPr indent="-317500" lvl="4" marL="2286000" algn="l">
              <a:lnSpc>
                <a:spcPct val="90000"/>
              </a:lnSpc>
              <a:spcBef>
                <a:spcPts val="1200"/>
              </a:spcBef>
              <a:spcAft>
                <a:spcPts val="0"/>
              </a:spcAft>
              <a:buClr>
                <a:schemeClr val="dk1"/>
              </a:buClr>
              <a:buSzPts val="1400"/>
              <a:buChar char="○"/>
              <a:defRPr sz="1100"/>
            </a:lvl5pPr>
            <a:lvl6pPr indent="-317500" lvl="5" marL="2743200" algn="l">
              <a:lnSpc>
                <a:spcPct val="90000"/>
              </a:lnSpc>
              <a:spcBef>
                <a:spcPts val="1200"/>
              </a:spcBef>
              <a:spcAft>
                <a:spcPts val="0"/>
              </a:spcAft>
              <a:buClr>
                <a:schemeClr val="dk1"/>
              </a:buClr>
              <a:buSzPts val="1400"/>
              <a:buChar char="■"/>
              <a:defRPr sz="1100"/>
            </a:lvl6pPr>
            <a:lvl7pPr indent="-317500" lvl="6" marL="3200400" algn="l">
              <a:lnSpc>
                <a:spcPct val="90000"/>
              </a:lnSpc>
              <a:spcBef>
                <a:spcPts val="1200"/>
              </a:spcBef>
              <a:spcAft>
                <a:spcPts val="0"/>
              </a:spcAft>
              <a:buClr>
                <a:schemeClr val="dk1"/>
              </a:buClr>
              <a:buSzPts val="1400"/>
              <a:buChar char="●"/>
              <a:defRPr sz="1100"/>
            </a:lvl7pPr>
            <a:lvl8pPr indent="-317500" lvl="7" marL="3657600" algn="l">
              <a:lnSpc>
                <a:spcPct val="90000"/>
              </a:lnSpc>
              <a:spcBef>
                <a:spcPts val="1200"/>
              </a:spcBef>
              <a:spcAft>
                <a:spcPts val="0"/>
              </a:spcAft>
              <a:buClr>
                <a:schemeClr val="dk1"/>
              </a:buClr>
              <a:buSzPts val="1400"/>
              <a:buChar char="○"/>
              <a:defRPr sz="1100"/>
            </a:lvl8pPr>
            <a:lvl9pPr indent="-317500" lvl="8" marL="4114800" algn="l">
              <a:lnSpc>
                <a:spcPct val="90000"/>
              </a:lnSpc>
              <a:spcBef>
                <a:spcPts val="1200"/>
              </a:spcBef>
              <a:spcAft>
                <a:spcPts val="1200"/>
              </a:spcAft>
              <a:buClr>
                <a:schemeClr val="dk1"/>
              </a:buClr>
              <a:buSzPts val="1400"/>
              <a:buChar char="■"/>
              <a:defRPr sz="1100"/>
            </a:lvl9pPr>
          </a:lstStyle>
          <a:p/>
        </p:txBody>
      </p:sp>
      <p:sp>
        <p:nvSpPr>
          <p:cNvPr id="59" name="Google Shape;59;p1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0" name="Google Shape;60;p1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1" name="Google Shape;61;p1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14"/>
          <p:cNvSpPr txBox="1"/>
          <p:nvPr>
            <p:ph type="title"/>
          </p:nvPr>
        </p:nvSpPr>
        <p:spPr>
          <a:xfrm>
            <a:off x="687704" y="53111"/>
            <a:ext cx="7768590" cy="65913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b="1" i="0" sz="2100">
                <a:solidFill>
                  <a:srgbClr val="0E4D7A"/>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 name="Google Shape;74;p14"/>
          <p:cNvSpPr txBox="1"/>
          <p:nvPr>
            <p:ph idx="1" type="body"/>
          </p:nvPr>
        </p:nvSpPr>
        <p:spPr>
          <a:xfrm>
            <a:off x="538163" y="1081088"/>
            <a:ext cx="8158162" cy="2907982"/>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100"/>
              <a:buNone/>
              <a:defRPr b="0" i="0">
                <a:solidFill>
                  <a:schemeClr val="dk1"/>
                </a:solidFill>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75" name="Google Shape;75;p14"/>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4"/>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 name="Google Shape;77;p14"/>
          <p:cNvSpPr txBox="1"/>
          <p:nvPr>
            <p:ph idx="12" type="sldNum"/>
          </p:nvPr>
        </p:nvSpPr>
        <p:spPr>
          <a:xfrm>
            <a:off x="8760905" y="4941094"/>
            <a:ext cx="220028" cy="171450"/>
          </a:xfrm>
          <a:prstGeom prst="rect">
            <a:avLst/>
          </a:prstGeom>
          <a:noFill/>
          <a:ln>
            <a:noFill/>
          </a:ln>
        </p:spPr>
        <p:txBody>
          <a:bodyPr anchorCtr="0" anchor="t" bIns="0" lIns="0" spcFirstLastPara="1" rIns="0" wrap="square" tIns="0">
            <a:spAutoFit/>
          </a:bodyPr>
          <a:lstStyle>
            <a:lvl1pPr indent="0" lvl="0" marL="25400" marR="0" algn="l">
              <a:lnSpc>
                <a:spcPct val="100875"/>
              </a:lnSpc>
              <a:spcBef>
                <a:spcPts val="0"/>
              </a:spcBef>
              <a:buNone/>
              <a:defRPr b="1" i="0" sz="1200">
                <a:solidFill>
                  <a:schemeClr val="lt1"/>
                </a:solidFill>
                <a:latin typeface="Calibri"/>
                <a:ea typeface="Calibri"/>
                <a:cs typeface="Calibri"/>
                <a:sym typeface="Calibri"/>
              </a:defRPr>
            </a:lvl1pPr>
            <a:lvl2pPr indent="0" lvl="1" marL="25400" marR="0" algn="l">
              <a:lnSpc>
                <a:spcPct val="100875"/>
              </a:lnSpc>
              <a:spcBef>
                <a:spcPts val="0"/>
              </a:spcBef>
              <a:buNone/>
              <a:defRPr b="1" i="0" sz="1200">
                <a:solidFill>
                  <a:schemeClr val="lt1"/>
                </a:solidFill>
                <a:latin typeface="Calibri"/>
                <a:ea typeface="Calibri"/>
                <a:cs typeface="Calibri"/>
                <a:sym typeface="Calibri"/>
              </a:defRPr>
            </a:lvl2pPr>
            <a:lvl3pPr indent="0" lvl="2" marL="25400" marR="0" algn="l">
              <a:lnSpc>
                <a:spcPct val="100875"/>
              </a:lnSpc>
              <a:spcBef>
                <a:spcPts val="0"/>
              </a:spcBef>
              <a:buNone/>
              <a:defRPr b="1" i="0" sz="1200">
                <a:solidFill>
                  <a:schemeClr val="lt1"/>
                </a:solidFill>
                <a:latin typeface="Calibri"/>
                <a:ea typeface="Calibri"/>
                <a:cs typeface="Calibri"/>
                <a:sym typeface="Calibri"/>
              </a:defRPr>
            </a:lvl3pPr>
            <a:lvl4pPr indent="0" lvl="3" marL="25400" marR="0" algn="l">
              <a:lnSpc>
                <a:spcPct val="100875"/>
              </a:lnSpc>
              <a:spcBef>
                <a:spcPts val="0"/>
              </a:spcBef>
              <a:buNone/>
              <a:defRPr b="1" i="0" sz="1200">
                <a:solidFill>
                  <a:schemeClr val="lt1"/>
                </a:solidFill>
                <a:latin typeface="Calibri"/>
                <a:ea typeface="Calibri"/>
                <a:cs typeface="Calibri"/>
                <a:sym typeface="Calibri"/>
              </a:defRPr>
            </a:lvl4pPr>
            <a:lvl5pPr indent="0" lvl="4" marL="25400" marR="0" algn="l">
              <a:lnSpc>
                <a:spcPct val="100875"/>
              </a:lnSpc>
              <a:spcBef>
                <a:spcPts val="0"/>
              </a:spcBef>
              <a:buNone/>
              <a:defRPr b="1" i="0" sz="1200">
                <a:solidFill>
                  <a:schemeClr val="lt1"/>
                </a:solidFill>
                <a:latin typeface="Calibri"/>
                <a:ea typeface="Calibri"/>
                <a:cs typeface="Calibri"/>
                <a:sym typeface="Calibri"/>
              </a:defRPr>
            </a:lvl5pPr>
            <a:lvl6pPr indent="0" lvl="5" marL="25400" marR="0" algn="l">
              <a:lnSpc>
                <a:spcPct val="100875"/>
              </a:lnSpc>
              <a:spcBef>
                <a:spcPts val="0"/>
              </a:spcBef>
              <a:buNone/>
              <a:defRPr b="1" i="0" sz="1200">
                <a:solidFill>
                  <a:schemeClr val="lt1"/>
                </a:solidFill>
                <a:latin typeface="Calibri"/>
                <a:ea typeface="Calibri"/>
                <a:cs typeface="Calibri"/>
                <a:sym typeface="Calibri"/>
              </a:defRPr>
            </a:lvl6pPr>
            <a:lvl7pPr indent="0" lvl="6" marL="25400" marR="0" algn="l">
              <a:lnSpc>
                <a:spcPct val="100875"/>
              </a:lnSpc>
              <a:spcBef>
                <a:spcPts val="0"/>
              </a:spcBef>
              <a:buNone/>
              <a:defRPr b="1" i="0" sz="1200">
                <a:solidFill>
                  <a:schemeClr val="lt1"/>
                </a:solidFill>
                <a:latin typeface="Calibri"/>
                <a:ea typeface="Calibri"/>
                <a:cs typeface="Calibri"/>
                <a:sym typeface="Calibri"/>
              </a:defRPr>
            </a:lvl7pPr>
            <a:lvl8pPr indent="0" lvl="7" marL="25400" marR="0" algn="l">
              <a:lnSpc>
                <a:spcPct val="100875"/>
              </a:lnSpc>
              <a:spcBef>
                <a:spcPts val="0"/>
              </a:spcBef>
              <a:buNone/>
              <a:defRPr b="1" i="0" sz="1200">
                <a:solidFill>
                  <a:schemeClr val="lt1"/>
                </a:solidFill>
                <a:latin typeface="Calibri"/>
                <a:ea typeface="Calibri"/>
                <a:cs typeface="Calibri"/>
                <a:sym typeface="Calibri"/>
              </a:defRPr>
            </a:lvl8pPr>
            <a:lvl9pPr indent="0" lvl="8" marL="25400" marR="0" algn="l">
              <a:lnSpc>
                <a:spcPct val="100875"/>
              </a:lnSpc>
              <a:spcBef>
                <a:spcPts val="0"/>
              </a:spcBef>
              <a:buNone/>
              <a:defRPr b="1" i="0" sz="1200">
                <a:solidFill>
                  <a:schemeClr val="lt1"/>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78" name="Shape 78"/>
        <p:cNvGrpSpPr/>
        <p:nvPr/>
      </p:nvGrpSpPr>
      <p:grpSpPr>
        <a:xfrm>
          <a:off x="0" y="0"/>
          <a:ext cx="0" cy="0"/>
          <a:chOff x="0" y="0"/>
          <a:chExt cx="0" cy="0"/>
        </a:xfrm>
      </p:grpSpPr>
      <p:pic>
        <p:nvPicPr>
          <p:cNvPr id="79" name="Google Shape;79;p15"/>
          <p:cNvPicPr preferRelativeResize="0"/>
          <p:nvPr/>
        </p:nvPicPr>
        <p:blipFill rotWithShape="1">
          <a:blip r:embed="rId2">
            <a:alphaModFix/>
          </a:blip>
          <a:srcRect b="0" l="0" r="0" t="0"/>
          <a:stretch/>
        </p:blipFill>
        <p:spPr>
          <a:xfrm>
            <a:off x="133798" y="4339097"/>
            <a:ext cx="487456" cy="499154"/>
          </a:xfrm>
          <a:prstGeom prst="rect">
            <a:avLst/>
          </a:prstGeom>
          <a:noFill/>
          <a:ln>
            <a:noFill/>
          </a:ln>
        </p:spPr>
      </p:pic>
      <p:sp>
        <p:nvSpPr>
          <p:cNvPr id="80" name="Google Shape;80;p15"/>
          <p:cNvSpPr/>
          <p:nvPr/>
        </p:nvSpPr>
        <p:spPr>
          <a:xfrm>
            <a:off x="629221" y="4766882"/>
            <a:ext cx="7143750" cy="476"/>
          </a:xfrm>
          <a:custGeom>
            <a:rect b="b" l="l" r="r" t="t"/>
            <a:pathLst>
              <a:path extrusionOk="0" h="635" w="9525000">
                <a:moveTo>
                  <a:pt x="0" y="546"/>
                </a:moveTo>
                <a:lnTo>
                  <a:pt x="9525000" y="0"/>
                </a:lnTo>
              </a:path>
            </a:pathLst>
          </a:custGeom>
          <a:noFill/>
          <a:ln cap="flat" cmpd="sng" w="198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pic>
        <p:nvPicPr>
          <p:cNvPr id="81" name="Google Shape;81;p15"/>
          <p:cNvPicPr preferRelativeResize="0"/>
          <p:nvPr/>
        </p:nvPicPr>
        <p:blipFill rotWithShape="1">
          <a:blip r:embed="rId3">
            <a:alphaModFix/>
          </a:blip>
          <a:srcRect b="0" l="0" r="0" t="0"/>
          <a:stretch/>
        </p:blipFill>
        <p:spPr>
          <a:xfrm>
            <a:off x="7860410" y="4490847"/>
            <a:ext cx="1035558" cy="301752"/>
          </a:xfrm>
          <a:prstGeom prst="rect">
            <a:avLst/>
          </a:prstGeom>
          <a:noFill/>
          <a:ln>
            <a:noFill/>
          </a:ln>
        </p:spPr>
      </p:pic>
      <p:sp>
        <p:nvSpPr>
          <p:cNvPr id="82" name="Google Shape;82;p15"/>
          <p:cNvSpPr/>
          <p:nvPr/>
        </p:nvSpPr>
        <p:spPr>
          <a:xfrm>
            <a:off x="0" y="4857749"/>
            <a:ext cx="9144000" cy="285750"/>
          </a:xfrm>
          <a:custGeom>
            <a:rect b="b" l="l" r="r" t="t"/>
            <a:pathLst>
              <a:path extrusionOk="0" h="381000" w="12192000">
                <a:moveTo>
                  <a:pt x="12192000" y="0"/>
                </a:moveTo>
                <a:lnTo>
                  <a:pt x="0" y="0"/>
                </a:lnTo>
                <a:lnTo>
                  <a:pt x="0" y="380999"/>
                </a:lnTo>
                <a:lnTo>
                  <a:pt x="12192000" y="380999"/>
                </a:lnTo>
                <a:lnTo>
                  <a:pt x="12192000" y="0"/>
                </a:lnTo>
                <a:close/>
              </a:path>
            </a:pathLst>
          </a:custGeom>
          <a:solidFill>
            <a:srgbClr val="0E4D7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3" name="Google Shape;83;p15"/>
          <p:cNvSpPr/>
          <p:nvPr/>
        </p:nvSpPr>
        <p:spPr>
          <a:xfrm>
            <a:off x="571" y="800671"/>
            <a:ext cx="9144000" cy="0"/>
          </a:xfrm>
          <a:custGeom>
            <a:rect b="b" l="l" r="r" t="t"/>
            <a:pathLst>
              <a:path extrusionOk="0" h="120000" w="12192000">
                <a:moveTo>
                  <a:pt x="0" y="0"/>
                </a:moveTo>
                <a:lnTo>
                  <a:pt x="12192000" y="0"/>
                </a:lnTo>
              </a:path>
            </a:pathLst>
          </a:custGeom>
          <a:noFill/>
          <a:ln cap="flat" cmpd="sng" w="381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84" name="Google Shape;84;p15"/>
          <p:cNvSpPr txBox="1"/>
          <p:nvPr>
            <p:ph type="title"/>
          </p:nvPr>
        </p:nvSpPr>
        <p:spPr>
          <a:xfrm>
            <a:off x="687704" y="53111"/>
            <a:ext cx="7768590" cy="65913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b="1" i="0" sz="2100">
                <a:solidFill>
                  <a:srgbClr val="0E4D7A"/>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5" name="Google Shape;85;p15"/>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6" name="Google Shape;86;p15"/>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7" name="Google Shape;87;p15"/>
          <p:cNvSpPr txBox="1"/>
          <p:nvPr>
            <p:ph idx="12" type="sldNum"/>
          </p:nvPr>
        </p:nvSpPr>
        <p:spPr>
          <a:xfrm>
            <a:off x="8760905" y="4941094"/>
            <a:ext cx="220028" cy="171450"/>
          </a:xfrm>
          <a:prstGeom prst="rect">
            <a:avLst/>
          </a:prstGeom>
          <a:noFill/>
          <a:ln>
            <a:noFill/>
          </a:ln>
        </p:spPr>
        <p:txBody>
          <a:bodyPr anchorCtr="0" anchor="t" bIns="0" lIns="0" spcFirstLastPara="1" rIns="0" wrap="square" tIns="0">
            <a:spAutoFit/>
          </a:bodyPr>
          <a:lstStyle>
            <a:lvl1pPr indent="0" lvl="0" marL="25400" marR="0" algn="l">
              <a:lnSpc>
                <a:spcPct val="100875"/>
              </a:lnSpc>
              <a:spcBef>
                <a:spcPts val="0"/>
              </a:spcBef>
              <a:buNone/>
              <a:defRPr b="1" i="0" sz="1200">
                <a:solidFill>
                  <a:schemeClr val="lt1"/>
                </a:solidFill>
                <a:latin typeface="Calibri"/>
                <a:ea typeface="Calibri"/>
                <a:cs typeface="Calibri"/>
                <a:sym typeface="Calibri"/>
              </a:defRPr>
            </a:lvl1pPr>
            <a:lvl2pPr indent="0" lvl="1" marL="25400" marR="0" algn="l">
              <a:lnSpc>
                <a:spcPct val="100875"/>
              </a:lnSpc>
              <a:spcBef>
                <a:spcPts val="0"/>
              </a:spcBef>
              <a:buNone/>
              <a:defRPr b="1" i="0" sz="1200">
                <a:solidFill>
                  <a:schemeClr val="lt1"/>
                </a:solidFill>
                <a:latin typeface="Calibri"/>
                <a:ea typeface="Calibri"/>
                <a:cs typeface="Calibri"/>
                <a:sym typeface="Calibri"/>
              </a:defRPr>
            </a:lvl2pPr>
            <a:lvl3pPr indent="0" lvl="2" marL="25400" marR="0" algn="l">
              <a:lnSpc>
                <a:spcPct val="100875"/>
              </a:lnSpc>
              <a:spcBef>
                <a:spcPts val="0"/>
              </a:spcBef>
              <a:buNone/>
              <a:defRPr b="1" i="0" sz="1200">
                <a:solidFill>
                  <a:schemeClr val="lt1"/>
                </a:solidFill>
                <a:latin typeface="Calibri"/>
                <a:ea typeface="Calibri"/>
                <a:cs typeface="Calibri"/>
                <a:sym typeface="Calibri"/>
              </a:defRPr>
            </a:lvl3pPr>
            <a:lvl4pPr indent="0" lvl="3" marL="25400" marR="0" algn="l">
              <a:lnSpc>
                <a:spcPct val="100875"/>
              </a:lnSpc>
              <a:spcBef>
                <a:spcPts val="0"/>
              </a:spcBef>
              <a:buNone/>
              <a:defRPr b="1" i="0" sz="1200">
                <a:solidFill>
                  <a:schemeClr val="lt1"/>
                </a:solidFill>
                <a:latin typeface="Calibri"/>
                <a:ea typeface="Calibri"/>
                <a:cs typeface="Calibri"/>
                <a:sym typeface="Calibri"/>
              </a:defRPr>
            </a:lvl4pPr>
            <a:lvl5pPr indent="0" lvl="4" marL="25400" marR="0" algn="l">
              <a:lnSpc>
                <a:spcPct val="100875"/>
              </a:lnSpc>
              <a:spcBef>
                <a:spcPts val="0"/>
              </a:spcBef>
              <a:buNone/>
              <a:defRPr b="1" i="0" sz="1200">
                <a:solidFill>
                  <a:schemeClr val="lt1"/>
                </a:solidFill>
                <a:latin typeface="Calibri"/>
                <a:ea typeface="Calibri"/>
                <a:cs typeface="Calibri"/>
                <a:sym typeface="Calibri"/>
              </a:defRPr>
            </a:lvl5pPr>
            <a:lvl6pPr indent="0" lvl="5" marL="25400" marR="0" algn="l">
              <a:lnSpc>
                <a:spcPct val="100875"/>
              </a:lnSpc>
              <a:spcBef>
                <a:spcPts val="0"/>
              </a:spcBef>
              <a:buNone/>
              <a:defRPr b="1" i="0" sz="1200">
                <a:solidFill>
                  <a:schemeClr val="lt1"/>
                </a:solidFill>
                <a:latin typeface="Calibri"/>
                <a:ea typeface="Calibri"/>
                <a:cs typeface="Calibri"/>
                <a:sym typeface="Calibri"/>
              </a:defRPr>
            </a:lvl6pPr>
            <a:lvl7pPr indent="0" lvl="6" marL="25400" marR="0" algn="l">
              <a:lnSpc>
                <a:spcPct val="100875"/>
              </a:lnSpc>
              <a:spcBef>
                <a:spcPts val="0"/>
              </a:spcBef>
              <a:buNone/>
              <a:defRPr b="1" i="0" sz="1200">
                <a:solidFill>
                  <a:schemeClr val="lt1"/>
                </a:solidFill>
                <a:latin typeface="Calibri"/>
                <a:ea typeface="Calibri"/>
                <a:cs typeface="Calibri"/>
                <a:sym typeface="Calibri"/>
              </a:defRPr>
            </a:lvl7pPr>
            <a:lvl8pPr indent="0" lvl="7" marL="25400" marR="0" algn="l">
              <a:lnSpc>
                <a:spcPct val="100875"/>
              </a:lnSpc>
              <a:spcBef>
                <a:spcPts val="0"/>
              </a:spcBef>
              <a:buNone/>
              <a:defRPr b="1" i="0" sz="1200">
                <a:solidFill>
                  <a:schemeClr val="lt1"/>
                </a:solidFill>
                <a:latin typeface="Calibri"/>
                <a:ea typeface="Calibri"/>
                <a:cs typeface="Calibri"/>
                <a:sym typeface="Calibri"/>
              </a:defRPr>
            </a:lvl8pPr>
            <a:lvl9pPr indent="0" lvl="8" marL="25400" marR="0" algn="l">
              <a:lnSpc>
                <a:spcPct val="100875"/>
              </a:lnSpc>
              <a:spcBef>
                <a:spcPts val="0"/>
              </a:spcBef>
              <a:buNone/>
              <a:defRPr b="1" i="0" sz="1200">
                <a:solidFill>
                  <a:schemeClr val="lt1"/>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8" name="Shape 88"/>
        <p:cNvGrpSpPr/>
        <p:nvPr/>
      </p:nvGrpSpPr>
      <p:grpSpPr>
        <a:xfrm>
          <a:off x="0" y="0"/>
          <a:ext cx="0" cy="0"/>
          <a:chOff x="0" y="0"/>
          <a:chExt cx="0" cy="0"/>
        </a:xfrm>
      </p:grpSpPr>
      <p:sp>
        <p:nvSpPr>
          <p:cNvPr id="89" name="Google Shape;89;p16"/>
          <p:cNvSpPr txBox="1"/>
          <p:nvPr>
            <p:ph type="ctrTitle"/>
          </p:nvPr>
        </p:nvSpPr>
        <p:spPr>
          <a:xfrm>
            <a:off x="685800" y="1594485"/>
            <a:ext cx="7772400" cy="10801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0" name="Google Shape;90;p16"/>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1" name="Google Shape;91;p16"/>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6"/>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6"/>
          <p:cNvSpPr txBox="1"/>
          <p:nvPr>
            <p:ph idx="12" type="sldNum"/>
          </p:nvPr>
        </p:nvSpPr>
        <p:spPr>
          <a:xfrm>
            <a:off x="8760905" y="4941094"/>
            <a:ext cx="220028" cy="171450"/>
          </a:xfrm>
          <a:prstGeom prst="rect">
            <a:avLst/>
          </a:prstGeom>
          <a:noFill/>
          <a:ln>
            <a:noFill/>
          </a:ln>
        </p:spPr>
        <p:txBody>
          <a:bodyPr anchorCtr="0" anchor="t" bIns="0" lIns="0" spcFirstLastPara="1" rIns="0" wrap="square" tIns="0">
            <a:spAutoFit/>
          </a:bodyPr>
          <a:lstStyle>
            <a:lvl1pPr indent="0" lvl="0" marL="25400" marR="0" algn="l">
              <a:lnSpc>
                <a:spcPct val="100875"/>
              </a:lnSpc>
              <a:spcBef>
                <a:spcPts val="0"/>
              </a:spcBef>
              <a:buNone/>
              <a:defRPr b="1" i="0" sz="1200">
                <a:solidFill>
                  <a:schemeClr val="lt1"/>
                </a:solidFill>
                <a:latin typeface="Calibri"/>
                <a:ea typeface="Calibri"/>
                <a:cs typeface="Calibri"/>
                <a:sym typeface="Calibri"/>
              </a:defRPr>
            </a:lvl1pPr>
            <a:lvl2pPr indent="0" lvl="1" marL="25400" marR="0" algn="l">
              <a:lnSpc>
                <a:spcPct val="100875"/>
              </a:lnSpc>
              <a:spcBef>
                <a:spcPts val="0"/>
              </a:spcBef>
              <a:buNone/>
              <a:defRPr b="1" i="0" sz="1200">
                <a:solidFill>
                  <a:schemeClr val="lt1"/>
                </a:solidFill>
                <a:latin typeface="Calibri"/>
                <a:ea typeface="Calibri"/>
                <a:cs typeface="Calibri"/>
                <a:sym typeface="Calibri"/>
              </a:defRPr>
            </a:lvl2pPr>
            <a:lvl3pPr indent="0" lvl="2" marL="25400" marR="0" algn="l">
              <a:lnSpc>
                <a:spcPct val="100875"/>
              </a:lnSpc>
              <a:spcBef>
                <a:spcPts val="0"/>
              </a:spcBef>
              <a:buNone/>
              <a:defRPr b="1" i="0" sz="1200">
                <a:solidFill>
                  <a:schemeClr val="lt1"/>
                </a:solidFill>
                <a:latin typeface="Calibri"/>
                <a:ea typeface="Calibri"/>
                <a:cs typeface="Calibri"/>
                <a:sym typeface="Calibri"/>
              </a:defRPr>
            </a:lvl3pPr>
            <a:lvl4pPr indent="0" lvl="3" marL="25400" marR="0" algn="l">
              <a:lnSpc>
                <a:spcPct val="100875"/>
              </a:lnSpc>
              <a:spcBef>
                <a:spcPts val="0"/>
              </a:spcBef>
              <a:buNone/>
              <a:defRPr b="1" i="0" sz="1200">
                <a:solidFill>
                  <a:schemeClr val="lt1"/>
                </a:solidFill>
                <a:latin typeface="Calibri"/>
                <a:ea typeface="Calibri"/>
                <a:cs typeface="Calibri"/>
                <a:sym typeface="Calibri"/>
              </a:defRPr>
            </a:lvl4pPr>
            <a:lvl5pPr indent="0" lvl="4" marL="25400" marR="0" algn="l">
              <a:lnSpc>
                <a:spcPct val="100875"/>
              </a:lnSpc>
              <a:spcBef>
                <a:spcPts val="0"/>
              </a:spcBef>
              <a:buNone/>
              <a:defRPr b="1" i="0" sz="1200">
                <a:solidFill>
                  <a:schemeClr val="lt1"/>
                </a:solidFill>
                <a:latin typeface="Calibri"/>
                <a:ea typeface="Calibri"/>
                <a:cs typeface="Calibri"/>
                <a:sym typeface="Calibri"/>
              </a:defRPr>
            </a:lvl5pPr>
            <a:lvl6pPr indent="0" lvl="5" marL="25400" marR="0" algn="l">
              <a:lnSpc>
                <a:spcPct val="100875"/>
              </a:lnSpc>
              <a:spcBef>
                <a:spcPts val="0"/>
              </a:spcBef>
              <a:buNone/>
              <a:defRPr b="1" i="0" sz="1200">
                <a:solidFill>
                  <a:schemeClr val="lt1"/>
                </a:solidFill>
                <a:latin typeface="Calibri"/>
                <a:ea typeface="Calibri"/>
                <a:cs typeface="Calibri"/>
                <a:sym typeface="Calibri"/>
              </a:defRPr>
            </a:lvl6pPr>
            <a:lvl7pPr indent="0" lvl="6" marL="25400" marR="0" algn="l">
              <a:lnSpc>
                <a:spcPct val="100875"/>
              </a:lnSpc>
              <a:spcBef>
                <a:spcPts val="0"/>
              </a:spcBef>
              <a:buNone/>
              <a:defRPr b="1" i="0" sz="1200">
                <a:solidFill>
                  <a:schemeClr val="lt1"/>
                </a:solidFill>
                <a:latin typeface="Calibri"/>
                <a:ea typeface="Calibri"/>
                <a:cs typeface="Calibri"/>
                <a:sym typeface="Calibri"/>
              </a:defRPr>
            </a:lvl7pPr>
            <a:lvl8pPr indent="0" lvl="7" marL="25400" marR="0" algn="l">
              <a:lnSpc>
                <a:spcPct val="100875"/>
              </a:lnSpc>
              <a:spcBef>
                <a:spcPts val="0"/>
              </a:spcBef>
              <a:buNone/>
              <a:defRPr b="1" i="0" sz="1200">
                <a:solidFill>
                  <a:schemeClr val="lt1"/>
                </a:solidFill>
                <a:latin typeface="Calibri"/>
                <a:ea typeface="Calibri"/>
                <a:cs typeface="Calibri"/>
                <a:sym typeface="Calibri"/>
              </a:defRPr>
            </a:lvl8pPr>
            <a:lvl9pPr indent="0" lvl="8" marL="25400" marR="0" algn="l">
              <a:lnSpc>
                <a:spcPct val="100875"/>
              </a:lnSpc>
              <a:spcBef>
                <a:spcPts val="0"/>
              </a:spcBef>
              <a:buNone/>
              <a:defRPr b="1" i="0" sz="1200">
                <a:solidFill>
                  <a:schemeClr val="lt1"/>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4" name="Shape 94"/>
        <p:cNvGrpSpPr/>
        <p:nvPr/>
      </p:nvGrpSpPr>
      <p:grpSpPr>
        <a:xfrm>
          <a:off x="0" y="0"/>
          <a:ext cx="0" cy="0"/>
          <a:chOff x="0" y="0"/>
          <a:chExt cx="0" cy="0"/>
        </a:xfrm>
      </p:grpSpPr>
      <p:sp>
        <p:nvSpPr>
          <p:cNvPr id="95" name="Google Shape;95;p17"/>
          <p:cNvSpPr txBox="1"/>
          <p:nvPr>
            <p:ph type="title"/>
          </p:nvPr>
        </p:nvSpPr>
        <p:spPr>
          <a:xfrm>
            <a:off x="687704" y="53111"/>
            <a:ext cx="7768590" cy="65913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b="1" i="0" sz="2100">
                <a:solidFill>
                  <a:srgbClr val="0E4D7A"/>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6" name="Google Shape;96;p17"/>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97" name="Google Shape;97;p17"/>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98" name="Google Shape;98;p17"/>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9" name="Google Shape;99;p17"/>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0" name="Google Shape;100;p17"/>
          <p:cNvSpPr txBox="1"/>
          <p:nvPr>
            <p:ph idx="12" type="sldNum"/>
          </p:nvPr>
        </p:nvSpPr>
        <p:spPr>
          <a:xfrm>
            <a:off x="8760905" y="4941094"/>
            <a:ext cx="220028" cy="171450"/>
          </a:xfrm>
          <a:prstGeom prst="rect">
            <a:avLst/>
          </a:prstGeom>
          <a:noFill/>
          <a:ln>
            <a:noFill/>
          </a:ln>
        </p:spPr>
        <p:txBody>
          <a:bodyPr anchorCtr="0" anchor="t" bIns="0" lIns="0" spcFirstLastPara="1" rIns="0" wrap="square" tIns="0">
            <a:spAutoFit/>
          </a:bodyPr>
          <a:lstStyle>
            <a:lvl1pPr indent="0" lvl="0" marL="25400" marR="0" algn="l">
              <a:lnSpc>
                <a:spcPct val="100875"/>
              </a:lnSpc>
              <a:spcBef>
                <a:spcPts val="0"/>
              </a:spcBef>
              <a:buNone/>
              <a:defRPr b="1" i="0" sz="1200">
                <a:solidFill>
                  <a:schemeClr val="lt1"/>
                </a:solidFill>
                <a:latin typeface="Calibri"/>
                <a:ea typeface="Calibri"/>
                <a:cs typeface="Calibri"/>
                <a:sym typeface="Calibri"/>
              </a:defRPr>
            </a:lvl1pPr>
            <a:lvl2pPr indent="0" lvl="1" marL="25400" marR="0" algn="l">
              <a:lnSpc>
                <a:spcPct val="100875"/>
              </a:lnSpc>
              <a:spcBef>
                <a:spcPts val="0"/>
              </a:spcBef>
              <a:buNone/>
              <a:defRPr b="1" i="0" sz="1200">
                <a:solidFill>
                  <a:schemeClr val="lt1"/>
                </a:solidFill>
                <a:latin typeface="Calibri"/>
                <a:ea typeface="Calibri"/>
                <a:cs typeface="Calibri"/>
                <a:sym typeface="Calibri"/>
              </a:defRPr>
            </a:lvl2pPr>
            <a:lvl3pPr indent="0" lvl="2" marL="25400" marR="0" algn="l">
              <a:lnSpc>
                <a:spcPct val="100875"/>
              </a:lnSpc>
              <a:spcBef>
                <a:spcPts val="0"/>
              </a:spcBef>
              <a:buNone/>
              <a:defRPr b="1" i="0" sz="1200">
                <a:solidFill>
                  <a:schemeClr val="lt1"/>
                </a:solidFill>
                <a:latin typeface="Calibri"/>
                <a:ea typeface="Calibri"/>
                <a:cs typeface="Calibri"/>
                <a:sym typeface="Calibri"/>
              </a:defRPr>
            </a:lvl3pPr>
            <a:lvl4pPr indent="0" lvl="3" marL="25400" marR="0" algn="l">
              <a:lnSpc>
                <a:spcPct val="100875"/>
              </a:lnSpc>
              <a:spcBef>
                <a:spcPts val="0"/>
              </a:spcBef>
              <a:buNone/>
              <a:defRPr b="1" i="0" sz="1200">
                <a:solidFill>
                  <a:schemeClr val="lt1"/>
                </a:solidFill>
                <a:latin typeface="Calibri"/>
                <a:ea typeface="Calibri"/>
                <a:cs typeface="Calibri"/>
                <a:sym typeface="Calibri"/>
              </a:defRPr>
            </a:lvl4pPr>
            <a:lvl5pPr indent="0" lvl="4" marL="25400" marR="0" algn="l">
              <a:lnSpc>
                <a:spcPct val="100875"/>
              </a:lnSpc>
              <a:spcBef>
                <a:spcPts val="0"/>
              </a:spcBef>
              <a:buNone/>
              <a:defRPr b="1" i="0" sz="1200">
                <a:solidFill>
                  <a:schemeClr val="lt1"/>
                </a:solidFill>
                <a:latin typeface="Calibri"/>
                <a:ea typeface="Calibri"/>
                <a:cs typeface="Calibri"/>
                <a:sym typeface="Calibri"/>
              </a:defRPr>
            </a:lvl5pPr>
            <a:lvl6pPr indent="0" lvl="5" marL="25400" marR="0" algn="l">
              <a:lnSpc>
                <a:spcPct val="100875"/>
              </a:lnSpc>
              <a:spcBef>
                <a:spcPts val="0"/>
              </a:spcBef>
              <a:buNone/>
              <a:defRPr b="1" i="0" sz="1200">
                <a:solidFill>
                  <a:schemeClr val="lt1"/>
                </a:solidFill>
                <a:latin typeface="Calibri"/>
                <a:ea typeface="Calibri"/>
                <a:cs typeface="Calibri"/>
                <a:sym typeface="Calibri"/>
              </a:defRPr>
            </a:lvl6pPr>
            <a:lvl7pPr indent="0" lvl="6" marL="25400" marR="0" algn="l">
              <a:lnSpc>
                <a:spcPct val="100875"/>
              </a:lnSpc>
              <a:spcBef>
                <a:spcPts val="0"/>
              </a:spcBef>
              <a:buNone/>
              <a:defRPr b="1" i="0" sz="1200">
                <a:solidFill>
                  <a:schemeClr val="lt1"/>
                </a:solidFill>
                <a:latin typeface="Calibri"/>
                <a:ea typeface="Calibri"/>
                <a:cs typeface="Calibri"/>
                <a:sym typeface="Calibri"/>
              </a:defRPr>
            </a:lvl7pPr>
            <a:lvl8pPr indent="0" lvl="7" marL="25400" marR="0" algn="l">
              <a:lnSpc>
                <a:spcPct val="100875"/>
              </a:lnSpc>
              <a:spcBef>
                <a:spcPts val="0"/>
              </a:spcBef>
              <a:buNone/>
              <a:defRPr b="1" i="0" sz="1200">
                <a:solidFill>
                  <a:schemeClr val="lt1"/>
                </a:solidFill>
                <a:latin typeface="Calibri"/>
                <a:ea typeface="Calibri"/>
                <a:cs typeface="Calibri"/>
                <a:sym typeface="Calibri"/>
              </a:defRPr>
            </a:lvl8pPr>
            <a:lvl9pPr indent="0" lvl="8" marL="25400" marR="0" algn="l">
              <a:lnSpc>
                <a:spcPct val="100875"/>
              </a:lnSpc>
              <a:spcBef>
                <a:spcPts val="0"/>
              </a:spcBef>
              <a:buNone/>
              <a:defRPr b="1" i="0" sz="1200">
                <a:solidFill>
                  <a:schemeClr val="lt1"/>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1" name="Shape 101"/>
        <p:cNvGrpSpPr/>
        <p:nvPr/>
      </p:nvGrpSpPr>
      <p:grpSpPr>
        <a:xfrm>
          <a:off x="0" y="0"/>
          <a:ext cx="0" cy="0"/>
          <a:chOff x="0" y="0"/>
          <a:chExt cx="0" cy="0"/>
        </a:xfrm>
      </p:grpSpPr>
      <p:sp>
        <p:nvSpPr>
          <p:cNvPr id="102" name="Google Shape;102;p18"/>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3" name="Google Shape;103;p18"/>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18"/>
          <p:cNvSpPr txBox="1"/>
          <p:nvPr>
            <p:ph idx="12" type="sldNum"/>
          </p:nvPr>
        </p:nvSpPr>
        <p:spPr>
          <a:xfrm>
            <a:off x="8760905" y="4941094"/>
            <a:ext cx="220028" cy="171450"/>
          </a:xfrm>
          <a:prstGeom prst="rect">
            <a:avLst/>
          </a:prstGeom>
          <a:noFill/>
          <a:ln>
            <a:noFill/>
          </a:ln>
        </p:spPr>
        <p:txBody>
          <a:bodyPr anchorCtr="0" anchor="t" bIns="0" lIns="0" spcFirstLastPara="1" rIns="0" wrap="square" tIns="0">
            <a:spAutoFit/>
          </a:bodyPr>
          <a:lstStyle>
            <a:lvl1pPr indent="0" lvl="0" marL="25400" marR="0" algn="l">
              <a:lnSpc>
                <a:spcPct val="100875"/>
              </a:lnSpc>
              <a:spcBef>
                <a:spcPts val="0"/>
              </a:spcBef>
              <a:buNone/>
              <a:defRPr b="1" i="0" sz="1200">
                <a:solidFill>
                  <a:schemeClr val="lt1"/>
                </a:solidFill>
                <a:latin typeface="Calibri"/>
                <a:ea typeface="Calibri"/>
                <a:cs typeface="Calibri"/>
                <a:sym typeface="Calibri"/>
              </a:defRPr>
            </a:lvl1pPr>
            <a:lvl2pPr indent="0" lvl="1" marL="25400" marR="0" algn="l">
              <a:lnSpc>
                <a:spcPct val="100875"/>
              </a:lnSpc>
              <a:spcBef>
                <a:spcPts val="0"/>
              </a:spcBef>
              <a:buNone/>
              <a:defRPr b="1" i="0" sz="1200">
                <a:solidFill>
                  <a:schemeClr val="lt1"/>
                </a:solidFill>
                <a:latin typeface="Calibri"/>
                <a:ea typeface="Calibri"/>
                <a:cs typeface="Calibri"/>
                <a:sym typeface="Calibri"/>
              </a:defRPr>
            </a:lvl2pPr>
            <a:lvl3pPr indent="0" lvl="2" marL="25400" marR="0" algn="l">
              <a:lnSpc>
                <a:spcPct val="100875"/>
              </a:lnSpc>
              <a:spcBef>
                <a:spcPts val="0"/>
              </a:spcBef>
              <a:buNone/>
              <a:defRPr b="1" i="0" sz="1200">
                <a:solidFill>
                  <a:schemeClr val="lt1"/>
                </a:solidFill>
                <a:latin typeface="Calibri"/>
                <a:ea typeface="Calibri"/>
                <a:cs typeface="Calibri"/>
                <a:sym typeface="Calibri"/>
              </a:defRPr>
            </a:lvl3pPr>
            <a:lvl4pPr indent="0" lvl="3" marL="25400" marR="0" algn="l">
              <a:lnSpc>
                <a:spcPct val="100875"/>
              </a:lnSpc>
              <a:spcBef>
                <a:spcPts val="0"/>
              </a:spcBef>
              <a:buNone/>
              <a:defRPr b="1" i="0" sz="1200">
                <a:solidFill>
                  <a:schemeClr val="lt1"/>
                </a:solidFill>
                <a:latin typeface="Calibri"/>
                <a:ea typeface="Calibri"/>
                <a:cs typeface="Calibri"/>
                <a:sym typeface="Calibri"/>
              </a:defRPr>
            </a:lvl4pPr>
            <a:lvl5pPr indent="0" lvl="4" marL="25400" marR="0" algn="l">
              <a:lnSpc>
                <a:spcPct val="100875"/>
              </a:lnSpc>
              <a:spcBef>
                <a:spcPts val="0"/>
              </a:spcBef>
              <a:buNone/>
              <a:defRPr b="1" i="0" sz="1200">
                <a:solidFill>
                  <a:schemeClr val="lt1"/>
                </a:solidFill>
                <a:latin typeface="Calibri"/>
                <a:ea typeface="Calibri"/>
                <a:cs typeface="Calibri"/>
                <a:sym typeface="Calibri"/>
              </a:defRPr>
            </a:lvl5pPr>
            <a:lvl6pPr indent="0" lvl="5" marL="25400" marR="0" algn="l">
              <a:lnSpc>
                <a:spcPct val="100875"/>
              </a:lnSpc>
              <a:spcBef>
                <a:spcPts val="0"/>
              </a:spcBef>
              <a:buNone/>
              <a:defRPr b="1" i="0" sz="1200">
                <a:solidFill>
                  <a:schemeClr val="lt1"/>
                </a:solidFill>
                <a:latin typeface="Calibri"/>
                <a:ea typeface="Calibri"/>
                <a:cs typeface="Calibri"/>
                <a:sym typeface="Calibri"/>
              </a:defRPr>
            </a:lvl6pPr>
            <a:lvl7pPr indent="0" lvl="6" marL="25400" marR="0" algn="l">
              <a:lnSpc>
                <a:spcPct val="100875"/>
              </a:lnSpc>
              <a:spcBef>
                <a:spcPts val="0"/>
              </a:spcBef>
              <a:buNone/>
              <a:defRPr b="1" i="0" sz="1200">
                <a:solidFill>
                  <a:schemeClr val="lt1"/>
                </a:solidFill>
                <a:latin typeface="Calibri"/>
                <a:ea typeface="Calibri"/>
                <a:cs typeface="Calibri"/>
                <a:sym typeface="Calibri"/>
              </a:defRPr>
            </a:lvl7pPr>
            <a:lvl8pPr indent="0" lvl="7" marL="25400" marR="0" algn="l">
              <a:lnSpc>
                <a:spcPct val="100875"/>
              </a:lnSpc>
              <a:spcBef>
                <a:spcPts val="0"/>
              </a:spcBef>
              <a:buNone/>
              <a:defRPr b="1" i="0" sz="1200">
                <a:solidFill>
                  <a:schemeClr val="lt1"/>
                </a:solidFill>
                <a:latin typeface="Calibri"/>
                <a:ea typeface="Calibri"/>
                <a:cs typeface="Calibri"/>
                <a:sym typeface="Calibri"/>
              </a:defRPr>
            </a:lvl8pPr>
            <a:lvl9pPr indent="0" lvl="8" marL="25400" marR="0" algn="l">
              <a:lnSpc>
                <a:spcPct val="100875"/>
              </a:lnSpc>
              <a:spcBef>
                <a:spcPts val="0"/>
              </a:spcBef>
              <a:buNone/>
              <a:defRPr b="1" i="0" sz="1200">
                <a:solidFill>
                  <a:schemeClr val="lt1"/>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3"/>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7" name="Google Shape;17;p3"/>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8" name="Google Shape;18;p3"/>
          <p:cNvSpPr txBox="1"/>
          <p:nvPr>
            <p:ph idx="2" type="body"/>
          </p:nvPr>
        </p:nvSpPr>
        <p:spPr>
          <a:xfrm>
            <a:off x="4832400" y="1505700"/>
            <a:ext cx="3999900" cy="3076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9" name="Google Shape;19;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 name="Shape 20"/>
        <p:cNvGrpSpPr/>
        <p:nvPr/>
      </p:nvGrpSpPr>
      <p:grpSpPr>
        <a:xfrm>
          <a:off x="0" y="0"/>
          <a:ext cx="0" cy="0"/>
          <a:chOff x="0" y="0"/>
          <a:chExt cx="0" cy="0"/>
        </a:xfrm>
      </p:grpSpPr>
      <p:sp>
        <p:nvSpPr>
          <p:cNvPr id="21" name="Google Shape;21;p4"/>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
          <p:cNvSpPr txBox="1"/>
          <p:nvPr>
            <p:ph type="title"/>
          </p:nvPr>
        </p:nvSpPr>
        <p:spPr>
          <a:xfrm>
            <a:off x="311300" y="500925"/>
            <a:ext cx="3704400" cy="204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3" name="Google Shape;23;p4"/>
          <p:cNvSpPr txBox="1"/>
          <p:nvPr>
            <p:ph idx="1" type="subTitle"/>
          </p:nvPr>
        </p:nvSpPr>
        <p:spPr>
          <a:xfrm>
            <a:off x="304800" y="2626725"/>
            <a:ext cx="3704400" cy="926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p:txBody>
      </p:sp>
      <p:sp>
        <p:nvSpPr>
          <p:cNvPr id="24" name="Google Shape;24;p4"/>
          <p:cNvSpPr txBox="1"/>
          <p:nvPr>
            <p:ph idx="2" type="body"/>
          </p:nvPr>
        </p:nvSpPr>
        <p:spPr>
          <a:xfrm>
            <a:off x="4879025" y="500925"/>
            <a:ext cx="3954000" cy="4111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5"/>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5"/>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9" name="Google Shape;29;p5"/>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30" name="Google Shape;30;p5"/>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1" name="Google Shape;31;p5"/>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2" name="Google Shape;3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6"/>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6" name="Google Shape;3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7" name="Shape 37"/>
        <p:cNvGrpSpPr/>
        <p:nvPr/>
      </p:nvGrpSpPr>
      <p:grpSpPr>
        <a:xfrm>
          <a:off x="0" y="0"/>
          <a:ext cx="0" cy="0"/>
          <a:chOff x="0" y="0"/>
          <a:chExt cx="0" cy="0"/>
        </a:xfrm>
      </p:grpSpPr>
      <p:sp>
        <p:nvSpPr>
          <p:cNvPr id="38" name="Google Shape;38;p7"/>
          <p:cNvSpPr txBox="1"/>
          <p:nvPr>
            <p:ph type="title"/>
          </p:nvPr>
        </p:nvSpPr>
        <p:spPr>
          <a:xfrm>
            <a:off x="311675" y="798600"/>
            <a:ext cx="6247800" cy="3546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39" name="Google Shape;3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8"/>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8"/>
          <p:cNvSpPr txBox="1"/>
          <p:nvPr>
            <p:ph type="title"/>
          </p:nvPr>
        </p:nvSpPr>
        <p:spPr>
          <a:xfrm>
            <a:off x="311725" y="500925"/>
            <a:ext cx="3127500" cy="1829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3" name="Google Shape;43;p8"/>
          <p:cNvSpPr txBox="1"/>
          <p:nvPr>
            <p:ph idx="1" type="body"/>
          </p:nvPr>
        </p:nvSpPr>
        <p:spPr>
          <a:xfrm>
            <a:off x="311700" y="2390650"/>
            <a:ext cx="3127500" cy="229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44" name="Google Shape;4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5" name="Shape 45"/>
        <p:cNvGrpSpPr/>
        <p:nvPr/>
      </p:nvGrpSpPr>
      <p:grpSpPr>
        <a:xfrm>
          <a:off x="0" y="0"/>
          <a:ext cx="0" cy="0"/>
          <a:chOff x="0" y="0"/>
          <a:chExt cx="0" cy="0"/>
        </a:xfrm>
      </p:grpSpPr>
      <p:sp>
        <p:nvSpPr>
          <p:cNvPr id="46" name="Google Shape;46;p9"/>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47" name="Google Shape;47;p9"/>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48" name="Google Shape;48;p9"/>
          <p:cNvSpPr txBox="1"/>
          <p:nvPr>
            <p:ph type="title"/>
          </p:nvPr>
        </p:nvSpPr>
        <p:spPr>
          <a:xfrm>
            <a:off x="311700" y="539725"/>
            <a:ext cx="8520600" cy="128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49" name="Google Shape;4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0" name="Shape 50"/>
        <p:cNvGrpSpPr/>
        <p:nvPr/>
      </p:nvGrpSpPr>
      <p:grpSpPr>
        <a:xfrm>
          <a:off x="0" y="0"/>
          <a:ext cx="0" cy="0"/>
          <a:chOff x="0" y="0"/>
          <a:chExt cx="0" cy="0"/>
        </a:xfrm>
      </p:grpSpPr>
      <p:sp>
        <p:nvSpPr>
          <p:cNvPr id="51" name="Google Shape;51;p10"/>
          <p:cNvSpPr txBox="1"/>
          <p:nvPr>
            <p:ph hasCustomPrompt="1" type="title"/>
          </p:nvPr>
        </p:nvSpPr>
        <p:spPr>
          <a:xfrm>
            <a:off x="311750" y="831175"/>
            <a:ext cx="5334900" cy="1244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52" name="Google Shape;52;p10"/>
          <p:cNvSpPr txBox="1"/>
          <p:nvPr>
            <p:ph idx="1" type="body"/>
          </p:nvPr>
        </p:nvSpPr>
        <p:spPr>
          <a:xfrm>
            <a:off x="311700" y="2121425"/>
            <a:ext cx="5334900" cy="942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53" name="Google Shape;5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pic>
        <p:nvPicPr>
          <p:cNvPr id="63" name="Google Shape;63;p13"/>
          <p:cNvPicPr preferRelativeResize="0"/>
          <p:nvPr/>
        </p:nvPicPr>
        <p:blipFill rotWithShape="1">
          <a:blip r:embed="rId1">
            <a:alphaModFix/>
          </a:blip>
          <a:srcRect b="0" l="0" r="0" t="0"/>
          <a:stretch/>
        </p:blipFill>
        <p:spPr>
          <a:xfrm>
            <a:off x="133798" y="4339097"/>
            <a:ext cx="487456" cy="499154"/>
          </a:xfrm>
          <a:prstGeom prst="rect">
            <a:avLst/>
          </a:prstGeom>
          <a:noFill/>
          <a:ln>
            <a:noFill/>
          </a:ln>
        </p:spPr>
      </p:pic>
      <p:sp>
        <p:nvSpPr>
          <p:cNvPr id="64" name="Google Shape;64;p13"/>
          <p:cNvSpPr/>
          <p:nvPr/>
        </p:nvSpPr>
        <p:spPr>
          <a:xfrm>
            <a:off x="629221" y="4766882"/>
            <a:ext cx="7143750" cy="476"/>
          </a:xfrm>
          <a:custGeom>
            <a:rect b="b" l="l" r="r" t="t"/>
            <a:pathLst>
              <a:path extrusionOk="0" h="635" w="9525000">
                <a:moveTo>
                  <a:pt x="0" y="546"/>
                </a:moveTo>
                <a:lnTo>
                  <a:pt x="9525000" y="0"/>
                </a:lnTo>
              </a:path>
            </a:pathLst>
          </a:custGeom>
          <a:noFill/>
          <a:ln cap="flat" cmpd="sng" w="198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pic>
        <p:nvPicPr>
          <p:cNvPr id="65" name="Google Shape;65;p13"/>
          <p:cNvPicPr preferRelativeResize="0"/>
          <p:nvPr/>
        </p:nvPicPr>
        <p:blipFill rotWithShape="1">
          <a:blip r:embed="rId2">
            <a:alphaModFix/>
          </a:blip>
          <a:srcRect b="0" l="0" r="0" t="0"/>
          <a:stretch/>
        </p:blipFill>
        <p:spPr>
          <a:xfrm>
            <a:off x="7860410" y="4490847"/>
            <a:ext cx="1035558" cy="301752"/>
          </a:xfrm>
          <a:prstGeom prst="rect">
            <a:avLst/>
          </a:prstGeom>
          <a:noFill/>
          <a:ln>
            <a:noFill/>
          </a:ln>
        </p:spPr>
      </p:pic>
      <p:sp>
        <p:nvSpPr>
          <p:cNvPr id="66" name="Google Shape;66;p13"/>
          <p:cNvSpPr/>
          <p:nvPr/>
        </p:nvSpPr>
        <p:spPr>
          <a:xfrm>
            <a:off x="0" y="4857749"/>
            <a:ext cx="9144000" cy="285750"/>
          </a:xfrm>
          <a:custGeom>
            <a:rect b="b" l="l" r="r" t="t"/>
            <a:pathLst>
              <a:path extrusionOk="0" h="381000" w="12192000">
                <a:moveTo>
                  <a:pt x="12192000" y="0"/>
                </a:moveTo>
                <a:lnTo>
                  <a:pt x="0" y="0"/>
                </a:lnTo>
                <a:lnTo>
                  <a:pt x="0" y="380999"/>
                </a:lnTo>
                <a:lnTo>
                  <a:pt x="12192000" y="380999"/>
                </a:lnTo>
                <a:lnTo>
                  <a:pt x="12192000" y="0"/>
                </a:lnTo>
                <a:close/>
              </a:path>
            </a:pathLst>
          </a:custGeom>
          <a:solidFill>
            <a:srgbClr val="0E4D7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7" name="Google Shape;67;p13"/>
          <p:cNvSpPr txBox="1"/>
          <p:nvPr>
            <p:ph type="title"/>
          </p:nvPr>
        </p:nvSpPr>
        <p:spPr>
          <a:xfrm>
            <a:off x="687704" y="53111"/>
            <a:ext cx="7768590" cy="65913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100"/>
              <a:buNone/>
              <a:defRPr b="1" i="0" sz="2100" u="none" cap="none" strike="noStrike">
                <a:solidFill>
                  <a:srgbClr val="0E4D7A"/>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8" name="Google Shape;68;p13"/>
          <p:cNvSpPr txBox="1"/>
          <p:nvPr>
            <p:ph idx="1" type="body"/>
          </p:nvPr>
        </p:nvSpPr>
        <p:spPr>
          <a:xfrm>
            <a:off x="538163" y="1081088"/>
            <a:ext cx="8158162" cy="2907982"/>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100"/>
              <a:buNone/>
              <a:defRPr b="0" i="0" sz="1400" u="none" cap="none" strike="noStrike">
                <a:latin typeface="Calibri"/>
                <a:ea typeface="Calibri"/>
                <a:cs typeface="Calibri"/>
                <a:sym typeface="Calibri"/>
              </a:defRPr>
            </a:lvl2pPr>
            <a:lvl3pPr indent="-228600" lvl="2" marL="1371600" marR="0" rtl="0" algn="l">
              <a:spcBef>
                <a:spcPts val="0"/>
              </a:spcBef>
              <a:spcAft>
                <a:spcPts val="0"/>
              </a:spcAft>
              <a:buSzPts val="1100"/>
              <a:buNone/>
              <a:defRPr b="0" i="0" sz="1400" u="none" cap="none" strike="noStrike">
                <a:latin typeface="Calibri"/>
                <a:ea typeface="Calibri"/>
                <a:cs typeface="Calibri"/>
                <a:sym typeface="Calibri"/>
              </a:defRPr>
            </a:lvl3pPr>
            <a:lvl4pPr indent="-228600" lvl="3" marL="1828800" marR="0" rtl="0" algn="l">
              <a:spcBef>
                <a:spcPts val="0"/>
              </a:spcBef>
              <a:spcAft>
                <a:spcPts val="0"/>
              </a:spcAft>
              <a:buSzPts val="1100"/>
              <a:buNone/>
              <a:defRPr b="0" i="0" sz="1400" u="none" cap="none" strike="noStrike">
                <a:latin typeface="Calibri"/>
                <a:ea typeface="Calibri"/>
                <a:cs typeface="Calibri"/>
                <a:sym typeface="Calibri"/>
              </a:defRPr>
            </a:lvl4pPr>
            <a:lvl5pPr indent="-228600" lvl="4" marL="2286000" marR="0" rtl="0" algn="l">
              <a:spcBef>
                <a:spcPts val="0"/>
              </a:spcBef>
              <a:spcAft>
                <a:spcPts val="0"/>
              </a:spcAft>
              <a:buSzPts val="1100"/>
              <a:buNone/>
              <a:defRPr b="0" i="0" sz="1400" u="none" cap="none" strike="noStrike">
                <a:latin typeface="Calibri"/>
                <a:ea typeface="Calibri"/>
                <a:cs typeface="Calibri"/>
                <a:sym typeface="Calibri"/>
              </a:defRPr>
            </a:lvl5pPr>
            <a:lvl6pPr indent="-228600" lvl="5" marL="2743200" marR="0" rtl="0" algn="l">
              <a:spcBef>
                <a:spcPts val="0"/>
              </a:spcBef>
              <a:spcAft>
                <a:spcPts val="0"/>
              </a:spcAft>
              <a:buSzPts val="1100"/>
              <a:buNone/>
              <a:defRPr b="0" i="0" sz="1400" u="none" cap="none" strike="noStrike">
                <a:latin typeface="Calibri"/>
                <a:ea typeface="Calibri"/>
                <a:cs typeface="Calibri"/>
                <a:sym typeface="Calibri"/>
              </a:defRPr>
            </a:lvl6pPr>
            <a:lvl7pPr indent="-228600" lvl="6" marL="3200400" marR="0" rtl="0" algn="l">
              <a:spcBef>
                <a:spcPts val="0"/>
              </a:spcBef>
              <a:spcAft>
                <a:spcPts val="0"/>
              </a:spcAft>
              <a:buSzPts val="1100"/>
              <a:buNone/>
              <a:defRPr b="0" i="0" sz="1400" u="none" cap="none" strike="noStrike">
                <a:latin typeface="Calibri"/>
                <a:ea typeface="Calibri"/>
                <a:cs typeface="Calibri"/>
                <a:sym typeface="Calibri"/>
              </a:defRPr>
            </a:lvl7pPr>
            <a:lvl8pPr indent="-228600" lvl="7" marL="3657600" marR="0" rtl="0" algn="l">
              <a:spcBef>
                <a:spcPts val="0"/>
              </a:spcBef>
              <a:spcAft>
                <a:spcPts val="0"/>
              </a:spcAft>
              <a:buSzPts val="1100"/>
              <a:buNone/>
              <a:defRPr b="0" i="0" sz="1400" u="none" cap="none" strike="noStrike">
                <a:latin typeface="Calibri"/>
                <a:ea typeface="Calibri"/>
                <a:cs typeface="Calibri"/>
                <a:sym typeface="Calibri"/>
              </a:defRPr>
            </a:lvl8pPr>
            <a:lvl9pPr indent="-228600" lvl="8" marL="4114800" marR="0" rtl="0" algn="l">
              <a:spcBef>
                <a:spcPts val="0"/>
              </a:spcBef>
              <a:spcAft>
                <a:spcPts val="0"/>
              </a:spcAft>
              <a:buSzPts val="1100"/>
              <a:buNone/>
              <a:defRPr b="0" i="0" sz="1400" u="none" cap="none" strike="noStrike">
                <a:latin typeface="Calibri"/>
                <a:ea typeface="Calibri"/>
                <a:cs typeface="Calibri"/>
                <a:sym typeface="Calibri"/>
              </a:defRPr>
            </a:lvl9pPr>
          </a:lstStyle>
          <a:p/>
        </p:txBody>
      </p:sp>
      <p:sp>
        <p:nvSpPr>
          <p:cNvPr id="69" name="Google Shape;69;p13"/>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100"/>
              <a:buNone/>
              <a:defRPr sz="1400">
                <a:solidFill>
                  <a:srgbClr val="888888"/>
                </a:solidFill>
              </a:defRPr>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70" name="Google Shape;70;p13"/>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100"/>
              <a:buNone/>
              <a:defRPr sz="1400">
                <a:solidFill>
                  <a:srgbClr val="888888"/>
                </a:solidFill>
              </a:defRPr>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71" name="Google Shape;71;p13"/>
          <p:cNvSpPr txBox="1"/>
          <p:nvPr>
            <p:ph idx="12" type="sldNum"/>
          </p:nvPr>
        </p:nvSpPr>
        <p:spPr>
          <a:xfrm>
            <a:off x="8760905" y="4941094"/>
            <a:ext cx="220028" cy="171450"/>
          </a:xfrm>
          <a:prstGeom prst="rect">
            <a:avLst/>
          </a:prstGeom>
          <a:noFill/>
          <a:ln>
            <a:noFill/>
          </a:ln>
        </p:spPr>
        <p:txBody>
          <a:bodyPr anchorCtr="0" anchor="t" bIns="0" lIns="0" spcFirstLastPara="1" rIns="0" wrap="square" tIns="0">
            <a:spAutoFit/>
          </a:bodyPr>
          <a:lstStyle>
            <a:lvl1pPr indent="0" lvl="0" marL="25400" marR="0" rtl="0" algn="l">
              <a:lnSpc>
                <a:spcPct val="100875"/>
              </a:lnSpc>
              <a:spcBef>
                <a:spcPts val="0"/>
              </a:spcBef>
              <a:buNone/>
              <a:defRPr b="1" i="0" sz="1200" u="none">
                <a:solidFill>
                  <a:schemeClr val="lt1"/>
                </a:solidFill>
                <a:latin typeface="Calibri"/>
                <a:ea typeface="Calibri"/>
                <a:cs typeface="Calibri"/>
                <a:sym typeface="Calibri"/>
              </a:defRPr>
            </a:lvl1pPr>
            <a:lvl2pPr indent="0" lvl="1" marL="25400" marR="0" rtl="0" algn="l">
              <a:lnSpc>
                <a:spcPct val="100875"/>
              </a:lnSpc>
              <a:spcBef>
                <a:spcPts val="0"/>
              </a:spcBef>
              <a:buNone/>
              <a:defRPr b="1" i="0" sz="1200" u="none">
                <a:solidFill>
                  <a:schemeClr val="lt1"/>
                </a:solidFill>
                <a:latin typeface="Calibri"/>
                <a:ea typeface="Calibri"/>
                <a:cs typeface="Calibri"/>
                <a:sym typeface="Calibri"/>
              </a:defRPr>
            </a:lvl2pPr>
            <a:lvl3pPr indent="0" lvl="2" marL="25400" marR="0" rtl="0" algn="l">
              <a:lnSpc>
                <a:spcPct val="100875"/>
              </a:lnSpc>
              <a:spcBef>
                <a:spcPts val="0"/>
              </a:spcBef>
              <a:buNone/>
              <a:defRPr b="1" i="0" sz="1200" u="none">
                <a:solidFill>
                  <a:schemeClr val="lt1"/>
                </a:solidFill>
                <a:latin typeface="Calibri"/>
                <a:ea typeface="Calibri"/>
                <a:cs typeface="Calibri"/>
                <a:sym typeface="Calibri"/>
              </a:defRPr>
            </a:lvl3pPr>
            <a:lvl4pPr indent="0" lvl="3" marL="25400" marR="0" rtl="0" algn="l">
              <a:lnSpc>
                <a:spcPct val="100875"/>
              </a:lnSpc>
              <a:spcBef>
                <a:spcPts val="0"/>
              </a:spcBef>
              <a:buNone/>
              <a:defRPr b="1" i="0" sz="1200" u="none">
                <a:solidFill>
                  <a:schemeClr val="lt1"/>
                </a:solidFill>
                <a:latin typeface="Calibri"/>
                <a:ea typeface="Calibri"/>
                <a:cs typeface="Calibri"/>
                <a:sym typeface="Calibri"/>
              </a:defRPr>
            </a:lvl4pPr>
            <a:lvl5pPr indent="0" lvl="4" marL="25400" marR="0" rtl="0" algn="l">
              <a:lnSpc>
                <a:spcPct val="100875"/>
              </a:lnSpc>
              <a:spcBef>
                <a:spcPts val="0"/>
              </a:spcBef>
              <a:buNone/>
              <a:defRPr b="1" i="0" sz="1200" u="none">
                <a:solidFill>
                  <a:schemeClr val="lt1"/>
                </a:solidFill>
                <a:latin typeface="Calibri"/>
                <a:ea typeface="Calibri"/>
                <a:cs typeface="Calibri"/>
                <a:sym typeface="Calibri"/>
              </a:defRPr>
            </a:lvl5pPr>
            <a:lvl6pPr indent="0" lvl="5" marL="25400" marR="0" rtl="0" algn="l">
              <a:lnSpc>
                <a:spcPct val="100875"/>
              </a:lnSpc>
              <a:spcBef>
                <a:spcPts val="0"/>
              </a:spcBef>
              <a:buNone/>
              <a:defRPr b="1" i="0" sz="1200" u="none">
                <a:solidFill>
                  <a:schemeClr val="lt1"/>
                </a:solidFill>
                <a:latin typeface="Calibri"/>
                <a:ea typeface="Calibri"/>
                <a:cs typeface="Calibri"/>
                <a:sym typeface="Calibri"/>
              </a:defRPr>
            </a:lvl6pPr>
            <a:lvl7pPr indent="0" lvl="6" marL="25400" marR="0" rtl="0" algn="l">
              <a:lnSpc>
                <a:spcPct val="100875"/>
              </a:lnSpc>
              <a:spcBef>
                <a:spcPts val="0"/>
              </a:spcBef>
              <a:buNone/>
              <a:defRPr b="1" i="0" sz="1200" u="none">
                <a:solidFill>
                  <a:schemeClr val="lt1"/>
                </a:solidFill>
                <a:latin typeface="Calibri"/>
                <a:ea typeface="Calibri"/>
                <a:cs typeface="Calibri"/>
                <a:sym typeface="Calibri"/>
              </a:defRPr>
            </a:lvl7pPr>
            <a:lvl8pPr indent="0" lvl="7" marL="25400" marR="0" rtl="0" algn="l">
              <a:lnSpc>
                <a:spcPct val="100875"/>
              </a:lnSpc>
              <a:spcBef>
                <a:spcPts val="0"/>
              </a:spcBef>
              <a:buNone/>
              <a:defRPr b="1" i="0" sz="1200" u="none">
                <a:solidFill>
                  <a:schemeClr val="lt1"/>
                </a:solidFill>
                <a:latin typeface="Calibri"/>
                <a:ea typeface="Calibri"/>
                <a:cs typeface="Calibri"/>
                <a:sym typeface="Calibri"/>
              </a:defRPr>
            </a:lvl8pPr>
            <a:lvl9pPr indent="0" lvl="8" marL="25400" marR="0" rtl="0" algn="l">
              <a:lnSpc>
                <a:spcPct val="100875"/>
              </a:lnSpc>
              <a:spcBef>
                <a:spcPts val="0"/>
              </a:spcBef>
              <a:buNone/>
              <a:defRPr b="1" i="0" sz="1200" u="none">
                <a:solidFill>
                  <a:schemeClr val="lt1"/>
                </a:solidFill>
                <a:latin typeface="Calibri"/>
                <a:ea typeface="Calibri"/>
                <a:cs typeface="Calibri"/>
                <a:sym typeface="Calibri"/>
              </a:defRPr>
            </a:lvl9pPr>
          </a:lstStyle>
          <a:p>
            <a:pPr indent="0" lvl="0" marL="25400" rtl="0" algn="l">
              <a:spcBef>
                <a:spcPts val="0"/>
              </a:spcBef>
              <a:spcAft>
                <a:spcPts val="0"/>
              </a:spcAft>
              <a:buNone/>
            </a:pPr>
            <a:fld id="{00000000-1234-1234-1234-123412341234}" type="slidenum">
              <a:rPr lang="en"/>
              <a:t>‹#›</a:t>
            </a:fld>
            <a:endParaRPr b="0" sz="11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data.hrsa.gov/topics/health-centers/covid-vaccina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6.jpg"/><Relationship Id="rId5" Type="http://schemas.openxmlformats.org/officeDocument/2006/relationships/image" Target="../media/image20.png"/><Relationship Id="rId6" Type="http://schemas.openxmlformats.org/officeDocument/2006/relationships/image" Target="../media/image24.jpg"/><Relationship Id="rId7" Type="http://schemas.openxmlformats.org/officeDocument/2006/relationships/hyperlink" Target="https://bphc.hrsa.gov/emergency-response/covid-19-survey-tools-questio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s://bphccommunications.secure.force.com/ContactBPHC/BPHC_Contact_Form" TargetMode="External"/><Relationship Id="rId4" Type="http://schemas.openxmlformats.org/officeDocument/2006/relationships/hyperlink" Target="https://www.hrsa.gov/coronavirus/health-center-program" TargetMode="External"/><Relationship Id="rId9" Type="http://schemas.openxmlformats.org/officeDocument/2006/relationships/hyperlink" Target="https://www.immunizationmanagers.org/page/MemPage" TargetMode="External"/><Relationship Id="rId5" Type="http://schemas.openxmlformats.org/officeDocument/2006/relationships/hyperlink" Target="https://bphc.hrsa.gov/emergency-response/coronavirus-frequently-asked-questions" TargetMode="External"/><Relationship Id="rId6" Type="http://schemas.openxmlformats.org/officeDocument/2006/relationships/hyperlink" Target="https://bphc.hrsa.gov/emergency-response/covid-19-survey-tools-questions" TargetMode="External"/><Relationship Id="rId7" Type="http://schemas.openxmlformats.org/officeDocument/2006/relationships/hyperlink" Target="https://bphc.hrsa.gov/qualityimprovement/strategicpartnerships/ncapca/associations.html" TargetMode="External"/><Relationship Id="rId8" Type="http://schemas.openxmlformats.org/officeDocument/2006/relationships/hyperlink" Target="https://bphc.hrsa.gov/qualityimprovement/strategicpartnerships/ncapca/associations.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hyperlink" Target="https://www.hrsa.gov/coronavirus/health-center-program" TargetMode="External"/><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hyperlink" Target="https://bphc.hrsa.gov/" TargetMode="External"/><Relationship Id="rId7" Type="http://schemas.openxmlformats.org/officeDocument/2006/relationships/hyperlink" Target="https://public.govdelivery.com/accounts/USHHSHRSA/subscriber/new?qsp=HRSA-subscribe" TargetMode="External"/><Relationship Id="rId8" Type="http://schemas.openxmlformats.org/officeDocument/2006/relationships/hyperlink" Target="https://public.govdelivery.com/accounts/USHHSHRSA/subscriber/new?qsp=HRSA-subscribe" TargetMode="External"/></Relationships>
</file>

<file path=ppt/slides/_rels/slide23.xml.rels><?xml version="1.0" encoding="UTF-8" standalone="yes"?><Relationships xmlns="http://schemas.openxmlformats.org/package/2006/relationships"><Relationship Id="rId11" Type="http://schemas.openxmlformats.org/officeDocument/2006/relationships/hyperlink" Target="http://www.ncfh.org/covid_resources_for_ag_workers.html" TargetMode="External"/><Relationship Id="rId10" Type="http://schemas.openxmlformats.org/officeDocument/2006/relationships/hyperlink" Target="http://www.ncfh.org/covid_resources_for_ag_workers.html" TargetMode="External"/><Relationship Id="rId13" Type="http://schemas.openxmlformats.org/officeDocument/2006/relationships/hyperlink" Target="http://r20.rs6.net/tn.jsp?f=0017YvEMrr4uJGy3fHH27SwaaORHe-89wBBQPFhcxgaBrcCOg1eMtIxErAbVTauFt5ApPAu48cijx8KkeTC5udEzwxfCN9ehhXpG4JKivvMagc7KVCf7w_vMdw9ni34cNSCREJx05hFp7XkB1WrJbC55nUKCjjb2OuUdMPIWXC7AJ_IOK87MJz1sLBSCcgpPuXVM76lwjBP9tRV44NnvSh92wHm8sv_alAvZ_K67Szr_vz6NtEHEIED2A%3D%3D&amp;c=M3pUsglmF9P4Zt2EDPEs2fSSTsqz2_EXHTUELnOjMtfM4Hqda4wTrQ%3D%3D&amp;ch=d4Ib62SuIsVJe3d7K8Z8z9mNv7W_aYHuq-py9_oR26LVm86Z0C2Ueg%3D%3D" TargetMode="External"/><Relationship Id="rId12" Type="http://schemas.openxmlformats.org/officeDocument/2006/relationships/hyperlink" Target="http://r20.rs6.net/tn.jsp?f=0017YvEMrr4uJGy3fHH27SwaaORHe-89wBBQPFhcxgaBrcCOg1eMtIxErAbVTauFt5ApPAu48cijx8KkeTC5udEzwxfCN9ehhXpG4JKivvMagc7KVCf7w_vMdw9ni34cNSCREJx05hFp7XkB1WrJbC55nUKCjjb2OuUdMPIWXC7AJ_IOK87MJz1sLBSCcgpPuXVM76lwjBP9tRV44NnvSh92wHm8sv_alAvZ_K67Szr_vz6NtEHEIED2A%3D%3D&amp;c=M3pUsglmF9P4Zt2EDPEs2fSSTsqz2_EXHTUELnOjMtfM4Hqda4wTrQ%3D%3D&amp;ch=d4Ib62SuIsVJe3d7K8Z8z9mNv7W_aYHuq-py9_oR26LVm86Z0C2Ueg%3D%3D" TargetMode="External"/><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32.jpg"/><Relationship Id="rId9" Type="http://schemas.openxmlformats.org/officeDocument/2006/relationships/hyperlink" Target="http://www.ncfh.org/covid_resources_for_ag_workers.html" TargetMode="External"/><Relationship Id="rId15" Type="http://schemas.openxmlformats.org/officeDocument/2006/relationships/image" Target="../media/image41.jpg"/><Relationship Id="rId14" Type="http://schemas.openxmlformats.org/officeDocument/2006/relationships/image" Target="../media/image39.png"/><Relationship Id="rId17" Type="http://schemas.openxmlformats.org/officeDocument/2006/relationships/hyperlink" Target="https://outreach-partners.org/" TargetMode="External"/><Relationship Id="rId16" Type="http://schemas.openxmlformats.org/officeDocument/2006/relationships/hyperlink" Target="https://mhpsalud.org/" TargetMode="External"/><Relationship Id="rId5" Type="http://schemas.openxmlformats.org/officeDocument/2006/relationships/image" Target="../media/image29.png"/><Relationship Id="rId19" Type="http://schemas.openxmlformats.org/officeDocument/2006/relationships/hyperlink" Target="http://www.ncfh.org/covid_resources_for_ag_workers.html" TargetMode="External"/><Relationship Id="rId6" Type="http://schemas.openxmlformats.org/officeDocument/2006/relationships/image" Target="../media/image27.jpg"/><Relationship Id="rId18" Type="http://schemas.openxmlformats.org/officeDocument/2006/relationships/hyperlink" Target="https://outreach-partners.org/" TargetMode="External"/><Relationship Id="rId7" Type="http://schemas.openxmlformats.org/officeDocument/2006/relationships/image" Target="../media/image30.png"/><Relationship Id="rId8" Type="http://schemas.openxmlformats.org/officeDocument/2006/relationships/image" Target="../media/image38.jpg"/></Relationships>
</file>

<file path=ppt/slides/_rels/slide24.xml.rels><?xml version="1.0" encoding="UTF-8" standalone="yes"?><Relationships xmlns="http://schemas.openxmlformats.org/package/2006/relationships"><Relationship Id="rId11" Type="http://schemas.openxmlformats.org/officeDocument/2006/relationships/image" Target="../media/image48.jpg"/><Relationship Id="rId10" Type="http://schemas.openxmlformats.org/officeDocument/2006/relationships/image" Target="../media/image34.png"/><Relationship Id="rId13" Type="http://schemas.openxmlformats.org/officeDocument/2006/relationships/hyperlink" Target="https://nchph.org/dashboard/" TargetMode="External"/><Relationship Id="rId12" Type="http://schemas.openxmlformats.org/officeDocument/2006/relationships/hyperlink" Target="https://nchph.org/dashboard/" TargetMode="External"/><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0.jpg"/><Relationship Id="rId4" Type="http://schemas.openxmlformats.org/officeDocument/2006/relationships/hyperlink" Target="https://nhchc.org/" TargetMode="External"/><Relationship Id="rId9" Type="http://schemas.openxmlformats.org/officeDocument/2006/relationships/hyperlink" Target="https://nurseledcare.phmc.org/programs/hccn.html" TargetMode="External"/><Relationship Id="rId15" Type="http://schemas.openxmlformats.org/officeDocument/2006/relationships/hyperlink" Target="https://nchph.org/dashboard/" TargetMode="External"/><Relationship Id="rId14" Type="http://schemas.openxmlformats.org/officeDocument/2006/relationships/hyperlink" Target="https://bphc.hrsa.gov/emergency-response/coronavirus-health-center-data" TargetMode="External"/><Relationship Id="rId5" Type="http://schemas.openxmlformats.org/officeDocument/2006/relationships/hyperlink" Target="https://nhchc.org/antigen-testing-playbook/" TargetMode="External"/><Relationship Id="rId6" Type="http://schemas.openxmlformats.org/officeDocument/2006/relationships/image" Target="../media/image36.png"/><Relationship Id="rId7" Type="http://schemas.openxmlformats.org/officeDocument/2006/relationships/image" Target="../media/image33.jpg"/><Relationship Id="rId8" Type="http://schemas.openxmlformats.org/officeDocument/2006/relationships/hyperlink" Target="https://nurseledcare.phmc.org/programs/hccn.html" TargetMode="External"/></Relationships>
</file>

<file path=ppt/slides/_rels/slide25.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46.jpg"/><Relationship Id="rId12" Type="http://schemas.openxmlformats.org/officeDocument/2006/relationships/image" Target="../media/image44.jpg"/><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hyperlink" Target="https://hudgis-hud.opendata.arcgis.com/datasets/federally-qualified-health-centers-fqhc-providing-vaccinations?geometry=90.821%2C-23.045%2C-95.156%2C69.973" TargetMode="External"/><Relationship Id="rId4" Type="http://schemas.openxmlformats.org/officeDocument/2006/relationships/hyperlink" Target="https://hudgis-hud.opendata.arcgis.com/datasets/federally-qualified-health-centers-fqhc-providing-vaccinations?geometry=90.821%2C-23.045%2C-95.156%2C69.973" TargetMode="External"/><Relationship Id="rId9" Type="http://schemas.openxmlformats.org/officeDocument/2006/relationships/image" Target="../media/image37.png"/><Relationship Id="rId5" Type="http://schemas.openxmlformats.org/officeDocument/2006/relationships/hyperlink" Target="https://hudgis-hud.opendata.arcgis.com/datasets/federally-qualified-health-service-fqhc-vaccination-service-areas" TargetMode="External"/><Relationship Id="rId6" Type="http://schemas.openxmlformats.org/officeDocument/2006/relationships/hyperlink" Target="https://hudgis-hud.opendata.arcgis.com/datasets/shortest-routes-from-tracts-to-nearest-fqhc-providing-vaccinations?geometry=110.940%2C20.922%2C17.952%2C63.530" TargetMode="External"/><Relationship Id="rId7" Type="http://schemas.openxmlformats.org/officeDocument/2006/relationships/image" Target="../media/image35.png"/><Relationship Id="rId8" Type="http://schemas.openxmlformats.org/officeDocument/2006/relationships/image" Target="../media/image4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3.png"/><Relationship Id="rId4" Type="http://schemas.openxmlformats.org/officeDocument/2006/relationships/image" Target="../media/image47.jpg"/><Relationship Id="rId5" Type="http://schemas.openxmlformats.org/officeDocument/2006/relationships/hyperlink" Target="https://www.healthcenterinfo.org/priority-topics/covid-19/covid-19-vaccine-distribu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nhchc.org/wp-content/uploads/2021/01/Issue-Brief-on-Consumers-Vaccines.pdf" TargetMode="External"/><Relationship Id="rId4" Type="http://schemas.openxmlformats.org/officeDocument/2006/relationships/hyperlink" Target="https://nhchc.org/wp-content/uploads/2020/12/Issue-brief-10-COVID-19-HCH-Community-Vaccines.pdf" TargetMode="External"/><Relationship Id="rId5" Type="http://schemas.openxmlformats.org/officeDocument/2006/relationships/hyperlink" Target="https://www.csh.org/resources/covid-19-a-framework-for-health-and-housing-partnership-during-the-pandemic/" TargetMode="External"/><Relationship Id="rId6" Type="http://schemas.openxmlformats.org/officeDocument/2006/relationships/image" Target="../media/image50.png"/><Relationship Id="rId7" Type="http://schemas.openxmlformats.org/officeDocument/2006/relationships/image" Target="../media/image54.png"/><Relationship Id="rId8"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ece.hsdm.harvard.edu/promoting-vaccine-confidence-older-adults-webinar" TargetMode="External"/><Relationship Id="rId4" Type="http://schemas.openxmlformats.org/officeDocument/2006/relationships/hyperlink" Target="https://wecandothis.hhs.gov/older-adults-toolkit" TargetMode="External"/><Relationship Id="rId5" Type="http://schemas.openxmlformats.org/officeDocument/2006/relationships/hyperlink" Target="https://www.tfah.org/wp-content/uploads/2021/04/VaxHomeboundBrief_Fnl.pdf" TargetMode="External"/><Relationship Id="rId6"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www.farmworkerjustice.org/resource/covid-19-loteria-bingo-game-multi-language/" TargetMode="External"/><Relationship Id="rId4" Type="http://schemas.openxmlformats.org/officeDocument/2006/relationships/hyperlink" Target="https://www.farmworkerjustice.org/resource-categories/covid-19/" TargetMode="External"/><Relationship Id="rId9" Type="http://schemas.openxmlformats.org/officeDocument/2006/relationships/image" Target="../media/image53.jpg"/><Relationship Id="rId5" Type="http://schemas.openxmlformats.org/officeDocument/2006/relationships/hyperlink" Target="https://www.migrantclinician.org/COVID-19-pandemic" TargetMode="External"/><Relationship Id="rId6" Type="http://schemas.openxmlformats.org/officeDocument/2006/relationships/hyperlink" Target="http://www.ncfh.org/covid_resources_for_ag_workers.html" TargetMode="External"/><Relationship Id="rId7" Type="http://schemas.openxmlformats.org/officeDocument/2006/relationships/hyperlink" Target="http://www.ncfh.org/covid-resources-for-service-providers.html" TargetMode="External"/><Relationship Id="rId8" Type="http://schemas.openxmlformats.org/officeDocument/2006/relationships/hyperlink" Target="https://mhpsalud.org/online-resources/covid-1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hyperlink" Target="http://www.aapcho.org/covid19" TargetMode="External"/><Relationship Id="rId10" Type="http://schemas.openxmlformats.org/officeDocument/2006/relationships/hyperlink" Target="https://docs.google.com/presentation/d/1ALaiZI9ck85ty8f12SiPc9WMknT2Bdewv4RQ0oXfjfg/edit?usp=sharing" TargetMode="External"/><Relationship Id="rId13" Type="http://schemas.openxmlformats.org/officeDocument/2006/relationships/hyperlink" Target="https://pi-copce.org/download/woven-with-elders-pacific-islander-vaccine-toolkit/" TargetMode="External"/><Relationship Id="rId12" Type="http://schemas.openxmlformats.org/officeDocument/2006/relationships/image" Target="../media/image55.png"/><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www.aapcho.org/covid19" TargetMode="External"/><Relationship Id="rId4" Type="http://schemas.openxmlformats.org/officeDocument/2006/relationships/hyperlink" Target="https://pi-copce.org/covid19response/" TargetMode="External"/><Relationship Id="rId9" Type="http://schemas.openxmlformats.org/officeDocument/2006/relationships/hyperlink" Target="https://www.asianamvoices.org/" TargetMode="External"/><Relationship Id="rId15" Type="http://schemas.openxmlformats.org/officeDocument/2006/relationships/hyperlink" Target="https://stopaapihate.org/" TargetMode="External"/><Relationship Id="rId14" Type="http://schemas.openxmlformats.org/officeDocument/2006/relationships/image" Target="../media/image56.png"/><Relationship Id="rId16" Type="http://schemas.openxmlformats.org/officeDocument/2006/relationships/image" Target="../media/image52.png"/><Relationship Id="rId5" Type="http://schemas.openxmlformats.org/officeDocument/2006/relationships/hyperlink" Target="https://pi-copce.org/download/woven-with-elders-pacific-islander-vaccine-toolkit/" TargetMode="External"/><Relationship Id="rId6" Type="http://schemas.openxmlformats.org/officeDocument/2006/relationships/hyperlink" Target="https://www.translatecovid.org/" TargetMode="External"/><Relationship Id="rId7" Type="http://schemas.openxmlformats.org/officeDocument/2006/relationships/hyperlink" Target="https://hawaiicovid19.com/resources/#multilingual-resources" TargetMode="External"/><Relationship Id="rId8" Type="http://schemas.openxmlformats.org/officeDocument/2006/relationships/hyperlink" Target="https://stopaapihat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nchph.org/DASHBOARD/" TargetMode="External"/><Relationship Id="rId4" Type="http://schemas.openxmlformats.org/officeDocument/2006/relationships/hyperlink" Target="https://nurseledcare.phmc.org/resources/resource-library.html?catfilter=NTM%3D" TargetMode="External"/><Relationship Id="rId9" Type="http://schemas.openxmlformats.org/officeDocument/2006/relationships/image" Target="../media/image7.png"/><Relationship Id="rId5" Type="http://schemas.openxmlformats.org/officeDocument/2006/relationships/hyperlink" Target="https://nurseledcare.phmc.org/images/pdf/NCA/cross-sector_partnerships_final_002-compressed_1.pdf" TargetMode="External"/><Relationship Id="rId6" Type="http://schemas.openxmlformats.org/officeDocument/2006/relationships/hyperlink" Target="https://nchph.org/wp-content/uploads/2013/11/Partnering-with-Public-Housing-Authorities-to-Increase-Resident-Participation-3.28.11.pdf" TargetMode="External"/><Relationship Id="rId7" Type="http://schemas.openxmlformats.org/officeDocument/2006/relationships/hyperlink" Target="https://www.hud.gov/coronavirus/public_housing_agencies" TargetMode="External"/><Relationship Id="rId8"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5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9.png"/><Relationship Id="rId13" Type="http://schemas.openxmlformats.org/officeDocument/2006/relationships/image" Target="../media/image9.png"/><Relationship Id="rId12"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4.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hyperlink" Target="https://bphc.hrsa.gov/emergency-response/coronavirus-frequently-asked-questions?field_faq_category_tid=306&amp;combi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protect-us.mimecast.com/s/gY5JCG6o5ZI1WLRQTKtm9C/" TargetMode="External"/><Relationship Id="rId4" Type="http://schemas.openxmlformats.org/officeDocument/2006/relationships/hyperlink" Target="https://protect-us.mimecast.com/s/SYKBCJ6rqZIqpQvDIGcnY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ctrTitle"/>
          </p:nvPr>
        </p:nvSpPr>
        <p:spPr>
          <a:xfrm>
            <a:off x="311700" y="539725"/>
            <a:ext cx="8832300" cy="1282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i="1" lang="en" sz="3140"/>
              <a:t>Special Populations Roundtable</a:t>
            </a:r>
            <a:endParaRPr i="1" sz="3140"/>
          </a:p>
          <a:p>
            <a:pPr indent="0" lvl="0" marL="0" rtl="0" algn="l">
              <a:lnSpc>
                <a:spcPct val="100000"/>
              </a:lnSpc>
              <a:spcBef>
                <a:spcPts val="0"/>
              </a:spcBef>
              <a:spcAft>
                <a:spcPts val="0"/>
              </a:spcAft>
              <a:buSzPts val="990"/>
              <a:buNone/>
            </a:pPr>
            <a:r>
              <a:rPr lang="en" sz="3140"/>
              <a:t>Health Center COVID-19 Vaccine Program</a:t>
            </a:r>
            <a:endParaRPr sz="3140"/>
          </a:p>
        </p:txBody>
      </p:sp>
      <p:sp>
        <p:nvSpPr>
          <p:cNvPr id="110" name="Google Shape;110;p19"/>
          <p:cNvSpPr txBox="1"/>
          <p:nvPr>
            <p:ph idx="1" type="subTitle"/>
          </p:nvPr>
        </p:nvSpPr>
        <p:spPr>
          <a:xfrm>
            <a:off x="311700" y="1878560"/>
            <a:ext cx="4242600" cy="738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600"/>
              <a:buNone/>
            </a:pPr>
            <a:r>
              <a:rPr lang="en"/>
              <a:t>May 21,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311675" y="798600"/>
            <a:ext cx="8307600" cy="35463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en" sz="5488"/>
              <a:t>Poll #1</a:t>
            </a:r>
            <a:endParaRPr sz="5488"/>
          </a:p>
          <a:p>
            <a:pPr indent="0" lvl="0" marL="0" rtl="0" algn="l">
              <a:lnSpc>
                <a:spcPct val="100000"/>
              </a:lnSpc>
              <a:spcBef>
                <a:spcPts val="0"/>
              </a:spcBef>
              <a:spcAft>
                <a:spcPts val="0"/>
              </a:spcAft>
              <a:buSzPts val="3600"/>
              <a:buNone/>
            </a:pPr>
            <a:r>
              <a:rPr lang="en" sz="2488"/>
              <a:t>Did you attend the roundtable on 5/7?</a:t>
            </a:r>
            <a:endParaRPr sz="2488"/>
          </a:p>
          <a:p>
            <a:pPr indent="-354893" lvl="0" marL="457200" rtl="0" algn="l">
              <a:lnSpc>
                <a:spcPct val="115000"/>
              </a:lnSpc>
              <a:spcBef>
                <a:spcPts val="0"/>
              </a:spcBef>
              <a:spcAft>
                <a:spcPts val="0"/>
              </a:spcAft>
              <a:buClr>
                <a:srgbClr val="000000"/>
              </a:buClr>
              <a:buSzPts val="1989"/>
              <a:buFont typeface="Arial"/>
              <a:buChar char="●"/>
            </a:pPr>
            <a:r>
              <a:rPr lang="en" sz="1987">
                <a:solidFill>
                  <a:srgbClr val="000000"/>
                </a:solidFill>
                <a:latin typeface="Arial"/>
                <a:ea typeface="Arial"/>
                <a:cs typeface="Arial"/>
                <a:sym typeface="Arial"/>
              </a:rPr>
              <a:t>Yes</a:t>
            </a:r>
            <a:endParaRPr sz="1987">
              <a:solidFill>
                <a:srgbClr val="000000"/>
              </a:solidFill>
              <a:latin typeface="Arial"/>
              <a:ea typeface="Arial"/>
              <a:cs typeface="Arial"/>
              <a:sym typeface="Arial"/>
            </a:endParaRPr>
          </a:p>
          <a:p>
            <a:pPr indent="-354830" lvl="0" marL="457200" rtl="0" algn="l">
              <a:lnSpc>
                <a:spcPct val="115000"/>
              </a:lnSpc>
              <a:spcBef>
                <a:spcPts val="0"/>
              </a:spcBef>
              <a:spcAft>
                <a:spcPts val="0"/>
              </a:spcAft>
              <a:buClr>
                <a:srgbClr val="000000"/>
              </a:buClr>
              <a:buSzPts val="1988"/>
              <a:buFont typeface="Arial"/>
              <a:buChar char="●"/>
            </a:pPr>
            <a:r>
              <a:rPr lang="en" sz="1987">
                <a:solidFill>
                  <a:srgbClr val="000000"/>
                </a:solidFill>
                <a:latin typeface="Arial"/>
                <a:ea typeface="Arial"/>
                <a:cs typeface="Arial"/>
                <a:sym typeface="Arial"/>
              </a:rPr>
              <a:t>No</a:t>
            </a:r>
            <a:endParaRPr sz="1987">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988">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311725" y="500925"/>
            <a:ext cx="3127500" cy="1829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i="1"/>
          </a:p>
          <a:p>
            <a:pPr indent="0" lvl="0" marL="0" rtl="0" algn="l">
              <a:lnSpc>
                <a:spcPct val="100000"/>
              </a:lnSpc>
              <a:spcBef>
                <a:spcPts val="0"/>
              </a:spcBef>
              <a:spcAft>
                <a:spcPts val="0"/>
              </a:spcAft>
              <a:buSzPts val="2800"/>
              <a:buNone/>
            </a:pPr>
            <a:r>
              <a:rPr i="1" lang="en"/>
              <a:t>BPHC Update</a:t>
            </a:r>
            <a:endParaRPr i="1"/>
          </a:p>
        </p:txBody>
      </p:sp>
      <p:sp>
        <p:nvSpPr>
          <p:cNvPr id="186" name="Google Shape;186;p29"/>
          <p:cNvSpPr txBox="1"/>
          <p:nvPr>
            <p:ph idx="1" type="body"/>
          </p:nvPr>
        </p:nvSpPr>
        <p:spPr>
          <a:xfrm>
            <a:off x="311700" y="2390650"/>
            <a:ext cx="3127500" cy="2298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rPr b="1" lang="en"/>
              <a:t>Suma Nair, PhD, MS, RD</a:t>
            </a:r>
            <a:br>
              <a:rPr lang="en"/>
            </a:br>
            <a:r>
              <a:rPr lang="en"/>
              <a:t>Director, Office of Quality Improvement</a:t>
            </a:r>
            <a:br>
              <a:rPr lang="en"/>
            </a:br>
            <a:r>
              <a:rPr lang="en"/>
              <a:t>Bureau of Primary Health Care</a:t>
            </a:r>
            <a:br>
              <a:rPr lang="en"/>
            </a:br>
            <a:r>
              <a:rPr lang="en"/>
              <a:t>Health Resources and Services Administration</a:t>
            </a:r>
            <a:endParaRPr/>
          </a:p>
        </p:txBody>
      </p:sp>
      <p:pic>
        <p:nvPicPr>
          <p:cNvPr id="187" name="Google Shape;187;p29"/>
          <p:cNvPicPr preferRelativeResize="0"/>
          <p:nvPr/>
        </p:nvPicPr>
        <p:blipFill rotWithShape="1">
          <a:blip r:embed="rId3">
            <a:alphaModFix/>
          </a:blip>
          <a:srcRect b="0" l="0" r="0" t="0"/>
          <a:stretch/>
        </p:blipFill>
        <p:spPr>
          <a:xfrm>
            <a:off x="4572000" y="678538"/>
            <a:ext cx="3786426" cy="37864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1" name="Shape 191"/>
        <p:cNvGrpSpPr/>
        <p:nvPr/>
      </p:nvGrpSpPr>
      <p:grpSpPr>
        <a:xfrm>
          <a:off x="0" y="0"/>
          <a:ext cx="0" cy="0"/>
          <a:chOff x="0" y="0"/>
          <a:chExt cx="0" cy="0"/>
        </a:xfrm>
      </p:grpSpPr>
      <p:grpSp>
        <p:nvGrpSpPr>
          <p:cNvPr id="192" name="Google Shape;192;p30"/>
          <p:cNvGrpSpPr/>
          <p:nvPr/>
        </p:nvGrpSpPr>
        <p:grpSpPr>
          <a:xfrm>
            <a:off x="133798" y="4339097"/>
            <a:ext cx="7639173" cy="499154"/>
            <a:chOff x="178397" y="5785462"/>
            <a:chExt cx="10185564" cy="665539"/>
          </a:xfrm>
        </p:grpSpPr>
        <p:pic>
          <p:nvPicPr>
            <p:cNvPr id="193" name="Google Shape;193;p30"/>
            <p:cNvPicPr preferRelativeResize="0"/>
            <p:nvPr/>
          </p:nvPicPr>
          <p:blipFill rotWithShape="1">
            <a:blip r:embed="rId3">
              <a:alphaModFix/>
            </a:blip>
            <a:srcRect b="0" l="0" r="0" t="0"/>
            <a:stretch/>
          </p:blipFill>
          <p:spPr>
            <a:xfrm>
              <a:off x="178397" y="5785462"/>
              <a:ext cx="649941" cy="665539"/>
            </a:xfrm>
            <a:prstGeom prst="rect">
              <a:avLst/>
            </a:prstGeom>
            <a:noFill/>
            <a:ln>
              <a:noFill/>
            </a:ln>
          </p:spPr>
        </p:pic>
        <p:sp>
          <p:nvSpPr>
            <p:cNvPr id="194" name="Google Shape;194;p30"/>
            <p:cNvSpPr/>
            <p:nvPr/>
          </p:nvSpPr>
          <p:spPr>
            <a:xfrm>
              <a:off x="838961" y="6355842"/>
              <a:ext cx="9525000" cy="635"/>
            </a:xfrm>
            <a:custGeom>
              <a:rect b="b" l="l" r="r" t="t"/>
              <a:pathLst>
                <a:path extrusionOk="0" h="635" w="9525000">
                  <a:moveTo>
                    <a:pt x="0" y="546"/>
                  </a:moveTo>
                  <a:lnTo>
                    <a:pt x="9525000" y="0"/>
                  </a:lnTo>
                </a:path>
              </a:pathLst>
            </a:custGeom>
            <a:noFill/>
            <a:ln cap="flat" cmpd="sng" w="198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grpSp>
        <p:nvGrpSpPr>
          <p:cNvPr id="195" name="Google Shape;195;p30"/>
          <p:cNvGrpSpPr/>
          <p:nvPr/>
        </p:nvGrpSpPr>
        <p:grpSpPr>
          <a:xfrm>
            <a:off x="0" y="0"/>
            <a:ext cx="9144000" cy="5143499"/>
            <a:chOff x="0" y="0"/>
            <a:chExt cx="12192000" cy="6857999"/>
          </a:xfrm>
        </p:grpSpPr>
        <p:pic>
          <p:nvPicPr>
            <p:cNvPr id="196" name="Google Shape;196;p30"/>
            <p:cNvPicPr preferRelativeResize="0"/>
            <p:nvPr/>
          </p:nvPicPr>
          <p:blipFill rotWithShape="1">
            <a:blip r:embed="rId4">
              <a:alphaModFix/>
            </a:blip>
            <a:srcRect b="0" l="0" r="0" t="0"/>
            <a:stretch/>
          </p:blipFill>
          <p:spPr>
            <a:xfrm>
              <a:off x="10480547" y="5987796"/>
              <a:ext cx="1380744" cy="402336"/>
            </a:xfrm>
            <a:prstGeom prst="rect">
              <a:avLst/>
            </a:prstGeom>
            <a:noFill/>
            <a:ln>
              <a:noFill/>
            </a:ln>
          </p:spPr>
        </p:pic>
        <p:pic>
          <p:nvPicPr>
            <p:cNvPr id="197" name="Google Shape;197;p30"/>
            <p:cNvPicPr preferRelativeResize="0"/>
            <p:nvPr/>
          </p:nvPicPr>
          <p:blipFill rotWithShape="1">
            <a:blip r:embed="rId5">
              <a:alphaModFix/>
            </a:blip>
            <a:srcRect b="0" l="0" r="0" t="0"/>
            <a:stretch/>
          </p:blipFill>
          <p:spPr>
            <a:xfrm>
              <a:off x="0" y="0"/>
              <a:ext cx="12192000" cy="6857999"/>
            </a:xfrm>
            <a:prstGeom prst="rect">
              <a:avLst/>
            </a:prstGeom>
            <a:noFill/>
            <a:ln>
              <a:noFill/>
            </a:ln>
          </p:spPr>
        </p:pic>
      </p:grpSp>
      <p:sp>
        <p:nvSpPr>
          <p:cNvPr id="198" name="Google Shape;198;p30"/>
          <p:cNvSpPr txBox="1"/>
          <p:nvPr>
            <p:ph type="title"/>
          </p:nvPr>
        </p:nvSpPr>
        <p:spPr>
          <a:xfrm>
            <a:off x="1370267" y="1906333"/>
            <a:ext cx="6371273" cy="464820"/>
          </a:xfrm>
          <a:prstGeom prst="rect">
            <a:avLst/>
          </a:prstGeom>
          <a:noFill/>
          <a:ln>
            <a:noFill/>
          </a:ln>
        </p:spPr>
        <p:txBody>
          <a:bodyPr anchorCtr="0" anchor="t" bIns="0" lIns="0" spcFirstLastPara="1" rIns="0" wrap="square" tIns="9525">
            <a:spAutoFit/>
          </a:bodyPr>
          <a:lstStyle/>
          <a:p>
            <a:pPr indent="0" lvl="0" marL="12700" rtl="0" algn="l">
              <a:lnSpc>
                <a:spcPct val="100000"/>
              </a:lnSpc>
              <a:spcBef>
                <a:spcPts val="0"/>
              </a:spcBef>
              <a:spcAft>
                <a:spcPts val="0"/>
              </a:spcAft>
              <a:buNone/>
            </a:pPr>
            <a:r>
              <a:rPr lang="en" sz="2900"/>
              <a:t>Health Center COVID-19 Vaccine Program</a:t>
            </a:r>
            <a:endParaRPr sz="2900"/>
          </a:p>
        </p:txBody>
      </p:sp>
      <p:sp>
        <p:nvSpPr>
          <p:cNvPr id="199" name="Google Shape;199;p30"/>
          <p:cNvSpPr txBox="1"/>
          <p:nvPr/>
        </p:nvSpPr>
        <p:spPr>
          <a:xfrm>
            <a:off x="2548985" y="2356675"/>
            <a:ext cx="4011454" cy="652939"/>
          </a:xfrm>
          <a:prstGeom prst="rect">
            <a:avLst/>
          </a:prstGeom>
          <a:noFill/>
          <a:ln>
            <a:noFill/>
          </a:ln>
        </p:spPr>
        <p:txBody>
          <a:bodyPr anchorCtr="0" anchor="t" bIns="0" lIns="0" spcFirstLastPara="1" rIns="0" wrap="square" tIns="10000">
            <a:spAutoFit/>
          </a:bodyPr>
          <a:lstStyle/>
          <a:p>
            <a:pPr indent="0" lvl="0" marL="0" marR="0" rtl="0" algn="ctr">
              <a:lnSpc>
                <a:spcPct val="100000"/>
              </a:lnSpc>
              <a:spcBef>
                <a:spcPts val="0"/>
              </a:spcBef>
              <a:spcAft>
                <a:spcPts val="0"/>
              </a:spcAft>
              <a:buNone/>
            </a:pPr>
            <a:r>
              <a:rPr b="1" lang="en" sz="2400">
                <a:solidFill>
                  <a:srgbClr val="0E4D7A"/>
                </a:solidFill>
                <a:latin typeface="Calibri"/>
                <a:ea typeface="Calibri"/>
                <a:cs typeface="Calibri"/>
                <a:sym typeface="Calibri"/>
              </a:rPr>
              <a:t>Special Populations Roundtable</a:t>
            </a:r>
            <a:endParaRPr sz="2400">
              <a:latin typeface="Calibri"/>
              <a:ea typeface="Calibri"/>
              <a:cs typeface="Calibri"/>
              <a:sym typeface="Calibri"/>
            </a:endParaRPr>
          </a:p>
          <a:p>
            <a:pPr indent="0" lvl="0" marL="0" marR="0" rtl="0" algn="ctr">
              <a:lnSpc>
                <a:spcPct val="100000"/>
              </a:lnSpc>
              <a:spcBef>
                <a:spcPts val="0"/>
              </a:spcBef>
              <a:spcAft>
                <a:spcPts val="0"/>
              </a:spcAft>
              <a:buNone/>
            </a:pPr>
            <a:r>
              <a:rPr b="1" i="1" lang="en" sz="1700">
                <a:solidFill>
                  <a:srgbClr val="0E4D7A"/>
                </a:solidFill>
                <a:latin typeface="Calibri"/>
                <a:ea typeface="Calibri"/>
                <a:cs typeface="Calibri"/>
                <a:sym typeface="Calibri"/>
              </a:rPr>
              <a:t>May 21, 2021</a:t>
            </a:r>
            <a:endParaRPr sz="1700">
              <a:latin typeface="Calibri"/>
              <a:ea typeface="Calibri"/>
              <a:cs typeface="Calibri"/>
              <a:sym typeface="Calibri"/>
            </a:endParaRPr>
          </a:p>
        </p:txBody>
      </p:sp>
      <p:sp>
        <p:nvSpPr>
          <p:cNvPr id="200" name="Google Shape;200;p30"/>
          <p:cNvSpPr txBox="1"/>
          <p:nvPr/>
        </p:nvSpPr>
        <p:spPr>
          <a:xfrm>
            <a:off x="802004" y="3237033"/>
            <a:ext cx="3797617" cy="842963"/>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400">
                <a:solidFill>
                  <a:srgbClr val="990000"/>
                </a:solidFill>
                <a:latin typeface="Calibri"/>
                <a:ea typeface="Calibri"/>
                <a:cs typeface="Calibri"/>
                <a:sym typeface="Calibri"/>
              </a:rPr>
              <a:t>Suma Nair PhD, MS, RD</a:t>
            </a:r>
            <a:endParaRPr sz="1400">
              <a:latin typeface="Calibri"/>
              <a:ea typeface="Calibri"/>
              <a:cs typeface="Calibri"/>
              <a:sym typeface="Calibri"/>
            </a:endParaRPr>
          </a:p>
          <a:p>
            <a:pPr indent="0" lvl="0" marL="12700" marR="965200" rtl="0" algn="l">
              <a:lnSpc>
                <a:spcPct val="100000"/>
              </a:lnSpc>
              <a:spcBef>
                <a:spcPts val="0"/>
              </a:spcBef>
              <a:spcAft>
                <a:spcPts val="0"/>
              </a:spcAft>
              <a:buNone/>
            </a:pPr>
            <a:r>
              <a:rPr b="1" lang="en" sz="1400">
                <a:solidFill>
                  <a:srgbClr val="990000"/>
                </a:solidFill>
                <a:latin typeface="Calibri"/>
                <a:ea typeface="Calibri"/>
                <a:cs typeface="Calibri"/>
                <a:sym typeface="Calibri"/>
              </a:rPr>
              <a:t>Director, Office of Quality Improvement  </a:t>
            </a:r>
            <a:r>
              <a:rPr b="1" lang="en" sz="1400">
                <a:solidFill>
                  <a:srgbClr val="0E4D7A"/>
                </a:solidFill>
                <a:latin typeface="Calibri"/>
                <a:ea typeface="Calibri"/>
                <a:cs typeface="Calibri"/>
                <a:sym typeface="Calibri"/>
              </a:rPr>
              <a:t>Bureau of Primary Health Care (BPHC)</a:t>
            </a:r>
            <a:endParaRPr sz="1400">
              <a:latin typeface="Calibri"/>
              <a:ea typeface="Calibri"/>
              <a:cs typeface="Calibri"/>
              <a:sym typeface="Calibri"/>
            </a:endParaRPr>
          </a:p>
          <a:p>
            <a:pPr indent="0" lvl="0" marL="12700" marR="0" rtl="0" algn="l">
              <a:lnSpc>
                <a:spcPct val="100000"/>
              </a:lnSpc>
              <a:spcBef>
                <a:spcPts val="0"/>
              </a:spcBef>
              <a:spcAft>
                <a:spcPts val="0"/>
              </a:spcAft>
              <a:buNone/>
            </a:pPr>
            <a:r>
              <a:rPr b="1" lang="en" sz="1400">
                <a:solidFill>
                  <a:srgbClr val="0E4D7A"/>
                </a:solidFill>
                <a:latin typeface="Calibri"/>
                <a:ea typeface="Calibri"/>
                <a:cs typeface="Calibri"/>
                <a:sym typeface="Calibri"/>
              </a:rPr>
              <a:t>Health Resources and Services Administration (HRSA)</a:t>
            </a:r>
            <a:endParaRPr sz="14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1"/>
          <p:cNvSpPr/>
          <p:nvPr/>
        </p:nvSpPr>
        <p:spPr>
          <a:xfrm>
            <a:off x="571" y="800671"/>
            <a:ext cx="9144000" cy="0"/>
          </a:xfrm>
          <a:custGeom>
            <a:rect b="b" l="l" r="r" t="t"/>
            <a:pathLst>
              <a:path extrusionOk="0" h="120000" w="12192000">
                <a:moveTo>
                  <a:pt x="0" y="0"/>
                </a:moveTo>
                <a:lnTo>
                  <a:pt x="12192000" y="0"/>
                </a:lnTo>
              </a:path>
            </a:pathLst>
          </a:custGeom>
          <a:noFill/>
          <a:ln cap="flat" cmpd="sng" w="381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06" name="Google Shape;206;p31"/>
          <p:cNvSpPr txBox="1"/>
          <p:nvPr>
            <p:ph type="title"/>
          </p:nvPr>
        </p:nvSpPr>
        <p:spPr>
          <a:xfrm>
            <a:off x="687704" y="53111"/>
            <a:ext cx="7768590" cy="659130"/>
          </a:xfrm>
          <a:prstGeom prst="rect">
            <a:avLst/>
          </a:prstGeom>
          <a:noFill/>
          <a:ln>
            <a:noFill/>
          </a:ln>
        </p:spPr>
        <p:txBody>
          <a:bodyPr anchorCtr="0" anchor="t" bIns="0" lIns="0" spcFirstLastPara="1" rIns="0" wrap="square" tIns="9050">
            <a:spAutoFit/>
          </a:bodyPr>
          <a:lstStyle/>
          <a:p>
            <a:pPr indent="0" lvl="0" marL="12700" marR="0" rtl="0" algn="l">
              <a:lnSpc>
                <a:spcPct val="100000"/>
              </a:lnSpc>
              <a:spcBef>
                <a:spcPts val="0"/>
              </a:spcBef>
              <a:spcAft>
                <a:spcPts val="0"/>
              </a:spcAft>
              <a:buNone/>
            </a:pPr>
            <a:r>
              <a:rPr lang="en" sz="1100"/>
              <a:t>Overall COVID-19 Vaccines Administered to Date by Health Centers:  Known Race/Ethnicity</a:t>
            </a:r>
            <a:endParaRPr sz="1100"/>
          </a:p>
        </p:txBody>
      </p:sp>
      <p:sp>
        <p:nvSpPr>
          <p:cNvPr id="207" name="Google Shape;207;p31"/>
          <p:cNvSpPr txBox="1"/>
          <p:nvPr/>
        </p:nvSpPr>
        <p:spPr>
          <a:xfrm>
            <a:off x="1547431" y="1369885"/>
            <a:ext cx="3577590" cy="248126"/>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lang="en" sz="1500">
                <a:solidFill>
                  <a:srgbClr val="0E4D7A"/>
                </a:solidFill>
                <a:latin typeface="Calibri"/>
                <a:ea typeface="Calibri"/>
                <a:cs typeface="Calibri"/>
                <a:sym typeface="Calibri"/>
              </a:rPr>
              <a:t>A total of </a:t>
            </a:r>
            <a:r>
              <a:rPr b="1" lang="en" sz="1500">
                <a:solidFill>
                  <a:srgbClr val="0E4D7A"/>
                </a:solidFill>
                <a:latin typeface="Calibri"/>
                <a:ea typeface="Calibri"/>
                <a:cs typeface="Calibri"/>
                <a:sym typeface="Calibri"/>
              </a:rPr>
              <a:t>10,231,630 COVID-19 vaccine doses</a:t>
            </a:r>
            <a:endParaRPr sz="1500">
              <a:latin typeface="Calibri"/>
              <a:ea typeface="Calibri"/>
              <a:cs typeface="Calibri"/>
              <a:sym typeface="Calibri"/>
            </a:endParaRPr>
          </a:p>
        </p:txBody>
      </p:sp>
      <p:sp>
        <p:nvSpPr>
          <p:cNvPr id="208" name="Google Shape;208;p31"/>
          <p:cNvSpPr txBox="1"/>
          <p:nvPr/>
        </p:nvSpPr>
        <p:spPr>
          <a:xfrm>
            <a:off x="1547431" y="1646263"/>
            <a:ext cx="3906202" cy="248603"/>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lang="en" sz="1500">
                <a:solidFill>
                  <a:srgbClr val="0E4D7A"/>
                </a:solidFill>
                <a:latin typeface="Calibri"/>
                <a:ea typeface="Calibri"/>
                <a:cs typeface="Calibri"/>
                <a:sym typeface="Calibri"/>
              </a:rPr>
              <a:t>have been administered by health centers to date.</a:t>
            </a:r>
            <a:endParaRPr sz="1500">
              <a:latin typeface="Calibri"/>
              <a:ea typeface="Calibri"/>
              <a:cs typeface="Calibri"/>
              <a:sym typeface="Calibri"/>
            </a:endParaRPr>
          </a:p>
        </p:txBody>
      </p:sp>
      <p:sp>
        <p:nvSpPr>
          <p:cNvPr id="209" name="Google Shape;209;p31"/>
          <p:cNvSpPr/>
          <p:nvPr/>
        </p:nvSpPr>
        <p:spPr>
          <a:xfrm>
            <a:off x="8033003" y="1413891"/>
            <a:ext cx="159067" cy="988695"/>
          </a:xfrm>
          <a:custGeom>
            <a:rect b="b" l="l" r="r" t="t"/>
            <a:pathLst>
              <a:path extrusionOk="0" h="1318260" w="212090">
                <a:moveTo>
                  <a:pt x="211835" y="0"/>
                </a:moveTo>
                <a:lnTo>
                  <a:pt x="0" y="0"/>
                </a:lnTo>
                <a:lnTo>
                  <a:pt x="0" y="1318260"/>
                </a:lnTo>
                <a:lnTo>
                  <a:pt x="211835" y="1318260"/>
                </a:lnTo>
                <a:lnTo>
                  <a:pt x="211835"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nvGrpSpPr>
          <p:cNvPr id="210" name="Google Shape;210;p31"/>
          <p:cNvGrpSpPr/>
          <p:nvPr/>
        </p:nvGrpSpPr>
        <p:grpSpPr>
          <a:xfrm>
            <a:off x="1144143" y="1603629"/>
            <a:ext cx="7168039" cy="2346960"/>
            <a:chOff x="1525524" y="2138172"/>
            <a:chExt cx="9557385" cy="3129280"/>
          </a:xfrm>
        </p:grpSpPr>
        <p:sp>
          <p:nvSpPr>
            <p:cNvPr id="211" name="Google Shape;211;p31"/>
            <p:cNvSpPr/>
            <p:nvPr/>
          </p:nvSpPr>
          <p:spPr>
            <a:xfrm>
              <a:off x="1684020" y="5262372"/>
              <a:ext cx="213360" cy="5080"/>
            </a:xfrm>
            <a:custGeom>
              <a:rect b="b" l="l" r="r" t="t"/>
              <a:pathLst>
                <a:path extrusionOk="0" h="5079" w="213360">
                  <a:moveTo>
                    <a:pt x="213360" y="0"/>
                  </a:moveTo>
                  <a:lnTo>
                    <a:pt x="0" y="0"/>
                  </a:lnTo>
                  <a:lnTo>
                    <a:pt x="0" y="4571"/>
                  </a:lnTo>
                  <a:lnTo>
                    <a:pt x="213360" y="4571"/>
                  </a:lnTo>
                  <a:lnTo>
                    <a:pt x="213360"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12" name="Google Shape;212;p31"/>
            <p:cNvSpPr/>
            <p:nvPr/>
          </p:nvSpPr>
          <p:spPr>
            <a:xfrm>
              <a:off x="1684020" y="5253227"/>
              <a:ext cx="213360" cy="9525"/>
            </a:xfrm>
            <a:custGeom>
              <a:rect b="b" l="l" r="r" t="t"/>
              <a:pathLst>
                <a:path extrusionOk="0" h="9525" w="213360">
                  <a:moveTo>
                    <a:pt x="213360" y="0"/>
                  </a:moveTo>
                  <a:lnTo>
                    <a:pt x="0" y="0"/>
                  </a:lnTo>
                  <a:lnTo>
                    <a:pt x="0" y="9144"/>
                  </a:lnTo>
                  <a:lnTo>
                    <a:pt x="213360" y="9144"/>
                  </a:lnTo>
                  <a:lnTo>
                    <a:pt x="213360"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13" name="Google Shape;213;p31"/>
            <p:cNvSpPr/>
            <p:nvPr/>
          </p:nvSpPr>
          <p:spPr>
            <a:xfrm>
              <a:off x="2215896" y="5250179"/>
              <a:ext cx="212090" cy="17145"/>
            </a:xfrm>
            <a:custGeom>
              <a:rect b="b" l="l" r="r" t="t"/>
              <a:pathLst>
                <a:path extrusionOk="0" h="17145" w="212089">
                  <a:moveTo>
                    <a:pt x="211836" y="0"/>
                  </a:moveTo>
                  <a:lnTo>
                    <a:pt x="0" y="0"/>
                  </a:lnTo>
                  <a:lnTo>
                    <a:pt x="0" y="16764"/>
                  </a:lnTo>
                  <a:lnTo>
                    <a:pt x="211836" y="16764"/>
                  </a:lnTo>
                  <a:lnTo>
                    <a:pt x="211836"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14" name="Google Shape;214;p31"/>
            <p:cNvSpPr/>
            <p:nvPr/>
          </p:nvSpPr>
          <p:spPr>
            <a:xfrm>
              <a:off x="2215896" y="5225795"/>
              <a:ext cx="212090" cy="24765"/>
            </a:xfrm>
            <a:custGeom>
              <a:rect b="b" l="l" r="r" t="t"/>
              <a:pathLst>
                <a:path extrusionOk="0" h="24764" w="212089">
                  <a:moveTo>
                    <a:pt x="211836" y="0"/>
                  </a:moveTo>
                  <a:lnTo>
                    <a:pt x="0" y="0"/>
                  </a:lnTo>
                  <a:lnTo>
                    <a:pt x="0" y="24383"/>
                  </a:lnTo>
                  <a:lnTo>
                    <a:pt x="211836" y="24383"/>
                  </a:lnTo>
                  <a:lnTo>
                    <a:pt x="211836"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15" name="Google Shape;215;p31"/>
            <p:cNvSpPr/>
            <p:nvPr/>
          </p:nvSpPr>
          <p:spPr>
            <a:xfrm>
              <a:off x="2746248" y="5230367"/>
              <a:ext cx="212090" cy="36830"/>
            </a:xfrm>
            <a:custGeom>
              <a:rect b="b" l="l" r="r" t="t"/>
              <a:pathLst>
                <a:path extrusionOk="0" h="36829" w="212089">
                  <a:moveTo>
                    <a:pt x="211835" y="0"/>
                  </a:moveTo>
                  <a:lnTo>
                    <a:pt x="0" y="0"/>
                  </a:lnTo>
                  <a:lnTo>
                    <a:pt x="0" y="36575"/>
                  </a:lnTo>
                  <a:lnTo>
                    <a:pt x="211835" y="36575"/>
                  </a:lnTo>
                  <a:lnTo>
                    <a:pt x="211835"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16" name="Google Shape;216;p31"/>
            <p:cNvSpPr/>
            <p:nvPr/>
          </p:nvSpPr>
          <p:spPr>
            <a:xfrm>
              <a:off x="2746248" y="5186172"/>
              <a:ext cx="212090" cy="44450"/>
            </a:xfrm>
            <a:custGeom>
              <a:rect b="b" l="l" r="r" t="t"/>
              <a:pathLst>
                <a:path extrusionOk="0" h="44450" w="212089">
                  <a:moveTo>
                    <a:pt x="211835" y="0"/>
                  </a:moveTo>
                  <a:lnTo>
                    <a:pt x="0" y="0"/>
                  </a:lnTo>
                  <a:lnTo>
                    <a:pt x="0" y="44195"/>
                  </a:lnTo>
                  <a:lnTo>
                    <a:pt x="211835" y="44195"/>
                  </a:lnTo>
                  <a:lnTo>
                    <a:pt x="211835"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17" name="Google Shape;217;p31"/>
            <p:cNvSpPr/>
            <p:nvPr/>
          </p:nvSpPr>
          <p:spPr>
            <a:xfrm>
              <a:off x="3276600" y="5204460"/>
              <a:ext cx="213360" cy="62865"/>
            </a:xfrm>
            <a:custGeom>
              <a:rect b="b" l="l" r="r" t="t"/>
              <a:pathLst>
                <a:path extrusionOk="0" h="62864" w="213360">
                  <a:moveTo>
                    <a:pt x="213360" y="0"/>
                  </a:moveTo>
                  <a:lnTo>
                    <a:pt x="0" y="0"/>
                  </a:lnTo>
                  <a:lnTo>
                    <a:pt x="0" y="62483"/>
                  </a:lnTo>
                  <a:lnTo>
                    <a:pt x="213360" y="62483"/>
                  </a:lnTo>
                  <a:lnTo>
                    <a:pt x="213360"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18" name="Google Shape;218;p31"/>
            <p:cNvSpPr/>
            <p:nvPr/>
          </p:nvSpPr>
          <p:spPr>
            <a:xfrm>
              <a:off x="3276600" y="5132832"/>
              <a:ext cx="213360" cy="71755"/>
            </a:xfrm>
            <a:custGeom>
              <a:rect b="b" l="l" r="r" t="t"/>
              <a:pathLst>
                <a:path extrusionOk="0" h="71754" w="213360">
                  <a:moveTo>
                    <a:pt x="213360" y="0"/>
                  </a:moveTo>
                  <a:lnTo>
                    <a:pt x="0" y="0"/>
                  </a:lnTo>
                  <a:lnTo>
                    <a:pt x="0" y="71628"/>
                  </a:lnTo>
                  <a:lnTo>
                    <a:pt x="213360" y="71628"/>
                  </a:lnTo>
                  <a:lnTo>
                    <a:pt x="213360"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19" name="Google Shape;219;p31"/>
            <p:cNvSpPr/>
            <p:nvPr/>
          </p:nvSpPr>
          <p:spPr>
            <a:xfrm>
              <a:off x="3808475" y="5154167"/>
              <a:ext cx="212090" cy="113030"/>
            </a:xfrm>
            <a:custGeom>
              <a:rect b="b" l="l" r="r" t="t"/>
              <a:pathLst>
                <a:path extrusionOk="0" h="113029" w="212089">
                  <a:moveTo>
                    <a:pt x="211836" y="0"/>
                  </a:moveTo>
                  <a:lnTo>
                    <a:pt x="0" y="0"/>
                  </a:lnTo>
                  <a:lnTo>
                    <a:pt x="0" y="112775"/>
                  </a:lnTo>
                  <a:lnTo>
                    <a:pt x="211836" y="112775"/>
                  </a:lnTo>
                  <a:lnTo>
                    <a:pt x="211836"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20" name="Google Shape;220;p31"/>
            <p:cNvSpPr/>
            <p:nvPr/>
          </p:nvSpPr>
          <p:spPr>
            <a:xfrm>
              <a:off x="3808475" y="5042916"/>
              <a:ext cx="212090" cy="111760"/>
            </a:xfrm>
            <a:custGeom>
              <a:rect b="b" l="l" r="r" t="t"/>
              <a:pathLst>
                <a:path extrusionOk="0" h="111760" w="212089">
                  <a:moveTo>
                    <a:pt x="211836" y="0"/>
                  </a:moveTo>
                  <a:lnTo>
                    <a:pt x="0" y="0"/>
                  </a:lnTo>
                  <a:lnTo>
                    <a:pt x="0" y="111251"/>
                  </a:lnTo>
                  <a:lnTo>
                    <a:pt x="211836" y="111251"/>
                  </a:lnTo>
                  <a:lnTo>
                    <a:pt x="211836"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21" name="Google Shape;221;p31"/>
            <p:cNvSpPr/>
            <p:nvPr/>
          </p:nvSpPr>
          <p:spPr>
            <a:xfrm>
              <a:off x="4338828" y="5097779"/>
              <a:ext cx="213360" cy="169545"/>
            </a:xfrm>
            <a:custGeom>
              <a:rect b="b" l="l" r="r" t="t"/>
              <a:pathLst>
                <a:path extrusionOk="0" h="169545" w="213360">
                  <a:moveTo>
                    <a:pt x="213360" y="0"/>
                  </a:moveTo>
                  <a:lnTo>
                    <a:pt x="0" y="0"/>
                  </a:lnTo>
                  <a:lnTo>
                    <a:pt x="0" y="169164"/>
                  </a:lnTo>
                  <a:lnTo>
                    <a:pt x="213360" y="169164"/>
                  </a:lnTo>
                  <a:lnTo>
                    <a:pt x="213360"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22" name="Google Shape;222;p31"/>
            <p:cNvSpPr/>
            <p:nvPr/>
          </p:nvSpPr>
          <p:spPr>
            <a:xfrm>
              <a:off x="4338828" y="4943855"/>
              <a:ext cx="213360" cy="154305"/>
            </a:xfrm>
            <a:custGeom>
              <a:rect b="b" l="l" r="r" t="t"/>
              <a:pathLst>
                <a:path extrusionOk="0" h="154304" w="213360">
                  <a:moveTo>
                    <a:pt x="213360" y="0"/>
                  </a:moveTo>
                  <a:lnTo>
                    <a:pt x="0" y="0"/>
                  </a:lnTo>
                  <a:lnTo>
                    <a:pt x="0" y="153924"/>
                  </a:lnTo>
                  <a:lnTo>
                    <a:pt x="213360" y="153924"/>
                  </a:lnTo>
                  <a:lnTo>
                    <a:pt x="213360"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23" name="Google Shape;223;p31"/>
            <p:cNvSpPr/>
            <p:nvPr/>
          </p:nvSpPr>
          <p:spPr>
            <a:xfrm>
              <a:off x="4870703" y="5050536"/>
              <a:ext cx="212090" cy="216535"/>
            </a:xfrm>
            <a:custGeom>
              <a:rect b="b" l="l" r="r" t="t"/>
              <a:pathLst>
                <a:path extrusionOk="0" h="216535" w="212089">
                  <a:moveTo>
                    <a:pt x="211836" y="0"/>
                  </a:moveTo>
                  <a:lnTo>
                    <a:pt x="0" y="0"/>
                  </a:lnTo>
                  <a:lnTo>
                    <a:pt x="0" y="216407"/>
                  </a:lnTo>
                  <a:lnTo>
                    <a:pt x="211836" y="216407"/>
                  </a:lnTo>
                  <a:lnTo>
                    <a:pt x="211836"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24" name="Google Shape;224;p31"/>
            <p:cNvSpPr/>
            <p:nvPr/>
          </p:nvSpPr>
          <p:spPr>
            <a:xfrm>
              <a:off x="4870703" y="4846320"/>
              <a:ext cx="212090" cy="204470"/>
            </a:xfrm>
            <a:custGeom>
              <a:rect b="b" l="l" r="r" t="t"/>
              <a:pathLst>
                <a:path extrusionOk="0" h="204470" w="212089">
                  <a:moveTo>
                    <a:pt x="211836" y="0"/>
                  </a:moveTo>
                  <a:lnTo>
                    <a:pt x="0" y="0"/>
                  </a:lnTo>
                  <a:lnTo>
                    <a:pt x="0" y="204215"/>
                  </a:lnTo>
                  <a:lnTo>
                    <a:pt x="211836" y="204215"/>
                  </a:lnTo>
                  <a:lnTo>
                    <a:pt x="211836"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25" name="Google Shape;225;p31"/>
            <p:cNvSpPr/>
            <p:nvPr/>
          </p:nvSpPr>
          <p:spPr>
            <a:xfrm>
              <a:off x="5401056" y="4943855"/>
              <a:ext cx="212090" cy="323215"/>
            </a:xfrm>
            <a:custGeom>
              <a:rect b="b" l="l" r="r" t="t"/>
              <a:pathLst>
                <a:path extrusionOk="0" h="323214" w="212089">
                  <a:moveTo>
                    <a:pt x="211836" y="0"/>
                  </a:moveTo>
                  <a:lnTo>
                    <a:pt x="0" y="0"/>
                  </a:lnTo>
                  <a:lnTo>
                    <a:pt x="0" y="323088"/>
                  </a:lnTo>
                  <a:lnTo>
                    <a:pt x="211836" y="323088"/>
                  </a:lnTo>
                  <a:lnTo>
                    <a:pt x="211836"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26" name="Google Shape;226;p31"/>
            <p:cNvSpPr/>
            <p:nvPr/>
          </p:nvSpPr>
          <p:spPr>
            <a:xfrm>
              <a:off x="5401056" y="4651248"/>
              <a:ext cx="212090" cy="292735"/>
            </a:xfrm>
            <a:custGeom>
              <a:rect b="b" l="l" r="r" t="t"/>
              <a:pathLst>
                <a:path extrusionOk="0" h="292735" w="212089">
                  <a:moveTo>
                    <a:pt x="211836" y="0"/>
                  </a:moveTo>
                  <a:lnTo>
                    <a:pt x="0" y="0"/>
                  </a:lnTo>
                  <a:lnTo>
                    <a:pt x="0" y="292607"/>
                  </a:lnTo>
                  <a:lnTo>
                    <a:pt x="211836" y="292607"/>
                  </a:lnTo>
                  <a:lnTo>
                    <a:pt x="211836"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27" name="Google Shape;227;p31"/>
            <p:cNvSpPr/>
            <p:nvPr/>
          </p:nvSpPr>
          <p:spPr>
            <a:xfrm>
              <a:off x="6463283" y="4695444"/>
              <a:ext cx="212090" cy="571500"/>
            </a:xfrm>
            <a:custGeom>
              <a:rect b="b" l="l" r="r" t="t"/>
              <a:pathLst>
                <a:path extrusionOk="0" h="571500" w="212090">
                  <a:moveTo>
                    <a:pt x="211836" y="0"/>
                  </a:moveTo>
                  <a:lnTo>
                    <a:pt x="0" y="0"/>
                  </a:lnTo>
                  <a:lnTo>
                    <a:pt x="0" y="571499"/>
                  </a:lnTo>
                  <a:lnTo>
                    <a:pt x="211836" y="571499"/>
                  </a:lnTo>
                  <a:lnTo>
                    <a:pt x="211836"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28" name="Google Shape;228;p31"/>
            <p:cNvSpPr/>
            <p:nvPr/>
          </p:nvSpPr>
          <p:spPr>
            <a:xfrm>
              <a:off x="6463283" y="4213860"/>
              <a:ext cx="212090" cy="481965"/>
            </a:xfrm>
            <a:custGeom>
              <a:rect b="b" l="l" r="r" t="t"/>
              <a:pathLst>
                <a:path extrusionOk="0" h="481964" w="212090">
                  <a:moveTo>
                    <a:pt x="211836" y="0"/>
                  </a:moveTo>
                  <a:lnTo>
                    <a:pt x="0" y="0"/>
                  </a:lnTo>
                  <a:lnTo>
                    <a:pt x="0" y="481583"/>
                  </a:lnTo>
                  <a:lnTo>
                    <a:pt x="211836" y="481583"/>
                  </a:lnTo>
                  <a:lnTo>
                    <a:pt x="211836"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29" name="Google Shape;229;p31"/>
            <p:cNvSpPr/>
            <p:nvPr/>
          </p:nvSpPr>
          <p:spPr>
            <a:xfrm>
              <a:off x="6993636" y="4553711"/>
              <a:ext cx="213360" cy="713740"/>
            </a:xfrm>
            <a:custGeom>
              <a:rect b="b" l="l" r="r" t="t"/>
              <a:pathLst>
                <a:path extrusionOk="0" h="713739" w="213359">
                  <a:moveTo>
                    <a:pt x="213360" y="0"/>
                  </a:moveTo>
                  <a:lnTo>
                    <a:pt x="0" y="0"/>
                  </a:lnTo>
                  <a:lnTo>
                    <a:pt x="0" y="713232"/>
                  </a:lnTo>
                  <a:lnTo>
                    <a:pt x="213360" y="713232"/>
                  </a:lnTo>
                  <a:lnTo>
                    <a:pt x="213360"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30" name="Google Shape;230;p31"/>
            <p:cNvSpPr/>
            <p:nvPr/>
          </p:nvSpPr>
          <p:spPr>
            <a:xfrm>
              <a:off x="6993636" y="3979164"/>
              <a:ext cx="213360" cy="574675"/>
            </a:xfrm>
            <a:custGeom>
              <a:rect b="b" l="l" r="r" t="t"/>
              <a:pathLst>
                <a:path extrusionOk="0" h="574675" w="213359">
                  <a:moveTo>
                    <a:pt x="213360" y="0"/>
                  </a:moveTo>
                  <a:lnTo>
                    <a:pt x="0" y="0"/>
                  </a:lnTo>
                  <a:lnTo>
                    <a:pt x="0" y="574548"/>
                  </a:lnTo>
                  <a:lnTo>
                    <a:pt x="213360" y="574548"/>
                  </a:lnTo>
                  <a:lnTo>
                    <a:pt x="213360"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31" name="Google Shape;231;p31"/>
            <p:cNvSpPr/>
            <p:nvPr/>
          </p:nvSpPr>
          <p:spPr>
            <a:xfrm>
              <a:off x="7525512" y="4393692"/>
              <a:ext cx="212090" cy="873760"/>
            </a:xfrm>
            <a:custGeom>
              <a:rect b="b" l="l" r="r" t="t"/>
              <a:pathLst>
                <a:path extrusionOk="0" h="873760" w="212090">
                  <a:moveTo>
                    <a:pt x="211836" y="0"/>
                  </a:moveTo>
                  <a:lnTo>
                    <a:pt x="0" y="0"/>
                  </a:lnTo>
                  <a:lnTo>
                    <a:pt x="0" y="873251"/>
                  </a:lnTo>
                  <a:lnTo>
                    <a:pt x="211836" y="873251"/>
                  </a:lnTo>
                  <a:lnTo>
                    <a:pt x="211836"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32" name="Google Shape;232;p31"/>
            <p:cNvSpPr/>
            <p:nvPr/>
          </p:nvSpPr>
          <p:spPr>
            <a:xfrm>
              <a:off x="7525512" y="3712463"/>
              <a:ext cx="212090" cy="681355"/>
            </a:xfrm>
            <a:custGeom>
              <a:rect b="b" l="l" r="r" t="t"/>
              <a:pathLst>
                <a:path extrusionOk="0" h="681354" w="212090">
                  <a:moveTo>
                    <a:pt x="211836" y="0"/>
                  </a:moveTo>
                  <a:lnTo>
                    <a:pt x="0" y="0"/>
                  </a:lnTo>
                  <a:lnTo>
                    <a:pt x="0" y="681228"/>
                  </a:lnTo>
                  <a:lnTo>
                    <a:pt x="211836" y="681228"/>
                  </a:lnTo>
                  <a:lnTo>
                    <a:pt x="211836"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33" name="Google Shape;233;p31"/>
            <p:cNvSpPr/>
            <p:nvPr/>
          </p:nvSpPr>
          <p:spPr>
            <a:xfrm>
              <a:off x="8055864" y="4215383"/>
              <a:ext cx="212090" cy="1051560"/>
            </a:xfrm>
            <a:custGeom>
              <a:rect b="b" l="l" r="r" t="t"/>
              <a:pathLst>
                <a:path extrusionOk="0" h="1051560" w="212090">
                  <a:moveTo>
                    <a:pt x="211835" y="0"/>
                  </a:moveTo>
                  <a:lnTo>
                    <a:pt x="0" y="0"/>
                  </a:lnTo>
                  <a:lnTo>
                    <a:pt x="0" y="1051560"/>
                  </a:lnTo>
                  <a:lnTo>
                    <a:pt x="211835" y="1051560"/>
                  </a:lnTo>
                  <a:lnTo>
                    <a:pt x="211835"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34" name="Google Shape;234;p31"/>
            <p:cNvSpPr/>
            <p:nvPr/>
          </p:nvSpPr>
          <p:spPr>
            <a:xfrm>
              <a:off x="8055864" y="3424427"/>
              <a:ext cx="212090" cy="791210"/>
            </a:xfrm>
            <a:custGeom>
              <a:rect b="b" l="l" r="r" t="t"/>
              <a:pathLst>
                <a:path extrusionOk="0" h="791210" w="212090">
                  <a:moveTo>
                    <a:pt x="211835" y="0"/>
                  </a:moveTo>
                  <a:lnTo>
                    <a:pt x="0" y="0"/>
                  </a:lnTo>
                  <a:lnTo>
                    <a:pt x="0" y="790956"/>
                  </a:lnTo>
                  <a:lnTo>
                    <a:pt x="211835" y="790956"/>
                  </a:lnTo>
                  <a:lnTo>
                    <a:pt x="211835"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35" name="Google Shape;235;p31"/>
            <p:cNvSpPr/>
            <p:nvPr/>
          </p:nvSpPr>
          <p:spPr>
            <a:xfrm>
              <a:off x="8586216" y="4006595"/>
              <a:ext cx="213360" cy="1260475"/>
            </a:xfrm>
            <a:custGeom>
              <a:rect b="b" l="l" r="r" t="t"/>
              <a:pathLst>
                <a:path extrusionOk="0" h="1260475" w="213359">
                  <a:moveTo>
                    <a:pt x="213359" y="0"/>
                  </a:moveTo>
                  <a:lnTo>
                    <a:pt x="0" y="0"/>
                  </a:lnTo>
                  <a:lnTo>
                    <a:pt x="0" y="1260347"/>
                  </a:lnTo>
                  <a:lnTo>
                    <a:pt x="213359" y="1260347"/>
                  </a:lnTo>
                  <a:lnTo>
                    <a:pt x="213359"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36" name="Google Shape;236;p31"/>
            <p:cNvSpPr/>
            <p:nvPr/>
          </p:nvSpPr>
          <p:spPr>
            <a:xfrm>
              <a:off x="8586216" y="3073908"/>
              <a:ext cx="213360" cy="932815"/>
            </a:xfrm>
            <a:custGeom>
              <a:rect b="b" l="l" r="r" t="t"/>
              <a:pathLst>
                <a:path extrusionOk="0" h="932814" w="213359">
                  <a:moveTo>
                    <a:pt x="213359" y="0"/>
                  </a:moveTo>
                  <a:lnTo>
                    <a:pt x="0" y="0"/>
                  </a:lnTo>
                  <a:lnTo>
                    <a:pt x="0" y="932687"/>
                  </a:lnTo>
                  <a:lnTo>
                    <a:pt x="213359" y="932687"/>
                  </a:lnTo>
                  <a:lnTo>
                    <a:pt x="213359"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37" name="Google Shape;237;p31"/>
            <p:cNvSpPr/>
            <p:nvPr/>
          </p:nvSpPr>
          <p:spPr>
            <a:xfrm>
              <a:off x="9648443" y="3549396"/>
              <a:ext cx="212090" cy="1717675"/>
            </a:xfrm>
            <a:custGeom>
              <a:rect b="b" l="l" r="r" t="t"/>
              <a:pathLst>
                <a:path extrusionOk="0" h="1717675" w="212090">
                  <a:moveTo>
                    <a:pt x="211835" y="0"/>
                  </a:moveTo>
                  <a:lnTo>
                    <a:pt x="0" y="0"/>
                  </a:lnTo>
                  <a:lnTo>
                    <a:pt x="0" y="1717547"/>
                  </a:lnTo>
                  <a:lnTo>
                    <a:pt x="211835" y="1717547"/>
                  </a:lnTo>
                  <a:lnTo>
                    <a:pt x="211835"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38" name="Google Shape;238;p31"/>
            <p:cNvSpPr/>
            <p:nvPr/>
          </p:nvSpPr>
          <p:spPr>
            <a:xfrm>
              <a:off x="9648443" y="2397252"/>
              <a:ext cx="212090" cy="1152525"/>
            </a:xfrm>
            <a:custGeom>
              <a:rect b="b" l="l" r="r" t="t"/>
              <a:pathLst>
                <a:path extrusionOk="0" h="1152525" w="212090">
                  <a:moveTo>
                    <a:pt x="211835" y="0"/>
                  </a:moveTo>
                  <a:lnTo>
                    <a:pt x="0" y="0"/>
                  </a:lnTo>
                  <a:lnTo>
                    <a:pt x="0" y="1152144"/>
                  </a:lnTo>
                  <a:lnTo>
                    <a:pt x="211835" y="1152144"/>
                  </a:lnTo>
                  <a:lnTo>
                    <a:pt x="211835"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39" name="Google Shape;239;p31"/>
            <p:cNvSpPr/>
            <p:nvPr/>
          </p:nvSpPr>
          <p:spPr>
            <a:xfrm>
              <a:off x="10178795" y="3369563"/>
              <a:ext cx="213360" cy="1897380"/>
            </a:xfrm>
            <a:custGeom>
              <a:rect b="b" l="l" r="r" t="t"/>
              <a:pathLst>
                <a:path extrusionOk="0" h="1897379" w="213359">
                  <a:moveTo>
                    <a:pt x="213359" y="0"/>
                  </a:moveTo>
                  <a:lnTo>
                    <a:pt x="0" y="0"/>
                  </a:lnTo>
                  <a:lnTo>
                    <a:pt x="0" y="1897380"/>
                  </a:lnTo>
                  <a:lnTo>
                    <a:pt x="213359" y="1897380"/>
                  </a:lnTo>
                  <a:lnTo>
                    <a:pt x="213359"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40" name="Google Shape;240;p31"/>
            <p:cNvSpPr/>
            <p:nvPr/>
          </p:nvSpPr>
          <p:spPr>
            <a:xfrm>
              <a:off x="10178795" y="2138172"/>
              <a:ext cx="213360" cy="1231900"/>
            </a:xfrm>
            <a:custGeom>
              <a:rect b="b" l="l" r="r" t="t"/>
              <a:pathLst>
                <a:path extrusionOk="0" h="1231900" w="213359">
                  <a:moveTo>
                    <a:pt x="213359" y="0"/>
                  </a:moveTo>
                  <a:lnTo>
                    <a:pt x="0" y="0"/>
                  </a:lnTo>
                  <a:lnTo>
                    <a:pt x="0" y="1231391"/>
                  </a:lnTo>
                  <a:lnTo>
                    <a:pt x="213359" y="1231391"/>
                  </a:lnTo>
                  <a:lnTo>
                    <a:pt x="213359"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41" name="Google Shape;241;p31"/>
            <p:cNvSpPr/>
            <p:nvPr/>
          </p:nvSpPr>
          <p:spPr>
            <a:xfrm>
              <a:off x="1525524" y="5266944"/>
              <a:ext cx="9557385" cy="0"/>
            </a:xfrm>
            <a:custGeom>
              <a:rect b="b" l="l" r="r" t="t"/>
              <a:pathLst>
                <a:path extrusionOk="0" h="120000" w="9557385">
                  <a:moveTo>
                    <a:pt x="0" y="0"/>
                  </a:moveTo>
                  <a:lnTo>
                    <a:pt x="955700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42" name="Google Shape;242;p31"/>
            <p:cNvSpPr/>
            <p:nvPr/>
          </p:nvSpPr>
          <p:spPr>
            <a:xfrm>
              <a:off x="2958084" y="4229100"/>
              <a:ext cx="7513320" cy="1019810"/>
            </a:xfrm>
            <a:custGeom>
              <a:rect b="b" l="l" r="r" t="t"/>
              <a:pathLst>
                <a:path extrusionOk="0" h="1019810" w="7513320">
                  <a:moveTo>
                    <a:pt x="0" y="1019556"/>
                  </a:moveTo>
                  <a:lnTo>
                    <a:pt x="161544" y="954024"/>
                  </a:lnTo>
                </a:path>
                <a:path extrusionOk="0" h="1019810" w="7513320">
                  <a:moveTo>
                    <a:pt x="7434072" y="89916"/>
                  </a:moveTo>
                  <a:lnTo>
                    <a:pt x="7455408" y="0"/>
                  </a:lnTo>
                  <a:lnTo>
                    <a:pt x="7513320"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43" name="Google Shape;243;p31"/>
            <p:cNvSpPr/>
            <p:nvPr/>
          </p:nvSpPr>
          <p:spPr>
            <a:xfrm>
              <a:off x="5931408" y="2720339"/>
              <a:ext cx="3398520" cy="2109470"/>
            </a:xfrm>
            <a:custGeom>
              <a:rect b="b" l="l" r="r" t="t"/>
              <a:pathLst>
                <a:path extrusionOk="0" h="2109470" w="3398520">
                  <a:moveTo>
                    <a:pt x="213360" y="1728216"/>
                  </a:moveTo>
                  <a:lnTo>
                    <a:pt x="0" y="1728216"/>
                  </a:lnTo>
                  <a:lnTo>
                    <a:pt x="0" y="2109216"/>
                  </a:lnTo>
                  <a:lnTo>
                    <a:pt x="213360" y="2109216"/>
                  </a:lnTo>
                  <a:lnTo>
                    <a:pt x="213360" y="1728216"/>
                  </a:lnTo>
                  <a:close/>
                </a:path>
                <a:path extrusionOk="0" h="2109470" w="3398520">
                  <a:moveTo>
                    <a:pt x="3398520" y="0"/>
                  </a:moveTo>
                  <a:lnTo>
                    <a:pt x="3186684" y="0"/>
                  </a:lnTo>
                  <a:lnTo>
                    <a:pt x="3186684" y="1048512"/>
                  </a:lnTo>
                  <a:lnTo>
                    <a:pt x="3398520" y="1048512"/>
                  </a:lnTo>
                  <a:lnTo>
                    <a:pt x="3398520"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244" name="Google Shape;244;p31"/>
          <p:cNvSpPr txBox="1"/>
          <p:nvPr/>
        </p:nvSpPr>
        <p:spPr>
          <a:xfrm>
            <a:off x="1376743" y="3778625"/>
            <a:ext cx="570071" cy="15668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35%	</a:t>
            </a:r>
            <a:r>
              <a:rPr b="1" baseline="30000" lang="en" sz="1400">
                <a:solidFill>
                  <a:srgbClr val="404040"/>
                </a:solidFill>
                <a:latin typeface="Calibri"/>
                <a:ea typeface="Calibri"/>
                <a:cs typeface="Calibri"/>
                <a:sym typeface="Calibri"/>
              </a:rPr>
              <a:t>43%</a:t>
            </a:r>
            <a:endParaRPr baseline="30000" sz="1400">
              <a:latin typeface="Calibri"/>
              <a:ea typeface="Calibri"/>
              <a:cs typeface="Calibri"/>
              <a:sym typeface="Calibri"/>
            </a:endParaRPr>
          </a:p>
        </p:txBody>
      </p:sp>
      <p:sp>
        <p:nvSpPr>
          <p:cNvPr id="245" name="Google Shape;245;p31"/>
          <p:cNvSpPr txBox="1"/>
          <p:nvPr/>
        </p:nvSpPr>
        <p:spPr>
          <a:xfrm>
            <a:off x="2230278" y="3719416"/>
            <a:ext cx="580072"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45%	47%</a:t>
            </a:r>
            <a:endParaRPr sz="900">
              <a:latin typeface="Calibri"/>
              <a:ea typeface="Calibri"/>
              <a:cs typeface="Calibri"/>
              <a:sym typeface="Calibri"/>
            </a:endParaRPr>
          </a:p>
        </p:txBody>
      </p:sp>
      <p:sp>
        <p:nvSpPr>
          <p:cNvPr id="246" name="Google Shape;246;p31"/>
          <p:cNvSpPr txBox="1"/>
          <p:nvPr/>
        </p:nvSpPr>
        <p:spPr>
          <a:xfrm>
            <a:off x="3045904" y="3766757"/>
            <a:ext cx="579596"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51%	53%</a:t>
            </a:r>
            <a:endParaRPr sz="900">
              <a:latin typeface="Calibri"/>
              <a:ea typeface="Calibri"/>
              <a:cs typeface="Calibri"/>
              <a:sym typeface="Calibri"/>
            </a:endParaRPr>
          </a:p>
        </p:txBody>
      </p:sp>
      <p:sp>
        <p:nvSpPr>
          <p:cNvPr id="247" name="Google Shape;247;p31"/>
          <p:cNvSpPr txBox="1"/>
          <p:nvPr/>
        </p:nvSpPr>
        <p:spPr>
          <a:xfrm>
            <a:off x="3842384" y="3709130"/>
            <a:ext cx="598646"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51%	52%</a:t>
            </a:r>
            <a:endParaRPr sz="900">
              <a:latin typeface="Calibri"/>
              <a:ea typeface="Calibri"/>
              <a:cs typeface="Calibri"/>
              <a:sym typeface="Calibri"/>
            </a:endParaRPr>
          </a:p>
        </p:txBody>
      </p:sp>
      <p:sp>
        <p:nvSpPr>
          <p:cNvPr id="248" name="Google Shape;248;p31"/>
          <p:cNvSpPr txBox="1"/>
          <p:nvPr/>
        </p:nvSpPr>
        <p:spPr>
          <a:xfrm>
            <a:off x="4448556" y="3628453"/>
            <a:ext cx="264795" cy="318611"/>
          </a:xfrm>
          <a:prstGeom prst="rect">
            <a:avLst/>
          </a:prstGeom>
          <a:solidFill>
            <a:srgbClr val="D19292"/>
          </a:solidFill>
          <a:ln>
            <a:noFill/>
          </a:ln>
        </p:spPr>
        <p:txBody>
          <a:bodyPr anchorCtr="0" anchor="t" bIns="0" lIns="0" spcFirstLastPara="1" rIns="0" wrap="square" tIns="92875">
            <a:spAutoFit/>
          </a:bodyPr>
          <a:lstStyle/>
          <a:p>
            <a:pPr indent="0" lvl="0" marL="0" marR="0" rtl="0" algn="r">
              <a:lnSpc>
                <a:spcPct val="100000"/>
              </a:lnSpc>
              <a:spcBef>
                <a:spcPts val="0"/>
              </a:spcBef>
              <a:spcAft>
                <a:spcPts val="0"/>
              </a:spcAft>
              <a:buNone/>
            </a:pPr>
            <a:r>
              <a:rPr b="1" lang="en" sz="900">
                <a:solidFill>
                  <a:srgbClr val="404040"/>
                </a:solidFill>
                <a:latin typeface="Calibri"/>
                <a:ea typeface="Calibri"/>
                <a:cs typeface="Calibri"/>
                <a:sym typeface="Calibri"/>
              </a:rPr>
              <a:t>53</a:t>
            </a:r>
            <a:endParaRPr sz="900">
              <a:latin typeface="Calibri"/>
              <a:ea typeface="Calibri"/>
              <a:cs typeface="Calibri"/>
              <a:sym typeface="Calibri"/>
            </a:endParaRPr>
          </a:p>
        </p:txBody>
      </p:sp>
      <p:sp>
        <p:nvSpPr>
          <p:cNvPr id="249" name="Google Shape;249;p31"/>
          <p:cNvSpPr txBox="1"/>
          <p:nvPr/>
        </p:nvSpPr>
        <p:spPr>
          <a:xfrm>
            <a:off x="4698491" y="3712083"/>
            <a:ext cx="10287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a:t>
            </a:r>
            <a:endParaRPr sz="900">
              <a:latin typeface="Calibri"/>
              <a:ea typeface="Calibri"/>
              <a:cs typeface="Calibri"/>
              <a:sym typeface="Calibri"/>
            </a:endParaRPr>
          </a:p>
        </p:txBody>
      </p:sp>
      <p:sp>
        <p:nvSpPr>
          <p:cNvPr id="250" name="Google Shape;250;p31"/>
          <p:cNvSpPr txBox="1"/>
          <p:nvPr/>
        </p:nvSpPr>
        <p:spPr>
          <a:xfrm>
            <a:off x="5046630" y="3651980"/>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54%</a:t>
            </a:r>
            <a:endParaRPr sz="900">
              <a:latin typeface="Calibri"/>
              <a:ea typeface="Calibri"/>
              <a:cs typeface="Calibri"/>
              <a:sym typeface="Calibri"/>
            </a:endParaRPr>
          </a:p>
        </p:txBody>
      </p:sp>
      <p:sp>
        <p:nvSpPr>
          <p:cNvPr id="251" name="Google Shape;251;p31"/>
          <p:cNvSpPr txBox="1"/>
          <p:nvPr/>
        </p:nvSpPr>
        <p:spPr>
          <a:xfrm>
            <a:off x="5397341" y="3599116"/>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55%</a:t>
            </a:r>
            <a:endParaRPr sz="900">
              <a:latin typeface="Calibri"/>
              <a:ea typeface="Calibri"/>
              <a:cs typeface="Calibri"/>
              <a:sym typeface="Calibri"/>
            </a:endParaRPr>
          </a:p>
        </p:txBody>
      </p:sp>
      <p:sp>
        <p:nvSpPr>
          <p:cNvPr id="252" name="Google Shape;252;p31"/>
          <p:cNvSpPr txBox="1"/>
          <p:nvPr/>
        </p:nvSpPr>
        <p:spPr>
          <a:xfrm>
            <a:off x="5843301" y="3539013"/>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56%</a:t>
            </a:r>
            <a:endParaRPr sz="900">
              <a:latin typeface="Calibri"/>
              <a:ea typeface="Calibri"/>
              <a:cs typeface="Calibri"/>
              <a:sym typeface="Calibri"/>
            </a:endParaRPr>
          </a:p>
        </p:txBody>
      </p:sp>
      <p:sp>
        <p:nvSpPr>
          <p:cNvPr id="253" name="Google Shape;253;p31"/>
          <p:cNvSpPr txBox="1"/>
          <p:nvPr/>
        </p:nvSpPr>
        <p:spPr>
          <a:xfrm>
            <a:off x="6184392" y="3481388"/>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57%</a:t>
            </a:r>
            <a:endParaRPr sz="900">
              <a:latin typeface="Calibri"/>
              <a:ea typeface="Calibri"/>
              <a:cs typeface="Calibri"/>
              <a:sym typeface="Calibri"/>
            </a:endParaRPr>
          </a:p>
        </p:txBody>
      </p:sp>
      <p:sp>
        <p:nvSpPr>
          <p:cNvPr id="254" name="Google Shape;254;p31"/>
          <p:cNvSpPr txBox="1"/>
          <p:nvPr/>
        </p:nvSpPr>
        <p:spPr>
          <a:xfrm>
            <a:off x="6582632" y="3346132"/>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57%</a:t>
            </a:r>
            <a:endParaRPr sz="900">
              <a:latin typeface="Calibri"/>
              <a:ea typeface="Calibri"/>
              <a:cs typeface="Calibri"/>
              <a:sym typeface="Calibri"/>
            </a:endParaRPr>
          </a:p>
        </p:txBody>
      </p:sp>
      <p:sp>
        <p:nvSpPr>
          <p:cNvPr id="255" name="Google Shape;255;p31"/>
          <p:cNvSpPr txBox="1"/>
          <p:nvPr/>
        </p:nvSpPr>
        <p:spPr>
          <a:xfrm>
            <a:off x="6838569" y="2826639"/>
            <a:ext cx="263842" cy="1120140"/>
          </a:xfrm>
          <a:prstGeom prst="rect">
            <a:avLst/>
          </a:prstGeom>
          <a:solidFill>
            <a:srgbClr val="D19292"/>
          </a:solidFill>
          <a:ln>
            <a:noFill/>
          </a:ln>
        </p:spPr>
        <p:txBody>
          <a:bodyPr anchorCtr="0" anchor="t" bIns="0" lIns="0" spcFirstLastPara="1" rIns="0" wrap="square" tIns="0">
            <a:spAutoFit/>
          </a:bodyPr>
          <a:lstStyle/>
          <a:p>
            <a:pPr indent="0" lvl="0" marL="0" marR="10160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0" marR="10160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0" marR="10160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0" marR="0" rtl="0" algn="r">
              <a:lnSpc>
                <a:spcPct val="100000"/>
              </a:lnSpc>
              <a:spcBef>
                <a:spcPts val="700"/>
              </a:spcBef>
              <a:spcAft>
                <a:spcPts val="0"/>
              </a:spcAft>
              <a:buNone/>
            </a:pPr>
            <a:r>
              <a:rPr b="1" lang="en" sz="900">
                <a:solidFill>
                  <a:srgbClr val="404040"/>
                </a:solidFill>
                <a:latin typeface="Calibri"/>
                <a:ea typeface="Calibri"/>
                <a:cs typeface="Calibri"/>
                <a:sym typeface="Calibri"/>
              </a:rPr>
              <a:t>59</a:t>
            </a:r>
            <a:endParaRPr sz="900">
              <a:latin typeface="Calibri"/>
              <a:ea typeface="Calibri"/>
              <a:cs typeface="Calibri"/>
              <a:sym typeface="Calibri"/>
            </a:endParaRPr>
          </a:p>
        </p:txBody>
      </p:sp>
      <p:sp>
        <p:nvSpPr>
          <p:cNvPr id="256" name="Google Shape;256;p31"/>
          <p:cNvSpPr txBox="1"/>
          <p:nvPr/>
        </p:nvSpPr>
        <p:spPr>
          <a:xfrm>
            <a:off x="7087838" y="3295078"/>
            <a:ext cx="10287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a:t>
            </a:r>
            <a:endParaRPr sz="900">
              <a:latin typeface="Calibri"/>
              <a:ea typeface="Calibri"/>
              <a:cs typeface="Calibri"/>
              <a:sym typeface="Calibri"/>
            </a:endParaRPr>
          </a:p>
        </p:txBody>
      </p:sp>
      <p:sp>
        <p:nvSpPr>
          <p:cNvPr id="257" name="Google Shape;257;p31"/>
          <p:cNvSpPr txBox="1"/>
          <p:nvPr/>
        </p:nvSpPr>
        <p:spPr>
          <a:xfrm>
            <a:off x="7388638" y="3184207"/>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60%</a:t>
            </a:r>
            <a:endParaRPr sz="900">
              <a:latin typeface="Calibri"/>
              <a:ea typeface="Calibri"/>
              <a:cs typeface="Calibri"/>
              <a:sym typeface="Calibri"/>
            </a:endParaRPr>
          </a:p>
        </p:txBody>
      </p:sp>
      <p:sp>
        <p:nvSpPr>
          <p:cNvPr id="258" name="Google Shape;258;p31"/>
          <p:cNvSpPr txBox="1"/>
          <p:nvPr/>
        </p:nvSpPr>
        <p:spPr>
          <a:xfrm>
            <a:off x="8033003" y="2402586"/>
            <a:ext cx="159068" cy="1544479"/>
          </a:xfrm>
          <a:prstGeom prst="rect">
            <a:avLst/>
          </a:prstGeom>
          <a:solidFill>
            <a:srgbClr val="D19292"/>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1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lang="en" sz="900">
                <a:solidFill>
                  <a:srgbClr val="404040"/>
                </a:solidFill>
                <a:latin typeface="Calibri"/>
                <a:ea typeface="Calibri"/>
                <a:cs typeface="Calibri"/>
                <a:sym typeface="Calibri"/>
              </a:rPr>
              <a:t>%</a:t>
            </a:r>
            <a:endParaRPr sz="900">
              <a:latin typeface="Calibri"/>
              <a:ea typeface="Calibri"/>
              <a:cs typeface="Calibri"/>
              <a:sym typeface="Calibri"/>
            </a:endParaRPr>
          </a:p>
        </p:txBody>
      </p:sp>
      <p:sp>
        <p:nvSpPr>
          <p:cNvPr id="259" name="Google Shape;259;p31"/>
          <p:cNvSpPr txBox="1"/>
          <p:nvPr/>
        </p:nvSpPr>
        <p:spPr>
          <a:xfrm>
            <a:off x="7872603" y="3088196"/>
            <a:ext cx="13573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61</a:t>
            </a:r>
            <a:endParaRPr sz="900">
              <a:latin typeface="Calibri"/>
              <a:ea typeface="Calibri"/>
              <a:cs typeface="Calibri"/>
              <a:sym typeface="Calibri"/>
            </a:endParaRPr>
          </a:p>
        </p:txBody>
      </p:sp>
      <p:sp>
        <p:nvSpPr>
          <p:cNvPr id="260" name="Google Shape;260;p31"/>
          <p:cNvSpPr txBox="1"/>
          <p:nvPr/>
        </p:nvSpPr>
        <p:spPr>
          <a:xfrm>
            <a:off x="8175498" y="2921126"/>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61%</a:t>
            </a:r>
            <a:endParaRPr sz="900">
              <a:latin typeface="Calibri"/>
              <a:ea typeface="Calibri"/>
              <a:cs typeface="Calibri"/>
              <a:sym typeface="Calibri"/>
            </a:endParaRPr>
          </a:p>
        </p:txBody>
      </p:sp>
      <p:sp>
        <p:nvSpPr>
          <p:cNvPr id="261" name="Google Shape;261;p31"/>
          <p:cNvSpPr/>
          <p:nvPr/>
        </p:nvSpPr>
        <p:spPr>
          <a:xfrm>
            <a:off x="1305305" y="1530476"/>
            <a:ext cx="6419374" cy="2409825"/>
          </a:xfrm>
          <a:custGeom>
            <a:rect b="b" l="l" r="r" t="t"/>
            <a:pathLst>
              <a:path extrusionOk="0" h="3213100" w="8559165">
                <a:moveTo>
                  <a:pt x="50292" y="3212591"/>
                </a:moveTo>
                <a:lnTo>
                  <a:pt x="0" y="3061716"/>
                </a:lnTo>
              </a:path>
              <a:path extrusionOk="0" h="3213100" w="8559165">
                <a:moveTo>
                  <a:pt x="580644" y="3185160"/>
                </a:moveTo>
                <a:lnTo>
                  <a:pt x="542544" y="3055620"/>
                </a:lnTo>
              </a:path>
              <a:path extrusionOk="0" h="3213100" w="8559165">
                <a:moveTo>
                  <a:pt x="1112520" y="3145536"/>
                </a:moveTo>
                <a:lnTo>
                  <a:pt x="1074420" y="2987040"/>
                </a:lnTo>
              </a:path>
              <a:path extrusionOk="0" h="3213100" w="8559165">
                <a:moveTo>
                  <a:pt x="1642871" y="3092196"/>
                </a:moveTo>
                <a:lnTo>
                  <a:pt x="1668780" y="2973324"/>
                </a:lnTo>
              </a:path>
              <a:path extrusionOk="0" h="3213100" w="8559165">
                <a:moveTo>
                  <a:pt x="2174747" y="3002280"/>
                </a:moveTo>
                <a:lnTo>
                  <a:pt x="2199132" y="2915412"/>
                </a:lnTo>
              </a:path>
              <a:path extrusionOk="0" h="3213100" w="8559165">
                <a:moveTo>
                  <a:pt x="2705100" y="2903220"/>
                </a:moveTo>
                <a:lnTo>
                  <a:pt x="2743200" y="2837688"/>
                </a:lnTo>
              </a:path>
              <a:path extrusionOk="0" h="3213100" w="8559165">
                <a:moveTo>
                  <a:pt x="3235452" y="2805684"/>
                </a:moveTo>
                <a:lnTo>
                  <a:pt x="3261359" y="2689860"/>
                </a:lnTo>
              </a:path>
              <a:path extrusionOk="0" h="3213100" w="8559165">
                <a:moveTo>
                  <a:pt x="4297680" y="2407920"/>
                </a:moveTo>
                <a:lnTo>
                  <a:pt x="4335780" y="2342388"/>
                </a:lnTo>
              </a:path>
              <a:path extrusionOk="0" h="3213100" w="8559165">
                <a:moveTo>
                  <a:pt x="5359908" y="1938527"/>
                </a:moveTo>
                <a:lnTo>
                  <a:pt x="5309616" y="1856232"/>
                </a:lnTo>
              </a:path>
              <a:path extrusionOk="0" h="3213100" w="8559165">
                <a:moveTo>
                  <a:pt x="6422136" y="1383791"/>
                </a:moveTo>
                <a:lnTo>
                  <a:pt x="6408420" y="1306067"/>
                </a:lnTo>
              </a:path>
              <a:path extrusionOk="0" h="3213100" w="8559165">
                <a:moveTo>
                  <a:pt x="6952488" y="1033272"/>
                </a:moveTo>
                <a:lnTo>
                  <a:pt x="6902196" y="926591"/>
                </a:lnTo>
              </a:path>
              <a:path extrusionOk="0" h="3213100" w="8559165">
                <a:moveTo>
                  <a:pt x="7482840" y="679703"/>
                </a:moveTo>
                <a:lnTo>
                  <a:pt x="7482840" y="579119"/>
                </a:lnTo>
              </a:path>
              <a:path extrusionOk="0" h="3213100" w="8559165">
                <a:moveTo>
                  <a:pt x="8014716" y="356615"/>
                </a:moveTo>
                <a:lnTo>
                  <a:pt x="8077200" y="243839"/>
                </a:lnTo>
              </a:path>
              <a:path extrusionOk="0" h="3213100" w="8559165">
                <a:moveTo>
                  <a:pt x="8545068" y="97536"/>
                </a:moveTo>
                <a:lnTo>
                  <a:pt x="8558784"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62" name="Google Shape;262;p31"/>
          <p:cNvSpPr/>
          <p:nvPr/>
        </p:nvSpPr>
        <p:spPr>
          <a:xfrm>
            <a:off x="8113014" y="1363599"/>
            <a:ext cx="28575" cy="50482"/>
          </a:xfrm>
          <a:custGeom>
            <a:rect b="b" l="l" r="r" t="t"/>
            <a:pathLst>
              <a:path extrusionOk="0" h="67310" w="38100">
                <a:moveTo>
                  <a:pt x="0" y="67055"/>
                </a:moveTo>
                <a:lnTo>
                  <a:pt x="38100"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63" name="Google Shape;263;p31"/>
          <p:cNvSpPr txBox="1"/>
          <p:nvPr/>
        </p:nvSpPr>
        <p:spPr>
          <a:xfrm>
            <a:off x="1116044" y="3659314"/>
            <a:ext cx="1212533" cy="156209"/>
          </a:xfrm>
          <a:prstGeom prst="rect">
            <a:avLst/>
          </a:prstGeom>
          <a:noFill/>
          <a:ln>
            <a:noFill/>
          </a:ln>
        </p:spPr>
        <p:txBody>
          <a:bodyPr anchorCtr="0" anchor="t" bIns="0" lIns="0" spcFirstLastPara="1" rIns="0" wrap="square" tIns="9525">
            <a:spAutoFit/>
          </a:bodyPr>
          <a:lstStyle/>
          <a:p>
            <a:pPr indent="0" lvl="0" marL="25400" marR="0" rtl="0" algn="l">
              <a:lnSpc>
                <a:spcPct val="100000"/>
              </a:lnSpc>
              <a:spcBef>
                <a:spcPts val="0"/>
              </a:spcBef>
              <a:spcAft>
                <a:spcPts val="0"/>
              </a:spcAft>
              <a:buNone/>
            </a:pPr>
            <a:r>
              <a:rPr b="1" lang="en" sz="900">
                <a:solidFill>
                  <a:srgbClr val="404040"/>
                </a:solidFill>
                <a:latin typeface="Calibri"/>
                <a:ea typeface="Calibri"/>
                <a:cs typeface="Calibri"/>
                <a:sym typeface="Calibri"/>
              </a:rPr>
              <a:t>36,539  </a:t>
            </a:r>
            <a:r>
              <a:rPr b="1" baseline="30000" lang="en" sz="1400">
                <a:solidFill>
                  <a:srgbClr val="404040"/>
                </a:solidFill>
                <a:latin typeface="Calibri"/>
                <a:ea typeface="Calibri"/>
                <a:cs typeface="Calibri"/>
                <a:sym typeface="Calibri"/>
              </a:rPr>
              <a:t>104,964 206,853</a:t>
            </a:r>
            <a:endParaRPr baseline="30000" sz="1400">
              <a:latin typeface="Calibri"/>
              <a:ea typeface="Calibri"/>
              <a:cs typeface="Calibri"/>
              <a:sym typeface="Calibri"/>
            </a:endParaRPr>
          </a:p>
        </p:txBody>
      </p:sp>
      <p:sp>
        <p:nvSpPr>
          <p:cNvPr id="264" name="Google Shape;264;p31"/>
          <p:cNvSpPr txBox="1"/>
          <p:nvPr/>
        </p:nvSpPr>
        <p:spPr>
          <a:xfrm>
            <a:off x="2338388" y="3491293"/>
            <a:ext cx="1242060" cy="156209"/>
          </a:xfrm>
          <a:prstGeom prst="rect">
            <a:avLst/>
          </a:prstGeom>
          <a:noFill/>
          <a:ln>
            <a:noFill/>
          </a:ln>
        </p:spPr>
        <p:txBody>
          <a:bodyPr anchorCtr="0" anchor="t" bIns="0" lIns="0" spcFirstLastPara="1" rIns="0" wrap="square" tIns="9525">
            <a:spAutoFit/>
          </a:bodyPr>
          <a:lstStyle/>
          <a:p>
            <a:pPr indent="0" lvl="0" marL="25400" marR="0" rtl="0" algn="l">
              <a:lnSpc>
                <a:spcPct val="100000"/>
              </a:lnSpc>
              <a:spcBef>
                <a:spcPts val="0"/>
              </a:spcBef>
              <a:spcAft>
                <a:spcPts val="0"/>
              </a:spcAft>
              <a:buNone/>
            </a:pPr>
            <a:r>
              <a:rPr b="1" baseline="-25000" lang="en" sz="1400">
                <a:solidFill>
                  <a:srgbClr val="404040"/>
                </a:solidFill>
                <a:latin typeface="Calibri"/>
                <a:ea typeface="Calibri"/>
                <a:cs typeface="Calibri"/>
                <a:sym typeface="Calibri"/>
              </a:rPr>
              <a:t>341,921 567,638 </a:t>
            </a:r>
            <a:r>
              <a:rPr b="1" lang="en" sz="900">
                <a:solidFill>
                  <a:srgbClr val="404040"/>
                </a:solidFill>
                <a:latin typeface="Calibri"/>
                <a:ea typeface="Calibri"/>
                <a:cs typeface="Calibri"/>
                <a:sym typeface="Calibri"/>
              </a:rPr>
              <a:t>818,497</a:t>
            </a:r>
            <a:endParaRPr sz="900">
              <a:latin typeface="Calibri"/>
              <a:ea typeface="Calibri"/>
              <a:cs typeface="Calibri"/>
              <a:sym typeface="Calibri"/>
            </a:endParaRPr>
          </a:p>
        </p:txBody>
      </p:sp>
      <p:sp>
        <p:nvSpPr>
          <p:cNvPr id="265" name="Google Shape;265;p31"/>
          <p:cNvSpPr txBox="1"/>
          <p:nvPr/>
        </p:nvSpPr>
        <p:spPr>
          <a:xfrm>
            <a:off x="3508628" y="3379469"/>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1,068,215</a:t>
            </a:r>
            <a:endParaRPr sz="900">
              <a:latin typeface="Calibri"/>
              <a:ea typeface="Calibri"/>
              <a:cs typeface="Calibri"/>
              <a:sym typeface="Calibri"/>
            </a:endParaRPr>
          </a:p>
        </p:txBody>
      </p:sp>
      <p:sp>
        <p:nvSpPr>
          <p:cNvPr id="266" name="Google Shape;266;p31"/>
          <p:cNvSpPr txBox="1"/>
          <p:nvPr/>
        </p:nvSpPr>
        <p:spPr>
          <a:xfrm>
            <a:off x="3926014" y="3285744"/>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1,561,387</a:t>
            </a:r>
            <a:endParaRPr sz="900">
              <a:latin typeface="Calibri"/>
              <a:ea typeface="Calibri"/>
              <a:cs typeface="Calibri"/>
              <a:sym typeface="Calibri"/>
            </a:endParaRPr>
          </a:p>
        </p:txBody>
      </p:sp>
      <p:sp>
        <p:nvSpPr>
          <p:cNvPr id="267" name="Google Shape;267;p31"/>
          <p:cNvSpPr txBox="1"/>
          <p:nvPr/>
        </p:nvSpPr>
        <p:spPr>
          <a:xfrm>
            <a:off x="4314635" y="3119057"/>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2,076,985</a:t>
            </a:r>
            <a:endParaRPr sz="900">
              <a:latin typeface="Calibri"/>
              <a:ea typeface="Calibri"/>
              <a:cs typeface="Calibri"/>
              <a:sym typeface="Calibri"/>
            </a:endParaRPr>
          </a:p>
        </p:txBody>
      </p:sp>
      <p:sp>
        <p:nvSpPr>
          <p:cNvPr id="268" name="Google Shape;268;p31"/>
          <p:cNvSpPr txBox="1"/>
          <p:nvPr/>
        </p:nvSpPr>
        <p:spPr>
          <a:xfrm>
            <a:off x="4684300" y="2951987"/>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2,670,691</a:t>
            </a:r>
            <a:endParaRPr sz="900">
              <a:latin typeface="Calibri"/>
              <a:ea typeface="Calibri"/>
              <a:cs typeface="Calibri"/>
              <a:sym typeface="Calibri"/>
            </a:endParaRPr>
          </a:p>
        </p:txBody>
      </p:sp>
      <p:sp>
        <p:nvSpPr>
          <p:cNvPr id="269" name="Google Shape;269;p31"/>
          <p:cNvSpPr txBox="1"/>
          <p:nvPr/>
        </p:nvSpPr>
        <p:spPr>
          <a:xfrm>
            <a:off x="5044629" y="2754249"/>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3,264,498</a:t>
            </a:r>
            <a:endParaRPr sz="900">
              <a:latin typeface="Calibri"/>
              <a:ea typeface="Calibri"/>
              <a:cs typeface="Calibri"/>
              <a:sym typeface="Calibri"/>
            </a:endParaRPr>
          </a:p>
        </p:txBody>
      </p:sp>
      <p:sp>
        <p:nvSpPr>
          <p:cNvPr id="270" name="Google Shape;270;p31"/>
          <p:cNvSpPr txBox="1"/>
          <p:nvPr/>
        </p:nvSpPr>
        <p:spPr>
          <a:xfrm>
            <a:off x="5442775" y="2574798"/>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3,941,233</a:t>
            </a:r>
            <a:endParaRPr sz="900">
              <a:latin typeface="Calibri"/>
              <a:ea typeface="Calibri"/>
              <a:cs typeface="Calibri"/>
              <a:sym typeface="Calibri"/>
            </a:endParaRPr>
          </a:p>
        </p:txBody>
      </p:sp>
      <p:sp>
        <p:nvSpPr>
          <p:cNvPr id="271" name="Google Shape;271;p31"/>
          <p:cNvSpPr txBox="1"/>
          <p:nvPr/>
        </p:nvSpPr>
        <p:spPr>
          <a:xfrm>
            <a:off x="5869590" y="2342293"/>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4,672,959</a:t>
            </a:r>
            <a:endParaRPr sz="900">
              <a:latin typeface="Calibri"/>
              <a:ea typeface="Calibri"/>
              <a:cs typeface="Calibri"/>
              <a:sym typeface="Calibri"/>
            </a:endParaRPr>
          </a:p>
        </p:txBody>
      </p:sp>
      <p:sp>
        <p:nvSpPr>
          <p:cNvPr id="272" name="Google Shape;272;p31"/>
          <p:cNvSpPr txBox="1"/>
          <p:nvPr/>
        </p:nvSpPr>
        <p:spPr>
          <a:xfrm>
            <a:off x="6239255" y="2056829"/>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5,560,148</a:t>
            </a:r>
            <a:endParaRPr sz="900">
              <a:latin typeface="Calibri"/>
              <a:ea typeface="Calibri"/>
              <a:cs typeface="Calibri"/>
              <a:sym typeface="Calibri"/>
            </a:endParaRPr>
          </a:p>
        </p:txBody>
      </p:sp>
      <p:sp>
        <p:nvSpPr>
          <p:cNvPr id="273" name="Google Shape;273;p31"/>
          <p:cNvSpPr txBox="1"/>
          <p:nvPr/>
        </p:nvSpPr>
        <p:spPr>
          <a:xfrm>
            <a:off x="6675691" y="1796415"/>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6,458,660</a:t>
            </a:r>
            <a:endParaRPr sz="900">
              <a:latin typeface="Calibri"/>
              <a:ea typeface="Calibri"/>
              <a:cs typeface="Calibri"/>
              <a:sym typeface="Calibri"/>
            </a:endParaRPr>
          </a:p>
        </p:txBody>
      </p:sp>
      <p:sp>
        <p:nvSpPr>
          <p:cNvPr id="274" name="Google Shape;274;p31"/>
          <p:cNvSpPr txBox="1"/>
          <p:nvPr/>
        </p:nvSpPr>
        <p:spPr>
          <a:xfrm>
            <a:off x="7121461" y="1545431"/>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7,277,854</a:t>
            </a:r>
            <a:endParaRPr sz="900">
              <a:latin typeface="Calibri"/>
              <a:ea typeface="Calibri"/>
              <a:cs typeface="Calibri"/>
              <a:sym typeface="Calibri"/>
            </a:endParaRPr>
          </a:p>
        </p:txBody>
      </p:sp>
      <p:sp>
        <p:nvSpPr>
          <p:cNvPr id="275" name="Google Shape;275;p31"/>
          <p:cNvSpPr txBox="1"/>
          <p:nvPr/>
        </p:nvSpPr>
        <p:spPr>
          <a:xfrm>
            <a:off x="7481696" y="1362265"/>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7,931,253</a:t>
            </a:r>
            <a:endParaRPr sz="900">
              <a:latin typeface="Calibri"/>
              <a:ea typeface="Calibri"/>
              <a:cs typeface="Calibri"/>
              <a:sym typeface="Calibri"/>
            </a:endParaRPr>
          </a:p>
        </p:txBody>
      </p:sp>
      <p:sp>
        <p:nvSpPr>
          <p:cNvPr id="276" name="Google Shape;276;p31"/>
          <p:cNvSpPr txBox="1"/>
          <p:nvPr/>
        </p:nvSpPr>
        <p:spPr>
          <a:xfrm>
            <a:off x="7898892" y="1195006"/>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8,575,794</a:t>
            </a:r>
            <a:endParaRPr sz="900">
              <a:latin typeface="Calibri"/>
              <a:ea typeface="Calibri"/>
              <a:cs typeface="Calibri"/>
              <a:sym typeface="Calibri"/>
            </a:endParaRPr>
          </a:p>
        </p:txBody>
      </p:sp>
      <p:sp>
        <p:nvSpPr>
          <p:cNvPr id="277" name="Google Shape;277;p31"/>
          <p:cNvSpPr txBox="1"/>
          <p:nvPr/>
        </p:nvSpPr>
        <p:spPr>
          <a:xfrm>
            <a:off x="970978" y="3860196"/>
            <a:ext cx="77153"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0</a:t>
            </a:r>
            <a:endParaRPr sz="900">
              <a:latin typeface="Calibri"/>
              <a:ea typeface="Calibri"/>
              <a:cs typeface="Calibri"/>
              <a:sym typeface="Calibri"/>
            </a:endParaRPr>
          </a:p>
        </p:txBody>
      </p:sp>
      <p:sp>
        <p:nvSpPr>
          <p:cNvPr id="278" name="Google Shape;278;p31"/>
          <p:cNvSpPr txBox="1"/>
          <p:nvPr/>
        </p:nvSpPr>
        <p:spPr>
          <a:xfrm>
            <a:off x="567461" y="3564446"/>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1,000,000</a:t>
            </a:r>
            <a:endParaRPr sz="900">
              <a:latin typeface="Calibri"/>
              <a:ea typeface="Calibri"/>
              <a:cs typeface="Calibri"/>
              <a:sym typeface="Calibri"/>
            </a:endParaRPr>
          </a:p>
        </p:txBody>
      </p:sp>
      <p:sp>
        <p:nvSpPr>
          <p:cNvPr id="279" name="Google Shape;279;p31"/>
          <p:cNvSpPr txBox="1"/>
          <p:nvPr/>
        </p:nvSpPr>
        <p:spPr>
          <a:xfrm>
            <a:off x="567461" y="3268180"/>
            <a:ext cx="480536" cy="15668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2,000,000</a:t>
            </a:r>
            <a:endParaRPr sz="900">
              <a:latin typeface="Calibri"/>
              <a:ea typeface="Calibri"/>
              <a:cs typeface="Calibri"/>
              <a:sym typeface="Calibri"/>
            </a:endParaRPr>
          </a:p>
        </p:txBody>
      </p:sp>
      <p:sp>
        <p:nvSpPr>
          <p:cNvPr id="280" name="Google Shape;280;p31"/>
          <p:cNvSpPr txBox="1"/>
          <p:nvPr/>
        </p:nvSpPr>
        <p:spPr>
          <a:xfrm>
            <a:off x="567461" y="2972562"/>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3,000,000</a:t>
            </a:r>
            <a:endParaRPr sz="900">
              <a:latin typeface="Calibri"/>
              <a:ea typeface="Calibri"/>
              <a:cs typeface="Calibri"/>
              <a:sym typeface="Calibri"/>
            </a:endParaRPr>
          </a:p>
        </p:txBody>
      </p:sp>
      <p:sp>
        <p:nvSpPr>
          <p:cNvPr id="281" name="Google Shape;281;p31"/>
          <p:cNvSpPr txBox="1"/>
          <p:nvPr/>
        </p:nvSpPr>
        <p:spPr>
          <a:xfrm>
            <a:off x="567461" y="2676715"/>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4,000,000</a:t>
            </a:r>
            <a:endParaRPr sz="900">
              <a:latin typeface="Calibri"/>
              <a:ea typeface="Calibri"/>
              <a:cs typeface="Calibri"/>
              <a:sym typeface="Calibri"/>
            </a:endParaRPr>
          </a:p>
        </p:txBody>
      </p:sp>
      <p:sp>
        <p:nvSpPr>
          <p:cNvPr id="282" name="Google Shape;282;p31"/>
          <p:cNvSpPr txBox="1"/>
          <p:nvPr/>
        </p:nvSpPr>
        <p:spPr>
          <a:xfrm>
            <a:off x="567461" y="2380679"/>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5,000,000</a:t>
            </a:r>
            <a:endParaRPr sz="900">
              <a:latin typeface="Calibri"/>
              <a:ea typeface="Calibri"/>
              <a:cs typeface="Calibri"/>
              <a:sym typeface="Calibri"/>
            </a:endParaRPr>
          </a:p>
        </p:txBody>
      </p:sp>
      <p:sp>
        <p:nvSpPr>
          <p:cNvPr id="283" name="Google Shape;283;p31"/>
          <p:cNvSpPr txBox="1"/>
          <p:nvPr/>
        </p:nvSpPr>
        <p:spPr>
          <a:xfrm>
            <a:off x="567461" y="2084927"/>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6,000,000</a:t>
            </a:r>
            <a:endParaRPr sz="900">
              <a:latin typeface="Calibri"/>
              <a:ea typeface="Calibri"/>
              <a:cs typeface="Calibri"/>
              <a:sym typeface="Calibri"/>
            </a:endParaRPr>
          </a:p>
        </p:txBody>
      </p:sp>
      <p:sp>
        <p:nvSpPr>
          <p:cNvPr id="284" name="Google Shape;284;p31"/>
          <p:cNvSpPr txBox="1"/>
          <p:nvPr/>
        </p:nvSpPr>
        <p:spPr>
          <a:xfrm>
            <a:off x="567461" y="1789080"/>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7,000,000</a:t>
            </a:r>
            <a:endParaRPr sz="900">
              <a:latin typeface="Calibri"/>
              <a:ea typeface="Calibri"/>
              <a:cs typeface="Calibri"/>
              <a:sym typeface="Calibri"/>
            </a:endParaRPr>
          </a:p>
        </p:txBody>
      </p:sp>
      <p:sp>
        <p:nvSpPr>
          <p:cNvPr id="285" name="Google Shape;285;p31"/>
          <p:cNvSpPr txBox="1"/>
          <p:nvPr/>
        </p:nvSpPr>
        <p:spPr>
          <a:xfrm>
            <a:off x="567461" y="1493044"/>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8,000,000</a:t>
            </a:r>
            <a:endParaRPr sz="900">
              <a:latin typeface="Calibri"/>
              <a:ea typeface="Calibri"/>
              <a:cs typeface="Calibri"/>
              <a:sym typeface="Calibri"/>
            </a:endParaRPr>
          </a:p>
        </p:txBody>
      </p:sp>
      <p:sp>
        <p:nvSpPr>
          <p:cNvPr id="286" name="Google Shape;286;p31"/>
          <p:cNvSpPr txBox="1"/>
          <p:nvPr/>
        </p:nvSpPr>
        <p:spPr>
          <a:xfrm>
            <a:off x="567461" y="1197293"/>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9,000,000</a:t>
            </a:r>
            <a:endParaRPr sz="900">
              <a:latin typeface="Calibri"/>
              <a:ea typeface="Calibri"/>
              <a:cs typeface="Calibri"/>
              <a:sym typeface="Calibri"/>
            </a:endParaRPr>
          </a:p>
        </p:txBody>
      </p:sp>
      <p:sp>
        <p:nvSpPr>
          <p:cNvPr id="287" name="Google Shape;287;p31"/>
          <p:cNvSpPr txBox="1"/>
          <p:nvPr/>
        </p:nvSpPr>
        <p:spPr>
          <a:xfrm>
            <a:off x="509625" y="901027"/>
            <a:ext cx="539115" cy="15668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10,000,000</a:t>
            </a:r>
            <a:endParaRPr sz="900">
              <a:latin typeface="Calibri"/>
              <a:ea typeface="Calibri"/>
              <a:cs typeface="Calibri"/>
              <a:sym typeface="Calibri"/>
            </a:endParaRPr>
          </a:p>
        </p:txBody>
      </p:sp>
      <p:sp>
        <p:nvSpPr>
          <p:cNvPr id="288" name="Google Shape;288;p31"/>
          <p:cNvSpPr/>
          <p:nvPr/>
        </p:nvSpPr>
        <p:spPr>
          <a:xfrm>
            <a:off x="2475738" y="4255389"/>
            <a:ext cx="62865" cy="62865"/>
          </a:xfrm>
          <a:custGeom>
            <a:rect b="b" l="l" r="r" t="t"/>
            <a:pathLst>
              <a:path extrusionOk="0" h="83820" w="83820">
                <a:moveTo>
                  <a:pt x="83820" y="0"/>
                </a:moveTo>
                <a:lnTo>
                  <a:pt x="0" y="0"/>
                </a:lnTo>
                <a:lnTo>
                  <a:pt x="0" y="83820"/>
                </a:lnTo>
                <a:lnTo>
                  <a:pt x="83820" y="83820"/>
                </a:lnTo>
                <a:lnTo>
                  <a:pt x="83820" y="0"/>
                </a:lnTo>
                <a:close/>
              </a:path>
            </a:pathLst>
          </a:custGeom>
          <a:solidFill>
            <a:srgbClr val="D192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89" name="Google Shape;289;p31"/>
          <p:cNvSpPr/>
          <p:nvPr/>
        </p:nvSpPr>
        <p:spPr>
          <a:xfrm>
            <a:off x="4608575" y="4255389"/>
            <a:ext cx="62865" cy="62865"/>
          </a:xfrm>
          <a:custGeom>
            <a:rect b="b" l="l" r="r" t="t"/>
            <a:pathLst>
              <a:path extrusionOk="0" h="83820" w="83820">
                <a:moveTo>
                  <a:pt x="83820" y="0"/>
                </a:moveTo>
                <a:lnTo>
                  <a:pt x="0" y="0"/>
                </a:lnTo>
                <a:lnTo>
                  <a:pt x="0" y="83820"/>
                </a:lnTo>
                <a:lnTo>
                  <a:pt x="83820" y="83820"/>
                </a:lnTo>
                <a:lnTo>
                  <a:pt x="83820" y="0"/>
                </a:lnTo>
                <a:close/>
              </a:path>
            </a:pathLst>
          </a:custGeom>
          <a:solidFill>
            <a:srgbClr val="AA46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90" name="Google Shape;290;p31"/>
          <p:cNvSpPr txBox="1"/>
          <p:nvPr/>
        </p:nvSpPr>
        <p:spPr>
          <a:xfrm>
            <a:off x="689991" y="3997833"/>
            <a:ext cx="7614761" cy="657225"/>
          </a:xfrm>
          <a:prstGeom prst="rect">
            <a:avLst/>
          </a:prstGeom>
          <a:noFill/>
          <a:ln>
            <a:noFill/>
          </a:ln>
        </p:spPr>
        <p:txBody>
          <a:bodyPr anchorCtr="0" anchor="t" bIns="0" lIns="0" spcFirstLastPara="1" rIns="0" wrap="square" tIns="9050">
            <a:spAutoFit/>
          </a:bodyPr>
          <a:lstStyle/>
          <a:p>
            <a:pPr indent="0" lvl="0" marL="469900" marR="0" rtl="0" algn="l">
              <a:lnSpc>
                <a:spcPct val="100000"/>
              </a:lnSpc>
              <a:spcBef>
                <a:spcPts val="0"/>
              </a:spcBef>
              <a:spcAft>
                <a:spcPts val="0"/>
              </a:spcAft>
              <a:buNone/>
            </a:pPr>
            <a:r>
              <a:rPr lang="en" sz="800">
                <a:solidFill>
                  <a:srgbClr val="585858"/>
                </a:solidFill>
                <a:latin typeface="Calibri"/>
                <a:ea typeface="Calibri"/>
                <a:cs typeface="Calibri"/>
                <a:sym typeface="Calibri"/>
              </a:rPr>
              <a:t>1/8/2021 1/15/20211/22/20211/29/2021 2/5/2021 2/12/20212/19/20212/26/2021 3/5/2021 3/12/20213/19/20213/26/2021 4/2/2021 4/9/2021 4/16/20214/23/20214/30/2021 5/7/2021</a:t>
            </a:r>
            <a:endParaRPr sz="800">
              <a:latin typeface="Calibri"/>
              <a:ea typeface="Calibri"/>
              <a:cs typeface="Calibri"/>
              <a:sym typeface="Calibri"/>
            </a:endParaRPr>
          </a:p>
          <a:p>
            <a:pPr indent="0" lvl="0" marL="12700" marR="0" rtl="0" algn="ctr">
              <a:lnSpc>
                <a:spcPct val="100000"/>
              </a:lnSpc>
              <a:spcBef>
                <a:spcPts val="700"/>
              </a:spcBef>
              <a:spcAft>
                <a:spcPts val="0"/>
              </a:spcAft>
              <a:buNone/>
            </a:pPr>
            <a:r>
              <a:rPr lang="en" sz="900">
                <a:solidFill>
                  <a:srgbClr val="585858"/>
                </a:solidFill>
                <a:latin typeface="Calibri"/>
                <a:ea typeface="Calibri"/>
                <a:cs typeface="Calibri"/>
                <a:sym typeface="Calibri"/>
              </a:rPr>
              <a:t>Racial and/or Ethnic Minority Patients	Other Patients (Non-Hispanic Whites)</a:t>
            </a:r>
            <a:endParaRPr sz="900">
              <a:latin typeface="Calibri"/>
              <a:ea typeface="Calibri"/>
              <a:cs typeface="Calibri"/>
              <a:sym typeface="Calibri"/>
            </a:endParaRPr>
          </a:p>
          <a:p>
            <a:pPr indent="0" lvl="0" marL="0" marR="0" rtl="0" algn="l">
              <a:lnSpc>
                <a:spcPct val="100000"/>
              </a:lnSpc>
              <a:spcBef>
                <a:spcPts val="0"/>
              </a:spcBef>
              <a:spcAft>
                <a:spcPts val="0"/>
              </a:spcAft>
              <a:buNone/>
            </a:pPr>
            <a:r>
              <a:t/>
            </a:r>
            <a:endParaRPr sz="1300">
              <a:latin typeface="Calibri"/>
              <a:ea typeface="Calibri"/>
              <a:cs typeface="Calibri"/>
              <a:sym typeface="Calibri"/>
            </a:endParaRPr>
          </a:p>
          <a:p>
            <a:pPr indent="0" lvl="0" marL="12700" marR="0" rtl="0" algn="l">
              <a:lnSpc>
                <a:spcPct val="100000"/>
              </a:lnSpc>
              <a:spcBef>
                <a:spcPts val="0"/>
              </a:spcBef>
              <a:spcAft>
                <a:spcPts val="0"/>
              </a:spcAft>
              <a:buNone/>
            </a:pPr>
            <a:r>
              <a:rPr lang="en" sz="700">
                <a:solidFill>
                  <a:srgbClr val="0E4D7A"/>
                </a:solidFill>
                <a:latin typeface="Calibri"/>
                <a:ea typeface="Calibri"/>
                <a:cs typeface="Calibri"/>
                <a:sym typeface="Calibri"/>
              </a:rPr>
              <a:t>For additional information regarding Health Center COVID-19 Vaccinations Among Racial and Ethnic Minority Patients, please visit: </a:t>
            </a:r>
            <a:r>
              <a:rPr lang="en" sz="700" u="sng">
                <a:solidFill>
                  <a:schemeClr val="hlink"/>
                </a:solidFill>
                <a:latin typeface="Calibri"/>
                <a:ea typeface="Calibri"/>
                <a:cs typeface="Calibri"/>
                <a:sym typeface="Calibri"/>
                <a:hlinkClick r:id="rId3"/>
              </a:rPr>
              <a:t>https://data.hrsa.gov/topics/health-centers/covid-vaccination</a:t>
            </a:r>
            <a:endParaRPr sz="700">
              <a:latin typeface="Calibri"/>
              <a:ea typeface="Calibri"/>
              <a:cs typeface="Calibri"/>
              <a:sym typeface="Calibri"/>
            </a:endParaRPr>
          </a:p>
        </p:txBody>
      </p:sp>
      <p:sp>
        <p:nvSpPr>
          <p:cNvPr id="291" name="Google Shape;291;p31"/>
          <p:cNvSpPr txBox="1"/>
          <p:nvPr/>
        </p:nvSpPr>
        <p:spPr>
          <a:xfrm>
            <a:off x="8837676" y="4941094"/>
            <a:ext cx="143828" cy="171450"/>
          </a:xfrm>
          <a:prstGeom prst="rect">
            <a:avLst/>
          </a:prstGeom>
          <a:noFill/>
          <a:ln>
            <a:noFill/>
          </a:ln>
        </p:spPr>
        <p:txBody>
          <a:bodyPr anchorCtr="0" anchor="t" bIns="0" lIns="0" spcFirstLastPara="1" rIns="0" wrap="square" tIns="0">
            <a:spAutoFit/>
          </a:bodyPr>
          <a:lstStyle/>
          <a:p>
            <a:pPr indent="0" lvl="0" marL="25400" marR="0" rtl="0" algn="l">
              <a:lnSpc>
                <a:spcPct val="100875"/>
              </a:lnSpc>
              <a:spcBef>
                <a:spcPts val="0"/>
              </a:spcBef>
              <a:spcAft>
                <a:spcPts val="0"/>
              </a:spcAft>
              <a:buNone/>
            </a:pPr>
            <a:fld id="{00000000-1234-1234-1234-123412341234}" type="slidenum">
              <a:rPr b="1" lang="en" sz="1200">
                <a:solidFill>
                  <a:srgbClr val="FFFFFF"/>
                </a:solidFill>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2"/>
          <p:cNvSpPr/>
          <p:nvPr/>
        </p:nvSpPr>
        <p:spPr>
          <a:xfrm>
            <a:off x="571" y="800671"/>
            <a:ext cx="9144000" cy="0"/>
          </a:xfrm>
          <a:custGeom>
            <a:rect b="b" l="l" r="r" t="t"/>
            <a:pathLst>
              <a:path extrusionOk="0" h="120000" w="12192000">
                <a:moveTo>
                  <a:pt x="0" y="0"/>
                </a:moveTo>
                <a:lnTo>
                  <a:pt x="12192000" y="0"/>
                </a:lnTo>
              </a:path>
            </a:pathLst>
          </a:custGeom>
          <a:noFill/>
          <a:ln cap="flat" cmpd="sng" w="381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297" name="Google Shape;297;p32"/>
          <p:cNvSpPr txBox="1"/>
          <p:nvPr>
            <p:ph type="title"/>
          </p:nvPr>
        </p:nvSpPr>
        <p:spPr>
          <a:xfrm>
            <a:off x="687704" y="53111"/>
            <a:ext cx="4654391" cy="659130"/>
          </a:xfrm>
          <a:prstGeom prst="rect">
            <a:avLst/>
          </a:prstGeom>
          <a:noFill/>
          <a:ln>
            <a:noFill/>
          </a:ln>
        </p:spPr>
        <p:txBody>
          <a:bodyPr anchorCtr="0" anchor="t" bIns="0" lIns="0" spcFirstLastPara="1" rIns="0" wrap="square" tIns="9050">
            <a:spAutoFit/>
          </a:bodyPr>
          <a:lstStyle/>
          <a:p>
            <a:pPr indent="0" lvl="0" marL="12700" marR="0" rtl="0" algn="l">
              <a:lnSpc>
                <a:spcPct val="100000"/>
              </a:lnSpc>
              <a:spcBef>
                <a:spcPts val="0"/>
              </a:spcBef>
              <a:spcAft>
                <a:spcPts val="0"/>
              </a:spcAft>
              <a:buNone/>
            </a:pPr>
            <a:r>
              <a:rPr lang="en" sz="1100"/>
              <a:t>Health Center COVID-19 Vaccine Program:  All Health Centers- Orders</a:t>
            </a:r>
            <a:endParaRPr sz="1100"/>
          </a:p>
        </p:txBody>
      </p:sp>
      <p:sp>
        <p:nvSpPr>
          <p:cNvPr id="298" name="Google Shape;298;p32"/>
          <p:cNvSpPr txBox="1"/>
          <p:nvPr/>
        </p:nvSpPr>
        <p:spPr>
          <a:xfrm>
            <a:off x="539114" y="1098004"/>
            <a:ext cx="5887879" cy="270510"/>
          </a:xfrm>
          <a:prstGeom prst="rect">
            <a:avLst/>
          </a:prstGeom>
          <a:noFill/>
          <a:ln>
            <a:noFill/>
          </a:ln>
        </p:spPr>
        <p:txBody>
          <a:bodyPr anchorCtr="0" anchor="t" bIns="0" lIns="0" spcFirstLastPara="1" rIns="0" wrap="square" tIns="9050">
            <a:spAutoFit/>
          </a:bodyPr>
          <a:lstStyle/>
          <a:p>
            <a:pPr indent="0" lvl="0" marL="12700" marR="0" rtl="0" algn="l">
              <a:lnSpc>
                <a:spcPct val="100000"/>
              </a:lnSpc>
              <a:spcBef>
                <a:spcPts val="0"/>
              </a:spcBef>
              <a:spcAft>
                <a:spcPts val="0"/>
              </a:spcAft>
              <a:buNone/>
            </a:pPr>
            <a:r>
              <a:rPr lang="en" sz="1700">
                <a:solidFill>
                  <a:srgbClr val="0E4D7A"/>
                </a:solidFill>
                <a:latin typeface="Calibri"/>
                <a:ea typeface="Calibri"/>
                <a:cs typeface="Calibri"/>
                <a:sym typeface="Calibri"/>
              </a:rPr>
              <a:t>To date, health centers have ordered </a:t>
            </a:r>
            <a:r>
              <a:rPr b="1" lang="en" sz="1700">
                <a:solidFill>
                  <a:srgbClr val="0E4D7A"/>
                </a:solidFill>
                <a:latin typeface="Calibri"/>
                <a:ea typeface="Calibri"/>
                <a:cs typeface="Calibri"/>
                <a:sym typeface="Calibri"/>
              </a:rPr>
              <a:t>6,578,530 doses </a:t>
            </a:r>
            <a:r>
              <a:rPr lang="en" sz="1700">
                <a:solidFill>
                  <a:srgbClr val="0E4D7A"/>
                </a:solidFill>
                <a:latin typeface="Calibri"/>
                <a:ea typeface="Calibri"/>
                <a:cs typeface="Calibri"/>
                <a:sym typeface="Calibri"/>
              </a:rPr>
              <a:t>for </a:t>
            </a:r>
            <a:r>
              <a:rPr b="1" lang="en" sz="1700">
                <a:solidFill>
                  <a:srgbClr val="0E4D7A"/>
                </a:solidFill>
                <a:latin typeface="Calibri"/>
                <a:ea typeface="Calibri"/>
                <a:cs typeface="Calibri"/>
                <a:sym typeface="Calibri"/>
              </a:rPr>
              <a:t>2,179 sites.</a:t>
            </a:r>
            <a:endParaRPr sz="1700">
              <a:latin typeface="Calibri"/>
              <a:ea typeface="Calibri"/>
              <a:cs typeface="Calibri"/>
              <a:sym typeface="Calibri"/>
            </a:endParaRPr>
          </a:p>
        </p:txBody>
      </p:sp>
      <p:grpSp>
        <p:nvGrpSpPr>
          <p:cNvPr id="299" name="Google Shape;299;p32"/>
          <p:cNvGrpSpPr/>
          <p:nvPr/>
        </p:nvGrpSpPr>
        <p:grpSpPr>
          <a:xfrm>
            <a:off x="1085850" y="1783079"/>
            <a:ext cx="7260336" cy="2247424"/>
            <a:chOff x="1447800" y="2377439"/>
            <a:chExt cx="9680448" cy="2996566"/>
          </a:xfrm>
        </p:grpSpPr>
        <p:sp>
          <p:nvSpPr>
            <p:cNvPr id="300" name="Google Shape;300;p32"/>
            <p:cNvSpPr/>
            <p:nvPr/>
          </p:nvSpPr>
          <p:spPr>
            <a:xfrm>
              <a:off x="1490472" y="2555747"/>
              <a:ext cx="9595485" cy="2769235"/>
            </a:xfrm>
            <a:custGeom>
              <a:rect b="b" l="l" r="r" t="t"/>
              <a:pathLst>
                <a:path extrusionOk="0" h="2769235" w="9595485">
                  <a:moveTo>
                    <a:pt x="39624" y="2378964"/>
                  </a:moveTo>
                  <a:lnTo>
                    <a:pt x="0" y="2378964"/>
                  </a:lnTo>
                  <a:lnTo>
                    <a:pt x="0" y="2558542"/>
                  </a:lnTo>
                  <a:lnTo>
                    <a:pt x="39624" y="2558542"/>
                  </a:lnTo>
                  <a:lnTo>
                    <a:pt x="39624" y="2378964"/>
                  </a:lnTo>
                  <a:close/>
                </a:path>
                <a:path extrusionOk="0" h="2769235" w="9595485">
                  <a:moveTo>
                    <a:pt x="908304" y="2661412"/>
                  </a:moveTo>
                  <a:lnTo>
                    <a:pt x="868680" y="2661412"/>
                  </a:lnTo>
                  <a:lnTo>
                    <a:pt x="868680" y="2769108"/>
                  </a:lnTo>
                  <a:lnTo>
                    <a:pt x="908304" y="2769108"/>
                  </a:lnTo>
                  <a:lnTo>
                    <a:pt x="908304" y="2661412"/>
                  </a:lnTo>
                  <a:close/>
                </a:path>
                <a:path extrusionOk="0" h="2769235" w="9595485">
                  <a:moveTo>
                    <a:pt x="1776971" y="2562352"/>
                  </a:moveTo>
                  <a:lnTo>
                    <a:pt x="1737360" y="2562352"/>
                  </a:lnTo>
                  <a:lnTo>
                    <a:pt x="1737360" y="2769108"/>
                  </a:lnTo>
                  <a:lnTo>
                    <a:pt x="1776971" y="2769108"/>
                  </a:lnTo>
                  <a:lnTo>
                    <a:pt x="1776971" y="2562352"/>
                  </a:lnTo>
                  <a:close/>
                </a:path>
                <a:path extrusionOk="0" h="2769235" w="9595485">
                  <a:moveTo>
                    <a:pt x="2645664" y="2380742"/>
                  </a:moveTo>
                  <a:lnTo>
                    <a:pt x="2606040" y="2380742"/>
                  </a:lnTo>
                  <a:lnTo>
                    <a:pt x="2606040" y="2769108"/>
                  </a:lnTo>
                  <a:lnTo>
                    <a:pt x="2645664" y="2769108"/>
                  </a:lnTo>
                  <a:lnTo>
                    <a:pt x="2645664" y="2380742"/>
                  </a:lnTo>
                  <a:close/>
                </a:path>
                <a:path extrusionOk="0" h="2769235" w="9595485">
                  <a:moveTo>
                    <a:pt x="3514344" y="2078482"/>
                  </a:moveTo>
                  <a:lnTo>
                    <a:pt x="3474720" y="2078482"/>
                  </a:lnTo>
                  <a:lnTo>
                    <a:pt x="3474720" y="2769108"/>
                  </a:lnTo>
                  <a:lnTo>
                    <a:pt x="3514344" y="2769108"/>
                  </a:lnTo>
                  <a:lnTo>
                    <a:pt x="3514344" y="2078482"/>
                  </a:lnTo>
                  <a:close/>
                </a:path>
                <a:path extrusionOk="0" h="2769235" w="9595485">
                  <a:moveTo>
                    <a:pt x="4383024" y="1735582"/>
                  </a:moveTo>
                  <a:lnTo>
                    <a:pt x="4343400" y="1735582"/>
                  </a:lnTo>
                  <a:lnTo>
                    <a:pt x="4343400" y="2769108"/>
                  </a:lnTo>
                  <a:lnTo>
                    <a:pt x="4383024" y="2769108"/>
                  </a:lnTo>
                  <a:lnTo>
                    <a:pt x="4383024" y="1735582"/>
                  </a:lnTo>
                  <a:close/>
                </a:path>
                <a:path extrusionOk="0" h="2769235" w="9595485">
                  <a:moveTo>
                    <a:pt x="5251704" y="1256792"/>
                  </a:moveTo>
                  <a:lnTo>
                    <a:pt x="5212080" y="1256792"/>
                  </a:lnTo>
                  <a:lnTo>
                    <a:pt x="5212080" y="2769108"/>
                  </a:lnTo>
                  <a:lnTo>
                    <a:pt x="5251704" y="2769108"/>
                  </a:lnTo>
                  <a:lnTo>
                    <a:pt x="5251704" y="1256792"/>
                  </a:lnTo>
                  <a:close/>
                </a:path>
                <a:path extrusionOk="0" h="2769235" w="9595485">
                  <a:moveTo>
                    <a:pt x="6120384" y="849122"/>
                  </a:moveTo>
                  <a:lnTo>
                    <a:pt x="6080760" y="849122"/>
                  </a:lnTo>
                  <a:lnTo>
                    <a:pt x="6080760" y="2769108"/>
                  </a:lnTo>
                  <a:lnTo>
                    <a:pt x="6120384" y="2769108"/>
                  </a:lnTo>
                  <a:lnTo>
                    <a:pt x="6120384" y="849122"/>
                  </a:lnTo>
                  <a:close/>
                </a:path>
                <a:path extrusionOk="0" h="2769235" w="9595485">
                  <a:moveTo>
                    <a:pt x="6989064" y="441452"/>
                  </a:moveTo>
                  <a:lnTo>
                    <a:pt x="6949440" y="441452"/>
                  </a:lnTo>
                  <a:lnTo>
                    <a:pt x="6949440" y="2769108"/>
                  </a:lnTo>
                  <a:lnTo>
                    <a:pt x="6989064" y="2769108"/>
                  </a:lnTo>
                  <a:lnTo>
                    <a:pt x="6989064" y="441452"/>
                  </a:lnTo>
                  <a:close/>
                </a:path>
                <a:path extrusionOk="0" h="2769235" w="9595485">
                  <a:moveTo>
                    <a:pt x="7857744" y="243332"/>
                  </a:moveTo>
                  <a:lnTo>
                    <a:pt x="7818120" y="243332"/>
                  </a:lnTo>
                  <a:lnTo>
                    <a:pt x="7818120" y="2769108"/>
                  </a:lnTo>
                  <a:lnTo>
                    <a:pt x="7857744" y="2769108"/>
                  </a:lnTo>
                  <a:lnTo>
                    <a:pt x="7857744" y="243332"/>
                  </a:lnTo>
                  <a:close/>
                </a:path>
                <a:path extrusionOk="0" h="2769235" w="9595485">
                  <a:moveTo>
                    <a:pt x="8726424" y="108712"/>
                  </a:moveTo>
                  <a:lnTo>
                    <a:pt x="8686800" y="108712"/>
                  </a:lnTo>
                  <a:lnTo>
                    <a:pt x="8686800" y="2769108"/>
                  </a:lnTo>
                  <a:lnTo>
                    <a:pt x="8726424" y="2769108"/>
                  </a:lnTo>
                  <a:lnTo>
                    <a:pt x="8726424" y="108712"/>
                  </a:lnTo>
                  <a:close/>
                </a:path>
                <a:path extrusionOk="0" h="2769235" w="9595485">
                  <a:moveTo>
                    <a:pt x="9595104" y="0"/>
                  </a:moveTo>
                  <a:lnTo>
                    <a:pt x="9555480" y="0"/>
                  </a:lnTo>
                  <a:lnTo>
                    <a:pt x="9555480" y="2769108"/>
                  </a:lnTo>
                  <a:lnTo>
                    <a:pt x="9595104" y="2769108"/>
                  </a:lnTo>
                  <a:lnTo>
                    <a:pt x="9595104" y="0"/>
                  </a:lnTo>
                  <a:close/>
                </a:path>
              </a:pathLst>
            </a:custGeom>
            <a:solidFill>
              <a:srgbClr val="00669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01" name="Google Shape;301;p32"/>
            <p:cNvSpPr/>
            <p:nvPr/>
          </p:nvSpPr>
          <p:spPr>
            <a:xfrm>
              <a:off x="1801368" y="5324855"/>
              <a:ext cx="9326880" cy="0"/>
            </a:xfrm>
            <a:custGeom>
              <a:rect b="b" l="l" r="r" t="t"/>
              <a:pathLst>
                <a:path extrusionOk="0" h="120000" w="9326880">
                  <a:moveTo>
                    <a:pt x="0" y="0"/>
                  </a:moveTo>
                  <a:lnTo>
                    <a:pt x="9326880"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02" name="Google Shape;302;p32"/>
            <p:cNvSpPr/>
            <p:nvPr/>
          </p:nvSpPr>
          <p:spPr>
            <a:xfrm>
              <a:off x="2316480" y="5324855"/>
              <a:ext cx="8686800" cy="48895"/>
            </a:xfrm>
            <a:custGeom>
              <a:rect b="b" l="l" r="r" t="t"/>
              <a:pathLst>
                <a:path extrusionOk="0" h="48895" w="8686800">
                  <a:moveTo>
                    <a:pt x="0" y="0"/>
                  </a:moveTo>
                  <a:lnTo>
                    <a:pt x="0" y="48768"/>
                  </a:lnTo>
                </a:path>
                <a:path extrusionOk="0" h="48895" w="8686800">
                  <a:moveTo>
                    <a:pt x="868680" y="0"/>
                  </a:moveTo>
                  <a:lnTo>
                    <a:pt x="868680" y="48768"/>
                  </a:lnTo>
                </a:path>
                <a:path extrusionOk="0" h="48895" w="8686800">
                  <a:moveTo>
                    <a:pt x="1737359" y="0"/>
                  </a:moveTo>
                  <a:lnTo>
                    <a:pt x="1737359" y="48768"/>
                  </a:lnTo>
                </a:path>
                <a:path extrusionOk="0" h="48895" w="8686800">
                  <a:moveTo>
                    <a:pt x="2606040" y="0"/>
                  </a:moveTo>
                  <a:lnTo>
                    <a:pt x="2606040" y="48768"/>
                  </a:lnTo>
                </a:path>
                <a:path extrusionOk="0" h="48895" w="8686800">
                  <a:moveTo>
                    <a:pt x="3474720" y="0"/>
                  </a:moveTo>
                  <a:lnTo>
                    <a:pt x="3474720" y="48768"/>
                  </a:lnTo>
                </a:path>
                <a:path extrusionOk="0" h="48895" w="8686800">
                  <a:moveTo>
                    <a:pt x="4343400" y="0"/>
                  </a:moveTo>
                  <a:lnTo>
                    <a:pt x="4343400" y="48768"/>
                  </a:lnTo>
                </a:path>
                <a:path extrusionOk="0" h="48895" w="8686800">
                  <a:moveTo>
                    <a:pt x="5212080" y="0"/>
                  </a:moveTo>
                  <a:lnTo>
                    <a:pt x="5212080" y="48768"/>
                  </a:lnTo>
                </a:path>
                <a:path extrusionOk="0" h="48895" w="8686800">
                  <a:moveTo>
                    <a:pt x="6080760" y="0"/>
                  </a:moveTo>
                  <a:lnTo>
                    <a:pt x="6080760" y="48768"/>
                  </a:lnTo>
                </a:path>
                <a:path extrusionOk="0" h="48895" w="8686800">
                  <a:moveTo>
                    <a:pt x="6949440" y="0"/>
                  </a:moveTo>
                  <a:lnTo>
                    <a:pt x="6949440" y="48768"/>
                  </a:lnTo>
                </a:path>
                <a:path extrusionOk="0" h="48895" w="8686800">
                  <a:moveTo>
                    <a:pt x="7818120" y="0"/>
                  </a:moveTo>
                  <a:lnTo>
                    <a:pt x="7818120" y="48768"/>
                  </a:lnTo>
                </a:path>
                <a:path extrusionOk="0" h="48895" w="8686800">
                  <a:moveTo>
                    <a:pt x="8686800" y="0"/>
                  </a:moveTo>
                  <a:lnTo>
                    <a:pt x="8686800" y="48768"/>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03" name="Google Shape;303;p32"/>
            <p:cNvSpPr/>
            <p:nvPr/>
          </p:nvSpPr>
          <p:spPr>
            <a:xfrm>
              <a:off x="2359152" y="3052571"/>
              <a:ext cx="5252085" cy="2051685"/>
            </a:xfrm>
            <a:custGeom>
              <a:rect b="b" l="l" r="r" t="t"/>
              <a:pathLst>
                <a:path extrusionOk="0" h="2051685" w="5252084">
                  <a:moveTo>
                    <a:pt x="39624" y="2032508"/>
                  </a:moveTo>
                  <a:lnTo>
                    <a:pt x="0" y="2032508"/>
                  </a:lnTo>
                  <a:lnTo>
                    <a:pt x="0" y="2051558"/>
                  </a:lnTo>
                  <a:lnTo>
                    <a:pt x="39624" y="2051558"/>
                  </a:lnTo>
                  <a:lnTo>
                    <a:pt x="39624" y="2032508"/>
                  </a:lnTo>
                  <a:close/>
                </a:path>
                <a:path extrusionOk="0" h="2051685" w="5252084">
                  <a:moveTo>
                    <a:pt x="39624" y="1584960"/>
                  </a:moveTo>
                  <a:lnTo>
                    <a:pt x="0" y="1584960"/>
                  </a:lnTo>
                  <a:lnTo>
                    <a:pt x="0" y="1938528"/>
                  </a:lnTo>
                  <a:lnTo>
                    <a:pt x="39624" y="1938528"/>
                  </a:lnTo>
                  <a:lnTo>
                    <a:pt x="39624" y="1584960"/>
                  </a:lnTo>
                  <a:close/>
                </a:path>
                <a:path extrusionOk="0" h="2051685" w="5252084">
                  <a:moveTo>
                    <a:pt x="908291" y="1495044"/>
                  </a:moveTo>
                  <a:lnTo>
                    <a:pt x="868680" y="1495044"/>
                  </a:lnTo>
                  <a:lnTo>
                    <a:pt x="868680" y="1838198"/>
                  </a:lnTo>
                  <a:lnTo>
                    <a:pt x="908291" y="1838198"/>
                  </a:lnTo>
                  <a:lnTo>
                    <a:pt x="908291" y="1495044"/>
                  </a:lnTo>
                  <a:close/>
                </a:path>
                <a:path extrusionOk="0" h="2051685" w="5252084">
                  <a:moveTo>
                    <a:pt x="1776984" y="1149096"/>
                  </a:moveTo>
                  <a:lnTo>
                    <a:pt x="1737360" y="1149096"/>
                  </a:lnTo>
                  <a:lnTo>
                    <a:pt x="1737360" y="1657858"/>
                  </a:lnTo>
                  <a:lnTo>
                    <a:pt x="1776984" y="1657858"/>
                  </a:lnTo>
                  <a:lnTo>
                    <a:pt x="1776984" y="1149096"/>
                  </a:lnTo>
                  <a:close/>
                </a:path>
                <a:path extrusionOk="0" h="2051685" w="5252084">
                  <a:moveTo>
                    <a:pt x="2645664" y="890016"/>
                  </a:moveTo>
                  <a:lnTo>
                    <a:pt x="2606040" y="890016"/>
                  </a:lnTo>
                  <a:lnTo>
                    <a:pt x="2606040" y="1356868"/>
                  </a:lnTo>
                  <a:lnTo>
                    <a:pt x="2645664" y="1356868"/>
                  </a:lnTo>
                  <a:lnTo>
                    <a:pt x="2645664" y="890016"/>
                  </a:lnTo>
                  <a:close/>
                </a:path>
                <a:path extrusionOk="0" h="2051685" w="5252084">
                  <a:moveTo>
                    <a:pt x="3514344" y="1107948"/>
                  </a:moveTo>
                  <a:lnTo>
                    <a:pt x="3474720" y="1107948"/>
                  </a:lnTo>
                  <a:lnTo>
                    <a:pt x="3474720" y="1125728"/>
                  </a:lnTo>
                  <a:lnTo>
                    <a:pt x="3514344" y="1125728"/>
                  </a:lnTo>
                  <a:lnTo>
                    <a:pt x="3514344" y="1107948"/>
                  </a:lnTo>
                  <a:close/>
                </a:path>
                <a:path extrusionOk="0" h="2051685" w="5252084">
                  <a:moveTo>
                    <a:pt x="3514344" y="544068"/>
                  </a:moveTo>
                  <a:lnTo>
                    <a:pt x="3474720" y="544068"/>
                  </a:lnTo>
                  <a:lnTo>
                    <a:pt x="3474720" y="1013968"/>
                  </a:lnTo>
                  <a:lnTo>
                    <a:pt x="3514344" y="1013968"/>
                  </a:lnTo>
                  <a:lnTo>
                    <a:pt x="3514344" y="544068"/>
                  </a:lnTo>
                  <a:close/>
                </a:path>
                <a:path extrusionOk="0" h="2051685" w="5252084">
                  <a:moveTo>
                    <a:pt x="4383024" y="629158"/>
                  </a:moveTo>
                  <a:lnTo>
                    <a:pt x="4343400" y="629158"/>
                  </a:lnTo>
                  <a:lnTo>
                    <a:pt x="4343400" y="648208"/>
                  </a:lnTo>
                  <a:lnTo>
                    <a:pt x="4383024" y="648208"/>
                  </a:lnTo>
                  <a:lnTo>
                    <a:pt x="4383024" y="629158"/>
                  </a:lnTo>
                  <a:close/>
                </a:path>
                <a:path extrusionOk="0" h="2051685" w="5252084">
                  <a:moveTo>
                    <a:pt x="4383024" y="111252"/>
                  </a:moveTo>
                  <a:lnTo>
                    <a:pt x="4343400" y="111252"/>
                  </a:lnTo>
                  <a:lnTo>
                    <a:pt x="4343400" y="535178"/>
                  </a:lnTo>
                  <a:lnTo>
                    <a:pt x="4383024" y="535178"/>
                  </a:lnTo>
                  <a:lnTo>
                    <a:pt x="4383024" y="111252"/>
                  </a:lnTo>
                  <a:close/>
                </a:path>
                <a:path extrusionOk="0" h="2051685" w="5252084">
                  <a:moveTo>
                    <a:pt x="5251704" y="0"/>
                  </a:moveTo>
                  <a:lnTo>
                    <a:pt x="5212080" y="0"/>
                  </a:lnTo>
                  <a:lnTo>
                    <a:pt x="5212080" y="124968"/>
                  </a:lnTo>
                  <a:lnTo>
                    <a:pt x="5251704" y="124968"/>
                  </a:lnTo>
                  <a:lnTo>
                    <a:pt x="5251704" y="0"/>
                  </a:lnTo>
                  <a:close/>
                </a:path>
              </a:pathLst>
            </a:custGeom>
            <a:solidFill>
              <a:srgbClr val="00669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04" name="Google Shape;304;p32"/>
            <p:cNvSpPr/>
            <p:nvPr/>
          </p:nvSpPr>
          <p:spPr>
            <a:xfrm>
              <a:off x="1509522" y="2399537"/>
              <a:ext cx="9555480" cy="2828925"/>
            </a:xfrm>
            <a:custGeom>
              <a:rect b="b" l="l" r="r" t="t"/>
              <a:pathLst>
                <a:path extrusionOk="0" h="2828925" w="9555480">
                  <a:moveTo>
                    <a:pt x="0" y="2828544"/>
                  </a:moveTo>
                  <a:lnTo>
                    <a:pt x="868679" y="2705100"/>
                  </a:lnTo>
                  <a:lnTo>
                    <a:pt x="1737360" y="2604516"/>
                  </a:lnTo>
                  <a:lnTo>
                    <a:pt x="2606040" y="2423160"/>
                  </a:lnTo>
                  <a:lnTo>
                    <a:pt x="3474719" y="2122932"/>
                  </a:lnTo>
                  <a:lnTo>
                    <a:pt x="4343400" y="1780032"/>
                  </a:lnTo>
                  <a:lnTo>
                    <a:pt x="5212080" y="1301495"/>
                  </a:lnTo>
                  <a:lnTo>
                    <a:pt x="6080759" y="891539"/>
                  </a:lnTo>
                  <a:lnTo>
                    <a:pt x="6949439" y="484632"/>
                  </a:lnTo>
                  <a:lnTo>
                    <a:pt x="7818120" y="288036"/>
                  </a:lnTo>
                  <a:lnTo>
                    <a:pt x="8686800" y="150875"/>
                  </a:lnTo>
                  <a:lnTo>
                    <a:pt x="9555480" y="0"/>
                  </a:lnTo>
                </a:path>
              </a:pathLst>
            </a:custGeom>
            <a:noFill/>
            <a:ln cap="flat" cmpd="sng" w="28950">
              <a:solidFill>
                <a:srgbClr val="99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05" name="Google Shape;305;p32"/>
            <p:cNvSpPr/>
            <p:nvPr/>
          </p:nvSpPr>
          <p:spPr>
            <a:xfrm>
              <a:off x="10197083" y="2377439"/>
              <a:ext cx="868680" cy="216535"/>
            </a:xfrm>
            <a:custGeom>
              <a:rect b="b" l="l" r="r" t="t"/>
              <a:pathLst>
                <a:path extrusionOk="0" h="216535" w="868679">
                  <a:moveTo>
                    <a:pt x="0" y="216408"/>
                  </a:moveTo>
                  <a:lnTo>
                    <a:pt x="25908" y="102108"/>
                  </a:lnTo>
                </a:path>
                <a:path extrusionOk="0" h="216535" w="868679">
                  <a:moveTo>
                    <a:pt x="868680" y="178308"/>
                  </a:moveTo>
                  <a:lnTo>
                    <a:pt x="868680"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06" name="Google Shape;306;p32"/>
            <p:cNvSpPr/>
            <p:nvPr/>
          </p:nvSpPr>
          <p:spPr>
            <a:xfrm>
              <a:off x="1447800" y="5340350"/>
              <a:ext cx="0" cy="33655"/>
            </a:xfrm>
            <a:custGeom>
              <a:rect b="b" l="l" r="r" t="t"/>
              <a:pathLst>
                <a:path extrusionOk="0" h="33654" w="120000">
                  <a:moveTo>
                    <a:pt x="0" y="0"/>
                  </a:moveTo>
                  <a:lnTo>
                    <a:pt x="0" y="33274"/>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307" name="Google Shape;307;p32"/>
          <p:cNvSpPr txBox="1"/>
          <p:nvPr/>
        </p:nvSpPr>
        <p:spPr>
          <a:xfrm>
            <a:off x="1673162" y="3256693"/>
            <a:ext cx="221456" cy="17954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100">
                <a:solidFill>
                  <a:srgbClr val="404040"/>
                </a:solidFill>
                <a:latin typeface="Calibri"/>
                <a:ea typeface="Calibri"/>
                <a:cs typeface="Calibri"/>
                <a:sym typeface="Calibri"/>
              </a:rPr>
              <a:t>199</a:t>
            </a:r>
            <a:endParaRPr sz="1100">
              <a:latin typeface="Calibri"/>
              <a:ea typeface="Calibri"/>
              <a:cs typeface="Calibri"/>
              <a:sym typeface="Calibri"/>
            </a:endParaRPr>
          </a:p>
        </p:txBody>
      </p:sp>
      <p:sp>
        <p:nvSpPr>
          <p:cNvPr id="308" name="Google Shape;308;p32"/>
          <p:cNvSpPr txBox="1"/>
          <p:nvPr/>
        </p:nvSpPr>
        <p:spPr>
          <a:xfrm>
            <a:off x="2324671" y="3189255"/>
            <a:ext cx="221456" cy="17954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100">
                <a:solidFill>
                  <a:srgbClr val="404040"/>
                </a:solidFill>
                <a:latin typeface="Calibri"/>
                <a:ea typeface="Calibri"/>
                <a:cs typeface="Calibri"/>
                <a:sym typeface="Calibri"/>
              </a:rPr>
              <a:t>225</a:t>
            </a:r>
            <a:endParaRPr sz="1100">
              <a:latin typeface="Calibri"/>
              <a:ea typeface="Calibri"/>
              <a:cs typeface="Calibri"/>
              <a:sym typeface="Calibri"/>
            </a:endParaRPr>
          </a:p>
        </p:txBody>
      </p:sp>
      <p:sp>
        <p:nvSpPr>
          <p:cNvPr id="309" name="Google Shape;309;p32"/>
          <p:cNvSpPr txBox="1"/>
          <p:nvPr/>
        </p:nvSpPr>
        <p:spPr>
          <a:xfrm>
            <a:off x="2976181" y="2929794"/>
            <a:ext cx="221456" cy="17954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100">
                <a:solidFill>
                  <a:srgbClr val="404040"/>
                </a:solidFill>
                <a:latin typeface="Calibri"/>
                <a:ea typeface="Calibri"/>
                <a:cs typeface="Calibri"/>
                <a:sym typeface="Calibri"/>
              </a:rPr>
              <a:t>325</a:t>
            </a:r>
            <a:endParaRPr sz="1100">
              <a:latin typeface="Calibri"/>
              <a:ea typeface="Calibri"/>
              <a:cs typeface="Calibri"/>
              <a:sym typeface="Calibri"/>
            </a:endParaRPr>
          </a:p>
        </p:txBody>
      </p:sp>
      <p:sp>
        <p:nvSpPr>
          <p:cNvPr id="310" name="Google Shape;310;p32"/>
          <p:cNvSpPr txBox="1"/>
          <p:nvPr/>
        </p:nvSpPr>
        <p:spPr>
          <a:xfrm>
            <a:off x="3627977" y="2735294"/>
            <a:ext cx="221456" cy="17954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100">
                <a:solidFill>
                  <a:srgbClr val="404040"/>
                </a:solidFill>
                <a:latin typeface="Calibri"/>
                <a:ea typeface="Calibri"/>
                <a:cs typeface="Calibri"/>
                <a:sym typeface="Calibri"/>
              </a:rPr>
              <a:t>400</a:t>
            </a:r>
            <a:endParaRPr sz="1100">
              <a:latin typeface="Calibri"/>
              <a:ea typeface="Calibri"/>
              <a:cs typeface="Calibri"/>
              <a:sym typeface="Calibri"/>
            </a:endParaRPr>
          </a:p>
        </p:txBody>
      </p:sp>
      <p:sp>
        <p:nvSpPr>
          <p:cNvPr id="311" name="Google Shape;311;p32"/>
          <p:cNvSpPr txBox="1"/>
          <p:nvPr/>
        </p:nvSpPr>
        <p:spPr>
          <a:xfrm>
            <a:off x="4279487" y="2475833"/>
            <a:ext cx="221456" cy="179546"/>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b="1" lang="en" sz="1100">
                <a:solidFill>
                  <a:srgbClr val="404040"/>
                </a:solidFill>
                <a:latin typeface="Calibri"/>
                <a:ea typeface="Calibri"/>
                <a:cs typeface="Calibri"/>
                <a:sym typeface="Calibri"/>
              </a:rPr>
              <a:t>500</a:t>
            </a:r>
            <a:endParaRPr sz="1100">
              <a:latin typeface="Calibri"/>
              <a:ea typeface="Calibri"/>
              <a:cs typeface="Calibri"/>
              <a:sym typeface="Calibri"/>
            </a:endParaRPr>
          </a:p>
        </p:txBody>
      </p:sp>
      <p:sp>
        <p:nvSpPr>
          <p:cNvPr id="312" name="Google Shape;312;p32"/>
          <p:cNvSpPr txBox="1"/>
          <p:nvPr/>
        </p:nvSpPr>
        <p:spPr>
          <a:xfrm>
            <a:off x="4930997" y="2151412"/>
            <a:ext cx="221456" cy="179546"/>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b="1" lang="en" sz="1100">
                <a:solidFill>
                  <a:srgbClr val="404040"/>
                </a:solidFill>
                <a:latin typeface="Calibri"/>
                <a:ea typeface="Calibri"/>
                <a:cs typeface="Calibri"/>
                <a:sym typeface="Calibri"/>
              </a:rPr>
              <a:t>625</a:t>
            </a:r>
            <a:endParaRPr sz="1100">
              <a:latin typeface="Calibri"/>
              <a:ea typeface="Calibri"/>
              <a:cs typeface="Calibri"/>
              <a:sym typeface="Calibri"/>
            </a:endParaRPr>
          </a:p>
        </p:txBody>
      </p:sp>
      <p:sp>
        <p:nvSpPr>
          <p:cNvPr id="313" name="Google Shape;313;p32"/>
          <p:cNvSpPr txBox="1"/>
          <p:nvPr/>
        </p:nvSpPr>
        <p:spPr>
          <a:xfrm>
            <a:off x="5582697" y="2068449"/>
            <a:ext cx="221456" cy="179546"/>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b="1" lang="en" sz="1100">
                <a:solidFill>
                  <a:srgbClr val="404040"/>
                </a:solidFill>
                <a:latin typeface="Calibri"/>
                <a:ea typeface="Calibri"/>
                <a:cs typeface="Calibri"/>
                <a:sym typeface="Calibri"/>
              </a:rPr>
              <a:t>657</a:t>
            </a:r>
            <a:endParaRPr sz="1100">
              <a:latin typeface="Calibri"/>
              <a:ea typeface="Calibri"/>
              <a:cs typeface="Calibri"/>
              <a:sym typeface="Calibri"/>
            </a:endParaRPr>
          </a:p>
        </p:txBody>
      </p:sp>
      <p:sp>
        <p:nvSpPr>
          <p:cNvPr id="314" name="Google Shape;314;p32"/>
          <p:cNvSpPr txBox="1"/>
          <p:nvPr/>
        </p:nvSpPr>
        <p:spPr>
          <a:xfrm>
            <a:off x="6234208" y="1912810"/>
            <a:ext cx="221456" cy="179546"/>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b="1" lang="en" sz="1100">
                <a:solidFill>
                  <a:srgbClr val="404040"/>
                </a:solidFill>
                <a:latin typeface="Calibri"/>
                <a:ea typeface="Calibri"/>
                <a:cs typeface="Calibri"/>
                <a:sym typeface="Calibri"/>
              </a:rPr>
              <a:t>717</a:t>
            </a:r>
            <a:endParaRPr sz="1100">
              <a:latin typeface="Calibri"/>
              <a:ea typeface="Calibri"/>
              <a:cs typeface="Calibri"/>
              <a:sym typeface="Calibri"/>
            </a:endParaRPr>
          </a:p>
        </p:txBody>
      </p:sp>
      <p:sp>
        <p:nvSpPr>
          <p:cNvPr id="315" name="Google Shape;315;p32"/>
          <p:cNvSpPr txBox="1"/>
          <p:nvPr/>
        </p:nvSpPr>
        <p:spPr>
          <a:xfrm>
            <a:off x="6885717" y="1780412"/>
            <a:ext cx="221456" cy="179546"/>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b="1" lang="en" sz="1100">
                <a:solidFill>
                  <a:srgbClr val="404040"/>
                </a:solidFill>
                <a:latin typeface="Calibri"/>
                <a:ea typeface="Calibri"/>
                <a:cs typeface="Calibri"/>
                <a:sym typeface="Calibri"/>
              </a:rPr>
              <a:t>768</a:t>
            </a:r>
            <a:endParaRPr sz="1100">
              <a:latin typeface="Calibri"/>
              <a:ea typeface="Calibri"/>
              <a:cs typeface="Calibri"/>
              <a:sym typeface="Calibri"/>
            </a:endParaRPr>
          </a:p>
        </p:txBody>
      </p:sp>
      <p:sp>
        <p:nvSpPr>
          <p:cNvPr id="316" name="Google Shape;316;p32"/>
          <p:cNvSpPr txBox="1"/>
          <p:nvPr/>
        </p:nvSpPr>
        <p:spPr>
          <a:xfrm>
            <a:off x="7556468" y="1666112"/>
            <a:ext cx="221456" cy="179546"/>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b="1" lang="en" sz="1100">
                <a:solidFill>
                  <a:srgbClr val="404040"/>
                </a:solidFill>
                <a:latin typeface="Calibri"/>
                <a:ea typeface="Calibri"/>
                <a:cs typeface="Calibri"/>
                <a:sym typeface="Calibri"/>
              </a:rPr>
              <a:t>790</a:t>
            </a:r>
            <a:endParaRPr sz="1100">
              <a:latin typeface="Calibri"/>
              <a:ea typeface="Calibri"/>
              <a:cs typeface="Calibri"/>
              <a:sym typeface="Calibri"/>
            </a:endParaRPr>
          </a:p>
        </p:txBody>
      </p:sp>
      <p:sp>
        <p:nvSpPr>
          <p:cNvPr id="317" name="Google Shape;317;p32"/>
          <p:cNvSpPr txBox="1"/>
          <p:nvPr/>
        </p:nvSpPr>
        <p:spPr>
          <a:xfrm>
            <a:off x="8169973" y="1549337"/>
            <a:ext cx="484822" cy="179546"/>
          </a:xfrm>
          <a:prstGeom prst="rect">
            <a:avLst/>
          </a:prstGeom>
          <a:noFill/>
          <a:ln>
            <a:noFill/>
          </a:ln>
        </p:spPr>
        <p:txBody>
          <a:bodyPr anchorCtr="0" anchor="t" bIns="0" lIns="0" spcFirstLastPara="1" rIns="0" wrap="square" tIns="10000">
            <a:spAutoFit/>
          </a:bodyPr>
          <a:lstStyle/>
          <a:p>
            <a:pPr indent="0" lvl="0" marL="25400" marR="0" rtl="0" algn="l">
              <a:lnSpc>
                <a:spcPct val="100000"/>
              </a:lnSpc>
              <a:spcBef>
                <a:spcPts val="0"/>
              </a:spcBef>
              <a:spcAft>
                <a:spcPts val="0"/>
              </a:spcAft>
              <a:buNone/>
            </a:pPr>
            <a:r>
              <a:rPr b="1" baseline="-25000" lang="en" sz="1600">
                <a:solidFill>
                  <a:srgbClr val="404040"/>
                </a:solidFill>
                <a:latin typeface="Calibri"/>
                <a:ea typeface="Calibri"/>
                <a:cs typeface="Calibri"/>
                <a:sym typeface="Calibri"/>
              </a:rPr>
              <a:t>801 </a:t>
            </a:r>
            <a:r>
              <a:rPr lang="en" sz="900">
                <a:solidFill>
                  <a:srgbClr val="585858"/>
                </a:solidFill>
                <a:latin typeface="Calibri"/>
                <a:ea typeface="Calibri"/>
                <a:cs typeface="Calibri"/>
                <a:sym typeface="Calibri"/>
              </a:rPr>
              <a:t>900</a:t>
            </a:r>
            <a:endParaRPr sz="900">
              <a:latin typeface="Calibri"/>
              <a:ea typeface="Calibri"/>
              <a:cs typeface="Calibri"/>
              <a:sym typeface="Calibri"/>
            </a:endParaRPr>
          </a:p>
        </p:txBody>
      </p:sp>
      <p:grpSp>
        <p:nvGrpSpPr>
          <p:cNvPr id="318" name="Google Shape;318;p32"/>
          <p:cNvGrpSpPr/>
          <p:nvPr/>
        </p:nvGrpSpPr>
        <p:grpSpPr>
          <a:xfrm>
            <a:off x="914400" y="3835717"/>
            <a:ext cx="436721" cy="169736"/>
            <a:chOff x="1219200" y="5114289"/>
            <a:chExt cx="582295" cy="226315"/>
          </a:xfrm>
        </p:grpSpPr>
        <p:sp>
          <p:nvSpPr>
            <p:cNvPr id="319" name="Google Shape;319;p32"/>
            <p:cNvSpPr/>
            <p:nvPr/>
          </p:nvSpPr>
          <p:spPr>
            <a:xfrm>
              <a:off x="1219200" y="5114289"/>
              <a:ext cx="582295" cy="226060"/>
            </a:xfrm>
            <a:custGeom>
              <a:rect b="b" l="l" r="r" t="t"/>
              <a:pathLst>
                <a:path extrusionOk="0" h="226060" w="582294">
                  <a:moveTo>
                    <a:pt x="582168" y="0"/>
                  </a:moveTo>
                  <a:lnTo>
                    <a:pt x="0" y="0"/>
                  </a:lnTo>
                  <a:lnTo>
                    <a:pt x="0" y="93980"/>
                  </a:lnTo>
                  <a:lnTo>
                    <a:pt x="0" y="113030"/>
                  </a:lnTo>
                  <a:lnTo>
                    <a:pt x="0" y="226060"/>
                  </a:lnTo>
                  <a:lnTo>
                    <a:pt x="582168" y="226060"/>
                  </a:lnTo>
                  <a:lnTo>
                    <a:pt x="582168" y="113030"/>
                  </a:lnTo>
                  <a:lnTo>
                    <a:pt x="582168" y="93980"/>
                  </a:lnTo>
                  <a:lnTo>
                    <a:pt x="58216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20" name="Google Shape;320;p32"/>
            <p:cNvSpPr/>
            <p:nvPr/>
          </p:nvSpPr>
          <p:spPr>
            <a:xfrm>
              <a:off x="1219200" y="5114544"/>
              <a:ext cx="582295" cy="226060"/>
            </a:xfrm>
            <a:custGeom>
              <a:rect b="b" l="l" r="r" t="t"/>
              <a:pathLst>
                <a:path extrusionOk="0" h="226060" w="582294">
                  <a:moveTo>
                    <a:pt x="0" y="0"/>
                  </a:moveTo>
                  <a:lnTo>
                    <a:pt x="97028" y="0"/>
                  </a:lnTo>
                  <a:lnTo>
                    <a:pt x="242569" y="0"/>
                  </a:lnTo>
                  <a:lnTo>
                    <a:pt x="582168" y="0"/>
                  </a:lnTo>
                  <a:lnTo>
                    <a:pt x="582168" y="37591"/>
                  </a:lnTo>
                  <a:lnTo>
                    <a:pt x="582168" y="93979"/>
                  </a:lnTo>
                  <a:lnTo>
                    <a:pt x="582168" y="225551"/>
                  </a:lnTo>
                  <a:lnTo>
                    <a:pt x="242569" y="225551"/>
                  </a:lnTo>
                  <a:lnTo>
                    <a:pt x="97028" y="225551"/>
                  </a:lnTo>
                  <a:lnTo>
                    <a:pt x="0" y="225551"/>
                  </a:lnTo>
                  <a:lnTo>
                    <a:pt x="0" y="93979"/>
                  </a:lnTo>
                  <a:lnTo>
                    <a:pt x="0" y="112775"/>
                  </a:lnTo>
                  <a:lnTo>
                    <a:pt x="0" y="37591"/>
                  </a:lnTo>
                  <a:lnTo>
                    <a:pt x="0" y="0"/>
                  </a:lnTo>
                  <a:close/>
                </a:path>
              </a:pathLst>
            </a:custGeom>
            <a:noFill/>
            <a:ln cap="flat" cmpd="sng" w="9525">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321" name="Google Shape;321;p32"/>
          <p:cNvSpPr txBox="1"/>
          <p:nvPr/>
        </p:nvSpPr>
        <p:spPr>
          <a:xfrm>
            <a:off x="933678" y="3836669"/>
            <a:ext cx="396716"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220</a:t>
            </a:r>
            <a:r>
              <a:rPr lang="en" sz="900" strike="sngStrike">
                <a:solidFill>
                  <a:srgbClr val="585858"/>
                </a:solidFill>
                <a:latin typeface="Calibri"/>
                <a:ea typeface="Calibri"/>
                <a:cs typeface="Calibri"/>
                <a:sym typeface="Calibri"/>
              </a:rPr>
              <a:t>,</a:t>
            </a:r>
            <a:r>
              <a:rPr lang="en" sz="900" strike="noStrike">
                <a:solidFill>
                  <a:srgbClr val="585858"/>
                </a:solidFill>
                <a:latin typeface="Calibri"/>
                <a:ea typeface="Calibri"/>
                <a:cs typeface="Calibri"/>
                <a:sym typeface="Calibri"/>
              </a:rPr>
              <a:t>700</a:t>
            </a:r>
            <a:endParaRPr sz="900">
              <a:latin typeface="Calibri"/>
              <a:ea typeface="Calibri"/>
              <a:cs typeface="Calibri"/>
              <a:sym typeface="Calibri"/>
            </a:endParaRPr>
          </a:p>
        </p:txBody>
      </p:sp>
      <p:grpSp>
        <p:nvGrpSpPr>
          <p:cNvPr id="322" name="Google Shape;322;p32"/>
          <p:cNvGrpSpPr/>
          <p:nvPr/>
        </p:nvGrpSpPr>
        <p:grpSpPr>
          <a:xfrm>
            <a:off x="1565909" y="3743324"/>
            <a:ext cx="436722" cy="169546"/>
            <a:chOff x="2087879" y="4991099"/>
            <a:chExt cx="582296" cy="226061"/>
          </a:xfrm>
        </p:grpSpPr>
        <p:sp>
          <p:nvSpPr>
            <p:cNvPr id="323" name="Google Shape;323;p32"/>
            <p:cNvSpPr/>
            <p:nvPr/>
          </p:nvSpPr>
          <p:spPr>
            <a:xfrm>
              <a:off x="2087880" y="4991099"/>
              <a:ext cx="582295" cy="226060"/>
            </a:xfrm>
            <a:custGeom>
              <a:rect b="b" l="l" r="r" t="t"/>
              <a:pathLst>
                <a:path extrusionOk="0" h="226060" w="582294">
                  <a:moveTo>
                    <a:pt x="582168" y="0"/>
                  </a:moveTo>
                  <a:lnTo>
                    <a:pt x="0" y="0"/>
                  </a:lnTo>
                  <a:lnTo>
                    <a:pt x="0" y="93980"/>
                  </a:lnTo>
                  <a:lnTo>
                    <a:pt x="0" y="113030"/>
                  </a:lnTo>
                  <a:lnTo>
                    <a:pt x="0" y="226060"/>
                  </a:lnTo>
                  <a:lnTo>
                    <a:pt x="582168" y="226060"/>
                  </a:lnTo>
                  <a:lnTo>
                    <a:pt x="582168" y="113030"/>
                  </a:lnTo>
                  <a:lnTo>
                    <a:pt x="582168" y="93980"/>
                  </a:lnTo>
                  <a:lnTo>
                    <a:pt x="58216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24" name="Google Shape;324;p32"/>
            <p:cNvSpPr/>
            <p:nvPr/>
          </p:nvSpPr>
          <p:spPr>
            <a:xfrm>
              <a:off x="2087879" y="4991100"/>
              <a:ext cx="582295" cy="226060"/>
            </a:xfrm>
            <a:custGeom>
              <a:rect b="b" l="l" r="r" t="t"/>
              <a:pathLst>
                <a:path extrusionOk="0" h="226060" w="582294">
                  <a:moveTo>
                    <a:pt x="0" y="0"/>
                  </a:moveTo>
                  <a:lnTo>
                    <a:pt x="97027" y="0"/>
                  </a:lnTo>
                  <a:lnTo>
                    <a:pt x="242569" y="0"/>
                  </a:lnTo>
                  <a:lnTo>
                    <a:pt x="582168" y="0"/>
                  </a:lnTo>
                  <a:lnTo>
                    <a:pt x="582168" y="37592"/>
                  </a:lnTo>
                  <a:lnTo>
                    <a:pt x="582168" y="93980"/>
                  </a:lnTo>
                  <a:lnTo>
                    <a:pt x="582168" y="225551"/>
                  </a:lnTo>
                  <a:lnTo>
                    <a:pt x="242569" y="225551"/>
                  </a:lnTo>
                  <a:lnTo>
                    <a:pt x="97027" y="225551"/>
                  </a:lnTo>
                  <a:lnTo>
                    <a:pt x="0" y="225551"/>
                  </a:lnTo>
                  <a:lnTo>
                    <a:pt x="0" y="93980"/>
                  </a:lnTo>
                  <a:lnTo>
                    <a:pt x="0" y="112775"/>
                  </a:lnTo>
                  <a:lnTo>
                    <a:pt x="0" y="37592"/>
                  </a:lnTo>
                  <a:lnTo>
                    <a:pt x="0" y="0"/>
                  </a:lnTo>
                  <a:close/>
                </a:path>
              </a:pathLst>
            </a:custGeom>
            <a:noFill/>
            <a:ln cap="flat" cmpd="sng" w="9525">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325" name="Google Shape;325;p32"/>
          <p:cNvSpPr txBox="1"/>
          <p:nvPr/>
        </p:nvSpPr>
        <p:spPr>
          <a:xfrm>
            <a:off x="1585150" y="3744277"/>
            <a:ext cx="396716"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497,240</a:t>
            </a:r>
            <a:endParaRPr sz="900">
              <a:latin typeface="Calibri"/>
              <a:ea typeface="Calibri"/>
              <a:cs typeface="Calibri"/>
              <a:sym typeface="Calibri"/>
            </a:endParaRPr>
          </a:p>
        </p:txBody>
      </p:sp>
      <p:grpSp>
        <p:nvGrpSpPr>
          <p:cNvPr id="326" name="Google Shape;326;p32"/>
          <p:cNvGrpSpPr/>
          <p:nvPr/>
        </p:nvGrpSpPr>
        <p:grpSpPr>
          <a:xfrm>
            <a:off x="2217420" y="3667886"/>
            <a:ext cx="436721" cy="170687"/>
            <a:chOff x="2956560" y="4890515"/>
            <a:chExt cx="582295" cy="227583"/>
          </a:xfrm>
        </p:grpSpPr>
        <p:sp>
          <p:nvSpPr>
            <p:cNvPr id="327" name="Google Shape;327;p32"/>
            <p:cNvSpPr/>
            <p:nvPr/>
          </p:nvSpPr>
          <p:spPr>
            <a:xfrm>
              <a:off x="2956560" y="4890769"/>
              <a:ext cx="582295" cy="227329"/>
            </a:xfrm>
            <a:custGeom>
              <a:rect b="b" l="l" r="r" t="t"/>
              <a:pathLst>
                <a:path extrusionOk="0" h="227329" w="582295">
                  <a:moveTo>
                    <a:pt x="582168" y="0"/>
                  </a:moveTo>
                  <a:lnTo>
                    <a:pt x="0" y="0"/>
                  </a:lnTo>
                  <a:lnTo>
                    <a:pt x="0" y="93980"/>
                  </a:lnTo>
                  <a:lnTo>
                    <a:pt x="0" y="113030"/>
                  </a:lnTo>
                  <a:lnTo>
                    <a:pt x="0" y="227330"/>
                  </a:lnTo>
                  <a:lnTo>
                    <a:pt x="582168" y="227330"/>
                  </a:lnTo>
                  <a:lnTo>
                    <a:pt x="582168" y="113030"/>
                  </a:lnTo>
                  <a:lnTo>
                    <a:pt x="582168" y="93980"/>
                  </a:lnTo>
                  <a:lnTo>
                    <a:pt x="58216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28" name="Google Shape;328;p32"/>
            <p:cNvSpPr/>
            <p:nvPr/>
          </p:nvSpPr>
          <p:spPr>
            <a:xfrm>
              <a:off x="2956560" y="4890515"/>
              <a:ext cx="582295" cy="227329"/>
            </a:xfrm>
            <a:custGeom>
              <a:rect b="b" l="l" r="r" t="t"/>
              <a:pathLst>
                <a:path extrusionOk="0" h="227329" w="582295">
                  <a:moveTo>
                    <a:pt x="0" y="0"/>
                  </a:moveTo>
                  <a:lnTo>
                    <a:pt x="97027" y="0"/>
                  </a:lnTo>
                  <a:lnTo>
                    <a:pt x="242569" y="0"/>
                  </a:lnTo>
                  <a:lnTo>
                    <a:pt x="582167" y="0"/>
                  </a:lnTo>
                  <a:lnTo>
                    <a:pt x="582167" y="37845"/>
                  </a:lnTo>
                  <a:lnTo>
                    <a:pt x="582167" y="94614"/>
                  </a:lnTo>
                  <a:lnTo>
                    <a:pt x="582167" y="227075"/>
                  </a:lnTo>
                  <a:lnTo>
                    <a:pt x="242569" y="227075"/>
                  </a:lnTo>
                  <a:lnTo>
                    <a:pt x="97027" y="227075"/>
                  </a:lnTo>
                  <a:lnTo>
                    <a:pt x="0" y="227075"/>
                  </a:lnTo>
                  <a:lnTo>
                    <a:pt x="0" y="94614"/>
                  </a:lnTo>
                  <a:lnTo>
                    <a:pt x="0" y="113537"/>
                  </a:lnTo>
                  <a:lnTo>
                    <a:pt x="0" y="37845"/>
                  </a:lnTo>
                  <a:lnTo>
                    <a:pt x="0" y="0"/>
                  </a:lnTo>
                  <a:close/>
                </a:path>
              </a:pathLst>
            </a:custGeom>
            <a:noFill/>
            <a:ln cap="flat" cmpd="sng" w="9525">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329" name="Google Shape;329;p32"/>
          <p:cNvSpPr txBox="1"/>
          <p:nvPr/>
        </p:nvSpPr>
        <p:spPr>
          <a:xfrm>
            <a:off x="2236661" y="3669125"/>
            <a:ext cx="396716"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723</a:t>
            </a:r>
            <a:r>
              <a:rPr lang="en" sz="900" strike="sngStrike">
                <a:solidFill>
                  <a:srgbClr val="585858"/>
                </a:solidFill>
                <a:latin typeface="Calibri"/>
                <a:ea typeface="Calibri"/>
                <a:cs typeface="Calibri"/>
                <a:sym typeface="Calibri"/>
              </a:rPr>
              <a:t>,</a:t>
            </a:r>
            <a:r>
              <a:rPr lang="en" sz="900" strike="noStrike">
                <a:solidFill>
                  <a:srgbClr val="585858"/>
                </a:solidFill>
                <a:latin typeface="Calibri"/>
                <a:ea typeface="Calibri"/>
                <a:cs typeface="Calibri"/>
                <a:sym typeface="Calibri"/>
              </a:rPr>
              <a:t>150</a:t>
            </a:r>
            <a:endParaRPr sz="900">
              <a:latin typeface="Calibri"/>
              <a:ea typeface="Calibri"/>
              <a:cs typeface="Calibri"/>
              <a:sym typeface="Calibri"/>
            </a:endParaRPr>
          </a:p>
        </p:txBody>
      </p:sp>
      <p:grpSp>
        <p:nvGrpSpPr>
          <p:cNvPr id="330" name="Google Shape;330;p32"/>
          <p:cNvGrpSpPr/>
          <p:nvPr/>
        </p:nvGrpSpPr>
        <p:grpSpPr>
          <a:xfrm>
            <a:off x="2825496" y="3532823"/>
            <a:ext cx="523875" cy="169735"/>
            <a:chOff x="3767328" y="4710430"/>
            <a:chExt cx="698500" cy="226314"/>
          </a:xfrm>
        </p:grpSpPr>
        <p:sp>
          <p:nvSpPr>
            <p:cNvPr id="331" name="Google Shape;331;p32"/>
            <p:cNvSpPr/>
            <p:nvPr/>
          </p:nvSpPr>
          <p:spPr>
            <a:xfrm>
              <a:off x="3767328" y="4710430"/>
              <a:ext cx="698500" cy="226060"/>
            </a:xfrm>
            <a:custGeom>
              <a:rect b="b" l="l" r="r" t="t"/>
              <a:pathLst>
                <a:path extrusionOk="0" h="226060" w="698500">
                  <a:moveTo>
                    <a:pt x="697992" y="0"/>
                  </a:moveTo>
                  <a:lnTo>
                    <a:pt x="0" y="0"/>
                  </a:lnTo>
                  <a:lnTo>
                    <a:pt x="0" y="93980"/>
                  </a:lnTo>
                  <a:lnTo>
                    <a:pt x="0" y="113030"/>
                  </a:lnTo>
                  <a:lnTo>
                    <a:pt x="0" y="226060"/>
                  </a:lnTo>
                  <a:lnTo>
                    <a:pt x="697992" y="226060"/>
                  </a:lnTo>
                  <a:lnTo>
                    <a:pt x="697992" y="113030"/>
                  </a:lnTo>
                  <a:lnTo>
                    <a:pt x="697992" y="93980"/>
                  </a:lnTo>
                  <a:lnTo>
                    <a:pt x="69799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32" name="Google Shape;332;p32"/>
            <p:cNvSpPr/>
            <p:nvPr/>
          </p:nvSpPr>
          <p:spPr>
            <a:xfrm>
              <a:off x="3767328" y="4710684"/>
              <a:ext cx="698500" cy="226060"/>
            </a:xfrm>
            <a:custGeom>
              <a:rect b="b" l="l" r="r" t="t"/>
              <a:pathLst>
                <a:path extrusionOk="0" h="226060" w="698500">
                  <a:moveTo>
                    <a:pt x="0" y="0"/>
                  </a:moveTo>
                  <a:lnTo>
                    <a:pt x="116332" y="0"/>
                  </a:lnTo>
                  <a:lnTo>
                    <a:pt x="290830" y="0"/>
                  </a:lnTo>
                  <a:lnTo>
                    <a:pt x="697992" y="0"/>
                  </a:lnTo>
                  <a:lnTo>
                    <a:pt x="697992" y="37592"/>
                  </a:lnTo>
                  <a:lnTo>
                    <a:pt x="697992" y="93980"/>
                  </a:lnTo>
                  <a:lnTo>
                    <a:pt x="697992" y="225552"/>
                  </a:lnTo>
                  <a:lnTo>
                    <a:pt x="290830" y="225552"/>
                  </a:lnTo>
                  <a:lnTo>
                    <a:pt x="116332" y="225552"/>
                  </a:lnTo>
                  <a:lnTo>
                    <a:pt x="0" y="225552"/>
                  </a:lnTo>
                  <a:lnTo>
                    <a:pt x="0" y="93980"/>
                  </a:lnTo>
                  <a:lnTo>
                    <a:pt x="0" y="112776"/>
                  </a:lnTo>
                  <a:lnTo>
                    <a:pt x="0" y="37592"/>
                  </a:lnTo>
                  <a:lnTo>
                    <a:pt x="0" y="0"/>
                  </a:lnTo>
                  <a:close/>
                </a:path>
              </a:pathLst>
            </a:custGeom>
            <a:noFill/>
            <a:ln cap="flat" cmpd="sng" w="9525">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333" name="Google Shape;333;p32"/>
          <p:cNvSpPr txBox="1"/>
          <p:nvPr/>
        </p:nvSpPr>
        <p:spPr>
          <a:xfrm>
            <a:off x="2844737" y="3533299"/>
            <a:ext cx="48387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1,13</a:t>
            </a:r>
            <a:r>
              <a:rPr lang="en" sz="900" strike="sngStrike">
                <a:solidFill>
                  <a:srgbClr val="585858"/>
                </a:solidFill>
                <a:latin typeface="Calibri"/>
                <a:ea typeface="Calibri"/>
                <a:cs typeface="Calibri"/>
                <a:sym typeface="Calibri"/>
              </a:rPr>
              <a:t>0</a:t>
            </a:r>
            <a:r>
              <a:rPr lang="en" sz="900" strike="noStrike">
                <a:solidFill>
                  <a:srgbClr val="585858"/>
                </a:solidFill>
                <a:latin typeface="Calibri"/>
                <a:ea typeface="Calibri"/>
                <a:cs typeface="Calibri"/>
                <a:sym typeface="Calibri"/>
              </a:rPr>
              <a:t>,290</a:t>
            </a:r>
            <a:endParaRPr sz="900">
              <a:latin typeface="Calibri"/>
              <a:ea typeface="Calibri"/>
              <a:cs typeface="Calibri"/>
              <a:sym typeface="Calibri"/>
            </a:endParaRPr>
          </a:p>
        </p:txBody>
      </p:sp>
      <p:grpSp>
        <p:nvGrpSpPr>
          <p:cNvPr id="334" name="Google Shape;334;p32"/>
          <p:cNvGrpSpPr/>
          <p:nvPr/>
        </p:nvGrpSpPr>
        <p:grpSpPr>
          <a:xfrm>
            <a:off x="3477006" y="3306699"/>
            <a:ext cx="523875" cy="169545"/>
            <a:chOff x="4636008" y="4408932"/>
            <a:chExt cx="698500" cy="226060"/>
          </a:xfrm>
        </p:grpSpPr>
        <p:sp>
          <p:nvSpPr>
            <p:cNvPr id="335" name="Google Shape;335;p32"/>
            <p:cNvSpPr/>
            <p:nvPr/>
          </p:nvSpPr>
          <p:spPr>
            <a:xfrm>
              <a:off x="4636008" y="4409439"/>
              <a:ext cx="698500" cy="224790"/>
            </a:xfrm>
            <a:custGeom>
              <a:rect b="b" l="l" r="r" t="t"/>
              <a:pathLst>
                <a:path extrusionOk="0" h="224789" w="698500">
                  <a:moveTo>
                    <a:pt x="697992" y="0"/>
                  </a:moveTo>
                  <a:lnTo>
                    <a:pt x="0" y="0"/>
                  </a:lnTo>
                  <a:lnTo>
                    <a:pt x="0" y="93980"/>
                  </a:lnTo>
                  <a:lnTo>
                    <a:pt x="0" y="111760"/>
                  </a:lnTo>
                  <a:lnTo>
                    <a:pt x="0" y="224790"/>
                  </a:lnTo>
                  <a:lnTo>
                    <a:pt x="697992" y="224790"/>
                  </a:lnTo>
                  <a:lnTo>
                    <a:pt x="697992" y="111760"/>
                  </a:lnTo>
                  <a:lnTo>
                    <a:pt x="697992" y="93980"/>
                  </a:lnTo>
                  <a:lnTo>
                    <a:pt x="69799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36" name="Google Shape;336;p32"/>
            <p:cNvSpPr/>
            <p:nvPr/>
          </p:nvSpPr>
          <p:spPr>
            <a:xfrm>
              <a:off x="4636008" y="4408932"/>
              <a:ext cx="698500" cy="226060"/>
            </a:xfrm>
            <a:custGeom>
              <a:rect b="b" l="l" r="r" t="t"/>
              <a:pathLst>
                <a:path extrusionOk="0" h="226060" w="698500">
                  <a:moveTo>
                    <a:pt x="0" y="0"/>
                  </a:moveTo>
                  <a:lnTo>
                    <a:pt x="116331" y="0"/>
                  </a:lnTo>
                  <a:lnTo>
                    <a:pt x="290829" y="0"/>
                  </a:lnTo>
                  <a:lnTo>
                    <a:pt x="697991" y="0"/>
                  </a:lnTo>
                  <a:lnTo>
                    <a:pt x="697991" y="37592"/>
                  </a:lnTo>
                  <a:lnTo>
                    <a:pt x="697991" y="93980"/>
                  </a:lnTo>
                  <a:lnTo>
                    <a:pt x="697991" y="225552"/>
                  </a:lnTo>
                  <a:lnTo>
                    <a:pt x="290829" y="225552"/>
                  </a:lnTo>
                  <a:lnTo>
                    <a:pt x="116331" y="225552"/>
                  </a:lnTo>
                  <a:lnTo>
                    <a:pt x="0" y="225552"/>
                  </a:lnTo>
                  <a:lnTo>
                    <a:pt x="0" y="93980"/>
                  </a:lnTo>
                  <a:lnTo>
                    <a:pt x="0" y="112776"/>
                  </a:lnTo>
                  <a:lnTo>
                    <a:pt x="0" y="37592"/>
                  </a:lnTo>
                  <a:lnTo>
                    <a:pt x="0" y="0"/>
                  </a:lnTo>
                  <a:close/>
                </a:path>
              </a:pathLst>
            </a:custGeom>
            <a:noFill/>
            <a:ln cap="flat" cmpd="sng" w="9525">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337" name="Google Shape;337;p32"/>
          <p:cNvSpPr txBox="1"/>
          <p:nvPr/>
        </p:nvSpPr>
        <p:spPr>
          <a:xfrm>
            <a:off x="3496532" y="3307460"/>
            <a:ext cx="48387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1,80</a:t>
            </a:r>
            <a:r>
              <a:rPr lang="en" sz="900" strike="sngStrike">
                <a:solidFill>
                  <a:srgbClr val="585858"/>
                </a:solidFill>
                <a:latin typeface="Calibri"/>
                <a:ea typeface="Calibri"/>
                <a:cs typeface="Calibri"/>
                <a:sym typeface="Calibri"/>
              </a:rPr>
              <a:t>7</a:t>
            </a:r>
            <a:r>
              <a:rPr lang="en" sz="900" strike="noStrike">
                <a:solidFill>
                  <a:srgbClr val="585858"/>
                </a:solidFill>
                <a:latin typeface="Calibri"/>
                <a:ea typeface="Calibri"/>
                <a:cs typeface="Calibri"/>
                <a:sym typeface="Calibri"/>
              </a:rPr>
              <a:t>,310</a:t>
            </a:r>
            <a:endParaRPr sz="900">
              <a:latin typeface="Calibri"/>
              <a:ea typeface="Calibri"/>
              <a:cs typeface="Calibri"/>
              <a:sym typeface="Calibri"/>
            </a:endParaRPr>
          </a:p>
        </p:txBody>
      </p:sp>
      <p:grpSp>
        <p:nvGrpSpPr>
          <p:cNvPr id="338" name="Google Shape;338;p32"/>
          <p:cNvGrpSpPr/>
          <p:nvPr/>
        </p:nvGrpSpPr>
        <p:grpSpPr>
          <a:xfrm>
            <a:off x="4128516" y="3049524"/>
            <a:ext cx="523875" cy="169545"/>
            <a:chOff x="5504688" y="4066032"/>
            <a:chExt cx="698500" cy="226060"/>
          </a:xfrm>
        </p:grpSpPr>
        <p:sp>
          <p:nvSpPr>
            <p:cNvPr id="339" name="Google Shape;339;p32"/>
            <p:cNvSpPr/>
            <p:nvPr/>
          </p:nvSpPr>
          <p:spPr>
            <a:xfrm>
              <a:off x="5504688" y="4066539"/>
              <a:ext cx="698500" cy="224790"/>
            </a:xfrm>
            <a:custGeom>
              <a:rect b="b" l="l" r="r" t="t"/>
              <a:pathLst>
                <a:path extrusionOk="0" h="224789" w="698500">
                  <a:moveTo>
                    <a:pt x="697992" y="0"/>
                  </a:moveTo>
                  <a:lnTo>
                    <a:pt x="0" y="0"/>
                  </a:lnTo>
                  <a:lnTo>
                    <a:pt x="0" y="93980"/>
                  </a:lnTo>
                  <a:lnTo>
                    <a:pt x="0" y="111760"/>
                  </a:lnTo>
                  <a:lnTo>
                    <a:pt x="0" y="224790"/>
                  </a:lnTo>
                  <a:lnTo>
                    <a:pt x="697992" y="224790"/>
                  </a:lnTo>
                  <a:lnTo>
                    <a:pt x="697992" y="111760"/>
                  </a:lnTo>
                  <a:lnTo>
                    <a:pt x="697992" y="93980"/>
                  </a:lnTo>
                  <a:lnTo>
                    <a:pt x="69799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40" name="Google Shape;340;p32"/>
            <p:cNvSpPr/>
            <p:nvPr/>
          </p:nvSpPr>
          <p:spPr>
            <a:xfrm>
              <a:off x="5504688" y="4066032"/>
              <a:ext cx="698500" cy="226060"/>
            </a:xfrm>
            <a:custGeom>
              <a:rect b="b" l="l" r="r" t="t"/>
              <a:pathLst>
                <a:path extrusionOk="0" h="226060" w="698500">
                  <a:moveTo>
                    <a:pt x="0" y="0"/>
                  </a:moveTo>
                  <a:lnTo>
                    <a:pt x="116332" y="0"/>
                  </a:lnTo>
                  <a:lnTo>
                    <a:pt x="290829" y="0"/>
                  </a:lnTo>
                  <a:lnTo>
                    <a:pt x="697991" y="0"/>
                  </a:lnTo>
                  <a:lnTo>
                    <a:pt x="697991" y="37592"/>
                  </a:lnTo>
                  <a:lnTo>
                    <a:pt x="697991" y="93980"/>
                  </a:lnTo>
                  <a:lnTo>
                    <a:pt x="697991" y="225552"/>
                  </a:lnTo>
                  <a:lnTo>
                    <a:pt x="290829" y="225552"/>
                  </a:lnTo>
                  <a:lnTo>
                    <a:pt x="116332" y="225552"/>
                  </a:lnTo>
                  <a:lnTo>
                    <a:pt x="0" y="225552"/>
                  </a:lnTo>
                  <a:lnTo>
                    <a:pt x="0" y="93980"/>
                  </a:lnTo>
                  <a:lnTo>
                    <a:pt x="0" y="112776"/>
                  </a:lnTo>
                  <a:lnTo>
                    <a:pt x="0" y="37592"/>
                  </a:lnTo>
                  <a:lnTo>
                    <a:pt x="0" y="0"/>
                  </a:lnTo>
                  <a:close/>
                </a:path>
              </a:pathLst>
            </a:custGeom>
            <a:noFill/>
            <a:ln cap="flat" cmpd="sng" w="9525">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341" name="Google Shape;341;p32"/>
          <p:cNvSpPr txBox="1"/>
          <p:nvPr/>
        </p:nvSpPr>
        <p:spPr>
          <a:xfrm>
            <a:off x="4148041" y="3050476"/>
            <a:ext cx="48387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2,577,430</a:t>
            </a:r>
            <a:endParaRPr sz="900">
              <a:latin typeface="Calibri"/>
              <a:ea typeface="Calibri"/>
              <a:cs typeface="Calibri"/>
              <a:sym typeface="Calibri"/>
            </a:endParaRPr>
          </a:p>
        </p:txBody>
      </p:sp>
      <p:grpSp>
        <p:nvGrpSpPr>
          <p:cNvPr id="342" name="Google Shape;342;p32"/>
          <p:cNvGrpSpPr/>
          <p:nvPr/>
        </p:nvGrpSpPr>
        <p:grpSpPr>
          <a:xfrm>
            <a:off x="4780025" y="2690622"/>
            <a:ext cx="523876" cy="169545"/>
            <a:chOff x="6373367" y="3587496"/>
            <a:chExt cx="698501" cy="226060"/>
          </a:xfrm>
        </p:grpSpPr>
        <p:sp>
          <p:nvSpPr>
            <p:cNvPr id="343" name="Google Shape;343;p32"/>
            <p:cNvSpPr/>
            <p:nvPr/>
          </p:nvSpPr>
          <p:spPr>
            <a:xfrm>
              <a:off x="6373368" y="3587749"/>
              <a:ext cx="698500" cy="224790"/>
            </a:xfrm>
            <a:custGeom>
              <a:rect b="b" l="l" r="r" t="t"/>
              <a:pathLst>
                <a:path extrusionOk="0" h="224789" w="698500">
                  <a:moveTo>
                    <a:pt x="697992" y="0"/>
                  </a:moveTo>
                  <a:lnTo>
                    <a:pt x="0" y="0"/>
                  </a:lnTo>
                  <a:lnTo>
                    <a:pt x="0" y="93980"/>
                  </a:lnTo>
                  <a:lnTo>
                    <a:pt x="0" y="113030"/>
                  </a:lnTo>
                  <a:lnTo>
                    <a:pt x="0" y="224790"/>
                  </a:lnTo>
                  <a:lnTo>
                    <a:pt x="697992" y="224790"/>
                  </a:lnTo>
                  <a:lnTo>
                    <a:pt x="697992" y="113030"/>
                  </a:lnTo>
                  <a:lnTo>
                    <a:pt x="697992" y="93980"/>
                  </a:lnTo>
                  <a:lnTo>
                    <a:pt x="69799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44" name="Google Shape;344;p32"/>
            <p:cNvSpPr/>
            <p:nvPr/>
          </p:nvSpPr>
          <p:spPr>
            <a:xfrm>
              <a:off x="6373367" y="3587496"/>
              <a:ext cx="698500" cy="226060"/>
            </a:xfrm>
            <a:custGeom>
              <a:rect b="b" l="l" r="r" t="t"/>
              <a:pathLst>
                <a:path extrusionOk="0" h="226060" w="698500">
                  <a:moveTo>
                    <a:pt x="0" y="0"/>
                  </a:moveTo>
                  <a:lnTo>
                    <a:pt x="116332" y="0"/>
                  </a:lnTo>
                  <a:lnTo>
                    <a:pt x="290830" y="0"/>
                  </a:lnTo>
                  <a:lnTo>
                    <a:pt x="697991" y="0"/>
                  </a:lnTo>
                  <a:lnTo>
                    <a:pt x="697991" y="37591"/>
                  </a:lnTo>
                  <a:lnTo>
                    <a:pt x="697991" y="93979"/>
                  </a:lnTo>
                  <a:lnTo>
                    <a:pt x="697991" y="225551"/>
                  </a:lnTo>
                  <a:lnTo>
                    <a:pt x="290830" y="225551"/>
                  </a:lnTo>
                  <a:lnTo>
                    <a:pt x="116332" y="225551"/>
                  </a:lnTo>
                  <a:lnTo>
                    <a:pt x="0" y="225551"/>
                  </a:lnTo>
                  <a:lnTo>
                    <a:pt x="0" y="93979"/>
                  </a:lnTo>
                  <a:lnTo>
                    <a:pt x="0" y="112775"/>
                  </a:lnTo>
                  <a:lnTo>
                    <a:pt x="0" y="37591"/>
                  </a:lnTo>
                  <a:lnTo>
                    <a:pt x="0" y="0"/>
                  </a:lnTo>
                  <a:close/>
                </a:path>
              </a:pathLst>
            </a:custGeom>
            <a:noFill/>
            <a:ln cap="flat" cmpd="sng" w="9525">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345" name="Google Shape;345;p32"/>
          <p:cNvSpPr txBox="1"/>
          <p:nvPr/>
        </p:nvSpPr>
        <p:spPr>
          <a:xfrm>
            <a:off x="4799552" y="2691383"/>
            <a:ext cx="48387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3,653,830</a:t>
            </a:r>
            <a:endParaRPr sz="900">
              <a:latin typeface="Calibri"/>
              <a:ea typeface="Calibri"/>
              <a:cs typeface="Calibri"/>
              <a:sym typeface="Calibri"/>
            </a:endParaRPr>
          </a:p>
        </p:txBody>
      </p:sp>
      <p:grpSp>
        <p:nvGrpSpPr>
          <p:cNvPr id="346" name="Google Shape;346;p32"/>
          <p:cNvGrpSpPr/>
          <p:nvPr/>
        </p:nvGrpSpPr>
        <p:grpSpPr>
          <a:xfrm>
            <a:off x="5431535" y="2383154"/>
            <a:ext cx="523876" cy="170497"/>
            <a:chOff x="7242047" y="3177539"/>
            <a:chExt cx="698501" cy="227329"/>
          </a:xfrm>
        </p:grpSpPr>
        <p:sp>
          <p:nvSpPr>
            <p:cNvPr id="347" name="Google Shape;347;p32"/>
            <p:cNvSpPr/>
            <p:nvPr/>
          </p:nvSpPr>
          <p:spPr>
            <a:xfrm>
              <a:off x="7242048" y="3177539"/>
              <a:ext cx="698500" cy="227329"/>
            </a:xfrm>
            <a:custGeom>
              <a:rect b="b" l="l" r="r" t="t"/>
              <a:pathLst>
                <a:path extrusionOk="0" h="227329" w="698500">
                  <a:moveTo>
                    <a:pt x="697992" y="0"/>
                  </a:moveTo>
                  <a:lnTo>
                    <a:pt x="0" y="0"/>
                  </a:lnTo>
                  <a:lnTo>
                    <a:pt x="0" y="95250"/>
                  </a:lnTo>
                  <a:lnTo>
                    <a:pt x="0" y="113030"/>
                  </a:lnTo>
                  <a:lnTo>
                    <a:pt x="0" y="227330"/>
                  </a:lnTo>
                  <a:lnTo>
                    <a:pt x="697992" y="227330"/>
                  </a:lnTo>
                  <a:lnTo>
                    <a:pt x="697992" y="113030"/>
                  </a:lnTo>
                  <a:lnTo>
                    <a:pt x="697992" y="95250"/>
                  </a:lnTo>
                  <a:lnTo>
                    <a:pt x="69799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48" name="Google Shape;348;p32"/>
            <p:cNvSpPr/>
            <p:nvPr/>
          </p:nvSpPr>
          <p:spPr>
            <a:xfrm>
              <a:off x="7242047" y="3177539"/>
              <a:ext cx="698500" cy="227329"/>
            </a:xfrm>
            <a:custGeom>
              <a:rect b="b" l="l" r="r" t="t"/>
              <a:pathLst>
                <a:path extrusionOk="0" h="227329" w="698500">
                  <a:moveTo>
                    <a:pt x="0" y="0"/>
                  </a:moveTo>
                  <a:lnTo>
                    <a:pt x="116331" y="0"/>
                  </a:lnTo>
                  <a:lnTo>
                    <a:pt x="290829" y="0"/>
                  </a:lnTo>
                  <a:lnTo>
                    <a:pt x="697992" y="0"/>
                  </a:lnTo>
                  <a:lnTo>
                    <a:pt x="697992" y="37846"/>
                  </a:lnTo>
                  <a:lnTo>
                    <a:pt x="697992" y="94614"/>
                  </a:lnTo>
                  <a:lnTo>
                    <a:pt x="697992" y="227075"/>
                  </a:lnTo>
                  <a:lnTo>
                    <a:pt x="290829" y="227075"/>
                  </a:lnTo>
                  <a:lnTo>
                    <a:pt x="116331" y="227075"/>
                  </a:lnTo>
                  <a:lnTo>
                    <a:pt x="0" y="227075"/>
                  </a:lnTo>
                  <a:lnTo>
                    <a:pt x="0" y="94614"/>
                  </a:lnTo>
                  <a:lnTo>
                    <a:pt x="0" y="113537"/>
                  </a:lnTo>
                  <a:lnTo>
                    <a:pt x="0" y="37846"/>
                  </a:lnTo>
                  <a:lnTo>
                    <a:pt x="0" y="0"/>
                  </a:lnTo>
                  <a:close/>
                </a:path>
              </a:pathLst>
            </a:custGeom>
            <a:noFill/>
            <a:ln cap="flat" cmpd="sng" w="9525">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349" name="Google Shape;349;p32"/>
          <p:cNvSpPr txBox="1"/>
          <p:nvPr/>
        </p:nvSpPr>
        <p:spPr>
          <a:xfrm>
            <a:off x="5451252" y="2384107"/>
            <a:ext cx="48387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4,57</a:t>
            </a:r>
            <a:r>
              <a:rPr lang="en" sz="900" strike="sngStrike">
                <a:solidFill>
                  <a:srgbClr val="585858"/>
                </a:solidFill>
                <a:latin typeface="Calibri"/>
                <a:ea typeface="Calibri"/>
                <a:cs typeface="Calibri"/>
                <a:sym typeface="Calibri"/>
              </a:rPr>
              <a:t>5</a:t>
            </a:r>
            <a:r>
              <a:rPr lang="en" sz="900" strike="noStrike">
                <a:solidFill>
                  <a:srgbClr val="585858"/>
                </a:solidFill>
                <a:latin typeface="Calibri"/>
                <a:ea typeface="Calibri"/>
                <a:cs typeface="Calibri"/>
                <a:sym typeface="Calibri"/>
              </a:rPr>
              <a:t>,000</a:t>
            </a:r>
            <a:endParaRPr sz="900">
              <a:latin typeface="Calibri"/>
              <a:ea typeface="Calibri"/>
              <a:cs typeface="Calibri"/>
              <a:sym typeface="Calibri"/>
            </a:endParaRPr>
          </a:p>
        </p:txBody>
      </p:sp>
      <p:grpSp>
        <p:nvGrpSpPr>
          <p:cNvPr id="350" name="Google Shape;350;p32"/>
          <p:cNvGrpSpPr/>
          <p:nvPr/>
        </p:nvGrpSpPr>
        <p:grpSpPr>
          <a:xfrm>
            <a:off x="6083046" y="2079116"/>
            <a:ext cx="523875" cy="169545"/>
            <a:chOff x="8110728" y="2772155"/>
            <a:chExt cx="698500" cy="226060"/>
          </a:xfrm>
        </p:grpSpPr>
        <p:sp>
          <p:nvSpPr>
            <p:cNvPr id="351" name="Google Shape;351;p32"/>
            <p:cNvSpPr/>
            <p:nvPr/>
          </p:nvSpPr>
          <p:spPr>
            <a:xfrm>
              <a:off x="8110728" y="2772409"/>
              <a:ext cx="698500" cy="224790"/>
            </a:xfrm>
            <a:custGeom>
              <a:rect b="b" l="l" r="r" t="t"/>
              <a:pathLst>
                <a:path extrusionOk="0" h="224789" w="698500">
                  <a:moveTo>
                    <a:pt x="697992" y="0"/>
                  </a:moveTo>
                  <a:lnTo>
                    <a:pt x="0" y="0"/>
                  </a:lnTo>
                  <a:lnTo>
                    <a:pt x="0" y="93980"/>
                  </a:lnTo>
                  <a:lnTo>
                    <a:pt x="0" y="113030"/>
                  </a:lnTo>
                  <a:lnTo>
                    <a:pt x="0" y="224790"/>
                  </a:lnTo>
                  <a:lnTo>
                    <a:pt x="697992" y="224790"/>
                  </a:lnTo>
                  <a:lnTo>
                    <a:pt x="697992" y="113030"/>
                  </a:lnTo>
                  <a:lnTo>
                    <a:pt x="697992" y="93980"/>
                  </a:lnTo>
                  <a:lnTo>
                    <a:pt x="69799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52" name="Google Shape;352;p32"/>
            <p:cNvSpPr/>
            <p:nvPr/>
          </p:nvSpPr>
          <p:spPr>
            <a:xfrm>
              <a:off x="8110728" y="2772155"/>
              <a:ext cx="698500" cy="226060"/>
            </a:xfrm>
            <a:custGeom>
              <a:rect b="b" l="l" r="r" t="t"/>
              <a:pathLst>
                <a:path extrusionOk="0" h="226060" w="698500">
                  <a:moveTo>
                    <a:pt x="0" y="0"/>
                  </a:moveTo>
                  <a:lnTo>
                    <a:pt x="116331" y="0"/>
                  </a:lnTo>
                  <a:lnTo>
                    <a:pt x="290829" y="0"/>
                  </a:lnTo>
                  <a:lnTo>
                    <a:pt x="697992" y="0"/>
                  </a:lnTo>
                  <a:lnTo>
                    <a:pt x="697992" y="37592"/>
                  </a:lnTo>
                  <a:lnTo>
                    <a:pt x="697992" y="93980"/>
                  </a:lnTo>
                  <a:lnTo>
                    <a:pt x="697992" y="225552"/>
                  </a:lnTo>
                  <a:lnTo>
                    <a:pt x="290829" y="225552"/>
                  </a:lnTo>
                  <a:lnTo>
                    <a:pt x="116331" y="225552"/>
                  </a:lnTo>
                  <a:lnTo>
                    <a:pt x="0" y="225552"/>
                  </a:lnTo>
                  <a:lnTo>
                    <a:pt x="0" y="93980"/>
                  </a:lnTo>
                  <a:lnTo>
                    <a:pt x="0" y="112776"/>
                  </a:lnTo>
                  <a:lnTo>
                    <a:pt x="0" y="37592"/>
                  </a:lnTo>
                  <a:lnTo>
                    <a:pt x="0" y="0"/>
                  </a:lnTo>
                  <a:close/>
                </a:path>
              </a:pathLst>
            </a:custGeom>
            <a:noFill/>
            <a:ln cap="flat" cmpd="sng" w="9525">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353" name="Google Shape;353;p32"/>
          <p:cNvSpPr txBox="1"/>
          <p:nvPr/>
        </p:nvSpPr>
        <p:spPr>
          <a:xfrm>
            <a:off x="6102763" y="2079212"/>
            <a:ext cx="48387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5,48</a:t>
            </a:r>
            <a:r>
              <a:rPr lang="en" sz="900" strike="sngStrike">
                <a:solidFill>
                  <a:srgbClr val="585858"/>
                </a:solidFill>
                <a:latin typeface="Calibri"/>
                <a:ea typeface="Calibri"/>
                <a:cs typeface="Calibri"/>
                <a:sym typeface="Calibri"/>
              </a:rPr>
              <a:t>9</a:t>
            </a:r>
            <a:r>
              <a:rPr lang="en" sz="900" strike="noStrike">
                <a:solidFill>
                  <a:srgbClr val="585858"/>
                </a:solidFill>
                <a:latin typeface="Calibri"/>
                <a:ea typeface="Calibri"/>
                <a:cs typeface="Calibri"/>
                <a:sym typeface="Calibri"/>
              </a:rPr>
              <a:t>,150</a:t>
            </a:r>
            <a:endParaRPr sz="900">
              <a:latin typeface="Calibri"/>
              <a:ea typeface="Calibri"/>
              <a:cs typeface="Calibri"/>
              <a:sym typeface="Calibri"/>
            </a:endParaRPr>
          </a:p>
        </p:txBody>
      </p:sp>
      <p:grpSp>
        <p:nvGrpSpPr>
          <p:cNvPr id="354" name="Google Shape;354;p32"/>
          <p:cNvGrpSpPr/>
          <p:nvPr/>
        </p:nvGrpSpPr>
        <p:grpSpPr>
          <a:xfrm>
            <a:off x="6734555" y="1930526"/>
            <a:ext cx="523876" cy="169545"/>
            <a:chOff x="8979407" y="2574035"/>
            <a:chExt cx="698501" cy="226060"/>
          </a:xfrm>
        </p:grpSpPr>
        <p:sp>
          <p:nvSpPr>
            <p:cNvPr id="355" name="Google Shape;355;p32"/>
            <p:cNvSpPr/>
            <p:nvPr/>
          </p:nvSpPr>
          <p:spPr>
            <a:xfrm>
              <a:off x="8979408" y="2574289"/>
              <a:ext cx="698500" cy="224790"/>
            </a:xfrm>
            <a:custGeom>
              <a:rect b="b" l="l" r="r" t="t"/>
              <a:pathLst>
                <a:path extrusionOk="0" h="224789" w="698500">
                  <a:moveTo>
                    <a:pt x="697992" y="0"/>
                  </a:moveTo>
                  <a:lnTo>
                    <a:pt x="0" y="0"/>
                  </a:lnTo>
                  <a:lnTo>
                    <a:pt x="0" y="93980"/>
                  </a:lnTo>
                  <a:lnTo>
                    <a:pt x="0" y="113030"/>
                  </a:lnTo>
                  <a:lnTo>
                    <a:pt x="0" y="224790"/>
                  </a:lnTo>
                  <a:lnTo>
                    <a:pt x="697992" y="224790"/>
                  </a:lnTo>
                  <a:lnTo>
                    <a:pt x="697992" y="113030"/>
                  </a:lnTo>
                  <a:lnTo>
                    <a:pt x="697992" y="93980"/>
                  </a:lnTo>
                  <a:lnTo>
                    <a:pt x="69799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56" name="Google Shape;356;p32"/>
            <p:cNvSpPr/>
            <p:nvPr/>
          </p:nvSpPr>
          <p:spPr>
            <a:xfrm>
              <a:off x="8979407" y="2574035"/>
              <a:ext cx="698500" cy="226060"/>
            </a:xfrm>
            <a:custGeom>
              <a:rect b="b" l="l" r="r" t="t"/>
              <a:pathLst>
                <a:path extrusionOk="0" h="226060" w="698500">
                  <a:moveTo>
                    <a:pt x="0" y="0"/>
                  </a:moveTo>
                  <a:lnTo>
                    <a:pt x="116332" y="0"/>
                  </a:lnTo>
                  <a:lnTo>
                    <a:pt x="290830" y="0"/>
                  </a:lnTo>
                  <a:lnTo>
                    <a:pt x="697992" y="0"/>
                  </a:lnTo>
                  <a:lnTo>
                    <a:pt x="697992" y="37591"/>
                  </a:lnTo>
                  <a:lnTo>
                    <a:pt x="697992" y="93979"/>
                  </a:lnTo>
                  <a:lnTo>
                    <a:pt x="697992" y="225551"/>
                  </a:lnTo>
                  <a:lnTo>
                    <a:pt x="290830" y="225551"/>
                  </a:lnTo>
                  <a:lnTo>
                    <a:pt x="116332" y="225551"/>
                  </a:lnTo>
                  <a:lnTo>
                    <a:pt x="0" y="225551"/>
                  </a:lnTo>
                  <a:lnTo>
                    <a:pt x="0" y="93979"/>
                  </a:lnTo>
                  <a:lnTo>
                    <a:pt x="0" y="112775"/>
                  </a:lnTo>
                  <a:lnTo>
                    <a:pt x="0" y="37591"/>
                  </a:lnTo>
                  <a:lnTo>
                    <a:pt x="0" y="0"/>
                  </a:lnTo>
                  <a:close/>
                </a:path>
              </a:pathLst>
            </a:custGeom>
            <a:noFill/>
            <a:ln cap="flat" cmpd="sng" w="9525">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357" name="Google Shape;357;p32"/>
          <p:cNvSpPr txBox="1"/>
          <p:nvPr/>
        </p:nvSpPr>
        <p:spPr>
          <a:xfrm>
            <a:off x="6754272" y="1931098"/>
            <a:ext cx="48387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5,93</a:t>
            </a:r>
            <a:r>
              <a:rPr lang="en" sz="900" strike="sngStrike">
                <a:solidFill>
                  <a:srgbClr val="585858"/>
                </a:solidFill>
                <a:latin typeface="Calibri"/>
                <a:ea typeface="Calibri"/>
                <a:cs typeface="Calibri"/>
                <a:sym typeface="Calibri"/>
              </a:rPr>
              <a:t>3</a:t>
            </a:r>
            <a:r>
              <a:rPr lang="en" sz="900" strike="noStrike">
                <a:solidFill>
                  <a:srgbClr val="585858"/>
                </a:solidFill>
                <a:latin typeface="Calibri"/>
                <a:ea typeface="Calibri"/>
                <a:cs typeface="Calibri"/>
                <a:sym typeface="Calibri"/>
              </a:rPr>
              <a:t>,160</a:t>
            </a:r>
            <a:endParaRPr sz="900">
              <a:latin typeface="Calibri"/>
              <a:ea typeface="Calibri"/>
              <a:cs typeface="Calibri"/>
              <a:sym typeface="Calibri"/>
            </a:endParaRPr>
          </a:p>
        </p:txBody>
      </p:sp>
      <p:grpSp>
        <p:nvGrpSpPr>
          <p:cNvPr id="358" name="Google Shape;358;p32"/>
          <p:cNvGrpSpPr/>
          <p:nvPr/>
        </p:nvGrpSpPr>
        <p:grpSpPr>
          <a:xfrm>
            <a:off x="7386066" y="1828799"/>
            <a:ext cx="523875" cy="169546"/>
            <a:chOff x="9848088" y="2438399"/>
            <a:chExt cx="698500" cy="226061"/>
          </a:xfrm>
        </p:grpSpPr>
        <p:sp>
          <p:nvSpPr>
            <p:cNvPr id="359" name="Google Shape;359;p32"/>
            <p:cNvSpPr/>
            <p:nvPr/>
          </p:nvSpPr>
          <p:spPr>
            <a:xfrm>
              <a:off x="9848088" y="2438399"/>
              <a:ext cx="698500" cy="226060"/>
            </a:xfrm>
            <a:custGeom>
              <a:rect b="b" l="l" r="r" t="t"/>
              <a:pathLst>
                <a:path extrusionOk="0" h="226060" w="698500">
                  <a:moveTo>
                    <a:pt x="697992" y="0"/>
                  </a:moveTo>
                  <a:lnTo>
                    <a:pt x="0" y="0"/>
                  </a:lnTo>
                  <a:lnTo>
                    <a:pt x="0" y="93980"/>
                  </a:lnTo>
                  <a:lnTo>
                    <a:pt x="0" y="113030"/>
                  </a:lnTo>
                  <a:lnTo>
                    <a:pt x="0" y="226060"/>
                  </a:lnTo>
                  <a:lnTo>
                    <a:pt x="697992" y="226060"/>
                  </a:lnTo>
                  <a:lnTo>
                    <a:pt x="697992" y="113030"/>
                  </a:lnTo>
                  <a:lnTo>
                    <a:pt x="697992" y="93980"/>
                  </a:lnTo>
                  <a:lnTo>
                    <a:pt x="69799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60" name="Google Shape;360;p32"/>
            <p:cNvSpPr/>
            <p:nvPr/>
          </p:nvSpPr>
          <p:spPr>
            <a:xfrm>
              <a:off x="9848088" y="2438400"/>
              <a:ext cx="698500" cy="226060"/>
            </a:xfrm>
            <a:custGeom>
              <a:rect b="b" l="l" r="r" t="t"/>
              <a:pathLst>
                <a:path extrusionOk="0" h="226060" w="698500">
                  <a:moveTo>
                    <a:pt x="0" y="0"/>
                  </a:moveTo>
                  <a:lnTo>
                    <a:pt x="116331" y="0"/>
                  </a:lnTo>
                  <a:lnTo>
                    <a:pt x="290829" y="0"/>
                  </a:lnTo>
                  <a:lnTo>
                    <a:pt x="697991" y="0"/>
                  </a:lnTo>
                  <a:lnTo>
                    <a:pt x="697991" y="37591"/>
                  </a:lnTo>
                  <a:lnTo>
                    <a:pt x="697991" y="93979"/>
                  </a:lnTo>
                  <a:lnTo>
                    <a:pt x="697991" y="225551"/>
                  </a:lnTo>
                  <a:lnTo>
                    <a:pt x="290829" y="225551"/>
                  </a:lnTo>
                  <a:lnTo>
                    <a:pt x="116331" y="225551"/>
                  </a:lnTo>
                  <a:lnTo>
                    <a:pt x="0" y="225551"/>
                  </a:lnTo>
                  <a:lnTo>
                    <a:pt x="0" y="93979"/>
                  </a:lnTo>
                  <a:lnTo>
                    <a:pt x="0" y="112775"/>
                  </a:lnTo>
                  <a:lnTo>
                    <a:pt x="0" y="37591"/>
                  </a:lnTo>
                  <a:lnTo>
                    <a:pt x="0" y="0"/>
                  </a:lnTo>
                  <a:close/>
                </a:path>
              </a:pathLst>
            </a:custGeom>
            <a:noFill/>
            <a:ln cap="flat" cmpd="sng" w="9525">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361" name="Google Shape;361;p32"/>
          <p:cNvSpPr txBox="1"/>
          <p:nvPr/>
        </p:nvSpPr>
        <p:spPr>
          <a:xfrm>
            <a:off x="7406068" y="1828895"/>
            <a:ext cx="48387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6,239,440</a:t>
            </a:r>
            <a:endParaRPr sz="900">
              <a:latin typeface="Calibri"/>
              <a:ea typeface="Calibri"/>
              <a:cs typeface="Calibri"/>
              <a:sym typeface="Calibri"/>
            </a:endParaRPr>
          </a:p>
        </p:txBody>
      </p:sp>
      <p:grpSp>
        <p:nvGrpSpPr>
          <p:cNvPr id="362" name="Google Shape;362;p32"/>
          <p:cNvGrpSpPr/>
          <p:nvPr/>
        </p:nvGrpSpPr>
        <p:grpSpPr>
          <a:xfrm>
            <a:off x="7837550" y="1798511"/>
            <a:ext cx="523875" cy="362902"/>
            <a:chOff x="10450067" y="2398014"/>
            <a:chExt cx="698500" cy="483870"/>
          </a:xfrm>
        </p:grpSpPr>
        <p:sp>
          <p:nvSpPr>
            <p:cNvPr id="363" name="Google Shape;363;p32"/>
            <p:cNvSpPr/>
            <p:nvPr/>
          </p:nvSpPr>
          <p:spPr>
            <a:xfrm>
              <a:off x="10450067" y="2398014"/>
              <a:ext cx="698500" cy="483870"/>
            </a:xfrm>
            <a:custGeom>
              <a:rect b="b" l="l" r="r" t="t"/>
              <a:pathLst>
                <a:path extrusionOk="0" h="483869" w="698500">
                  <a:moveTo>
                    <a:pt x="615696" y="0"/>
                  </a:moveTo>
                  <a:lnTo>
                    <a:pt x="407161" y="256794"/>
                  </a:lnTo>
                  <a:lnTo>
                    <a:pt x="0" y="256794"/>
                  </a:lnTo>
                  <a:lnTo>
                    <a:pt x="0" y="483870"/>
                  </a:lnTo>
                  <a:lnTo>
                    <a:pt x="697991" y="483870"/>
                  </a:lnTo>
                  <a:lnTo>
                    <a:pt x="697991" y="256794"/>
                  </a:lnTo>
                  <a:lnTo>
                    <a:pt x="581659" y="256794"/>
                  </a:lnTo>
                  <a:lnTo>
                    <a:pt x="61569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64" name="Google Shape;364;p32"/>
            <p:cNvSpPr/>
            <p:nvPr/>
          </p:nvSpPr>
          <p:spPr>
            <a:xfrm>
              <a:off x="10450067" y="2398014"/>
              <a:ext cx="698500" cy="483870"/>
            </a:xfrm>
            <a:custGeom>
              <a:rect b="b" l="l" r="r" t="t"/>
              <a:pathLst>
                <a:path extrusionOk="0" h="483869" w="698500">
                  <a:moveTo>
                    <a:pt x="0" y="256794"/>
                  </a:moveTo>
                  <a:lnTo>
                    <a:pt x="407161" y="256794"/>
                  </a:lnTo>
                  <a:lnTo>
                    <a:pt x="615696" y="0"/>
                  </a:lnTo>
                  <a:lnTo>
                    <a:pt x="581659" y="256794"/>
                  </a:lnTo>
                  <a:lnTo>
                    <a:pt x="697991" y="256794"/>
                  </a:lnTo>
                  <a:lnTo>
                    <a:pt x="697991" y="294639"/>
                  </a:lnTo>
                  <a:lnTo>
                    <a:pt x="697991" y="351409"/>
                  </a:lnTo>
                  <a:lnTo>
                    <a:pt x="697991" y="483870"/>
                  </a:lnTo>
                  <a:lnTo>
                    <a:pt x="581659" y="483870"/>
                  </a:lnTo>
                  <a:lnTo>
                    <a:pt x="407161" y="483870"/>
                  </a:lnTo>
                  <a:lnTo>
                    <a:pt x="0" y="483870"/>
                  </a:lnTo>
                  <a:lnTo>
                    <a:pt x="0" y="351409"/>
                  </a:lnTo>
                  <a:lnTo>
                    <a:pt x="0" y="294639"/>
                  </a:lnTo>
                  <a:lnTo>
                    <a:pt x="0" y="256794"/>
                  </a:lnTo>
                  <a:close/>
                </a:path>
              </a:pathLst>
            </a:custGeom>
            <a:noFill/>
            <a:ln cap="flat" cmpd="sng" w="9525">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365" name="Google Shape;365;p32"/>
          <p:cNvSpPr txBox="1"/>
          <p:nvPr/>
        </p:nvSpPr>
        <p:spPr>
          <a:xfrm>
            <a:off x="7857554" y="1991639"/>
            <a:ext cx="483870" cy="15668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6,578,530</a:t>
            </a:r>
            <a:endParaRPr sz="900">
              <a:latin typeface="Calibri"/>
              <a:ea typeface="Calibri"/>
              <a:cs typeface="Calibri"/>
              <a:sym typeface="Calibri"/>
            </a:endParaRPr>
          </a:p>
        </p:txBody>
      </p:sp>
      <p:sp>
        <p:nvSpPr>
          <p:cNvPr id="366" name="Google Shape;366;p32"/>
          <p:cNvSpPr txBox="1"/>
          <p:nvPr/>
        </p:nvSpPr>
        <p:spPr>
          <a:xfrm>
            <a:off x="8442960" y="3903688"/>
            <a:ext cx="77153" cy="15668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0</a:t>
            </a:r>
            <a:endParaRPr sz="900">
              <a:latin typeface="Calibri"/>
              <a:ea typeface="Calibri"/>
              <a:cs typeface="Calibri"/>
              <a:sym typeface="Calibri"/>
            </a:endParaRPr>
          </a:p>
        </p:txBody>
      </p:sp>
      <p:sp>
        <p:nvSpPr>
          <p:cNvPr id="367" name="Google Shape;367;p32"/>
          <p:cNvSpPr txBox="1"/>
          <p:nvPr/>
        </p:nvSpPr>
        <p:spPr>
          <a:xfrm>
            <a:off x="8442960" y="3644455"/>
            <a:ext cx="19288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100</a:t>
            </a:r>
            <a:endParaRPr sz="900">
              <a:latin typeface="Calibri"/>
              <a:ea typeface="Calibri"/>
              <a:cs typeface="Calibri"/>
              <a:sym typeface="Calibri"/>
            </a:endParaRPr>
          </a:p>
        </p:txBody>
      </p:sp>
      <p:sp>
        <p:nvSpPr>
          <p:cNvPr id="368" name="Google Shape;368;p32"/>
          <p:cNvSpPr txBox="1"/>
          <p:nvPr/>
        </p:nvSpPr>
        <p:spPr>
          <a:xfrm>
            <a:off x="8442960" y="3384995"/>
            <a:ext cx="19288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200</a:t>
            </a:r>
            <a:endParaRPr sz="900">
              <a:latin typeface="Calibri"/>
              <a:ea typeface="Calibri"/>
              <a:cs typeface="Calibri"/>
              <a:sym typeface="Calibri"/>
            </a:endParaRPr>
          </a:p>
        </p:txBody>
      </p:sp>
      <p:sp>
        <p:nvSpPr>
          <p:cNvPr id="369" name="Google Shape;369;p32"/>
          <p:cNvSpPr txBox="1"/>
          <p:nvPr/>
        </p:nvSpPr>
        <p:spPr>
          <a:xfrm>
            <a:off x="8442960" y="3125534"/>
            <a:ext cx="19288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300</a:t>
            </a:r>
            <a:endParaRPr sz="900">
              <a:latin typeface="Calibri"/>
              <a:ea typeface="Calibri"/>
              <a:cs typeface="Calibri"/>
              <a:sym typeface="Calibri"/>
            </a:endParaRPr>
          </a:p>
        </p:txBody>
      </p:sp>
      <p:sp>
        <p:nvSpPr>
          <p:cNvPr id="370" name="Google Shape;370;p32"/>
          <p:cNvSpPr txBox="1"/>
          <p:nvPr/>
        </p:nvSpPr>
        <p:spPr>
          <a:xfrm>
            <a:off x="8442960" y="2866072"/>
            <a:ext cx="19288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400</a:t>
            </a:r>
            <a:endParaRPr sz="900">
              <a:latin typeface="Calibri"/>
              <a:ea typeface="Calibri"/>
              <a:cs typeface="Calibri"/>
              <a:sym typeface="Calibri"/>
            </a:endParaRPr>
          </a:p>
        </p:txBody>
      </p:sp>
      <p:sp>
        <p:nvSpPr>
          <p:cNvPr id="371" name="Google Shape;371;p32"/>
          <p:cNvSpPr txBox="1"/>
          <p:nvPr/>
        </p:nvSpPr>
        <p:spPr>
          <a:xfrm>
            <a:off x="8442960" y="2606612"/>
            <a:ext cx="19288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500</a:t>
            </a:r>
            <a:endParaRPr sz="900">
              <a:latin typeface="Calibri"/>
              <a:ea typeface="Calibri"/>
              <a:cs typeface="Calibri"/>
              <a:sym typeface="Calibri"/>
            </a:endParaRPr>
          </a:p>
        </p:txBody>
      </p:sp>
      <p:sp>
        <p:nvSpPr>
          <p:cNvPr id="372" name="Google Shape;372;p32"/>
          <p:cNvSpPr txBox="1"/>
          <p:nvPr/>
        </p:nvSpPr>
        <p:spPr>
          <a:xfrm>
            <a:off x="8442960" y="2347150"/>
            <a:ext cx="19288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600</a:t>
            </a:r>
            <a:endParaRPr sz="900">
              <a:latin typeface="Calibri"/>
              <a:ea typeface="Calibri"/>
              <a:cs typeface="Calibri"/>
              <a:sym typeface="Calibri"/>
            </a:endParaRPr>
          </a:p>
        </p:txBody>
      </p:sp>
      <p:sp>
        <p:nvSpPr>
          <p:cNvPr id="373" name="Google Shape;373;p32"/>
          <p:cNvSpPr txBox="1"/>
          <p:nvPr/>
        </p:nvSpPr>
        <p:spPr>
          <a:xfrm>
            <a:off x="8442960" y="2087689"/>
            <a:ext cx="19288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700</a:t>
            </a:r>
            <a:endParaRPr sz="900">
              <a:latin typeface="Calibri"/>
              <a:ea typeface="Calibri"/>
              <a:cs typeface="Calibri"/>
              <a:sym typeface="Calibri"/>
            </a:endParaRPr>
          </a:p>
        </p:txBody>
      </p:sp>
      <p:sp>
        <p:nvSpPr>
          <p:cNvPr id="374" name="Google Shape;374;p32"/>
          <p:cNvSpPr txBox="1"/>
          <p:nvPr/>
        </p:nvSpPr>
        <p:spPr>
          <a:xfrm>
            <a:off x="8442960" y="1828229"/>
            <a:ext cx="19288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800</a:t>
            </a:r>
            <a:endParaRPr sz="900">
              <a:latin typeface="Calibri"/>
              <a:ea typeface="Calibri"/>
              <a:cs typeface="Calibri"/>
              <a:sym typeface="Calibri"/>
            </a:endParaRPr>
          </a:p>
        </p:txBody>
      </p:sp>
      <p:sp>
        <p:nvSpPr>
          <p:cNvPr id="375" name="Google Shape;375;p32"/>
          <p:cNvSpPr txBox="1"/>
          <p:nvPr/>
        </p:nvSpPr>
        <p:spPr>
          <a:xfrm>
            <a:off x="913104" y="3903688"/>
            <a:ext cx="77153" cy="15668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0</a:t>
            </a:r>
            <a:endParaRPr sz="900">
              <a:latin typeface="Calibri"/>
              <a:ea typeface="Calibri"/>
              <a:cs typeface="Calibri"/>
              <a:sym typeface="Calibri"/>
            </a:endParaRPr>
          </a:p>
        </p:txBody>
      </p:sp>
      <p:sp>
        <p:nvSpPr>
          <p:cNvPr id="376" name="Google Shape;376;p32"/>
          <p:cNvSpPr txBox="1"/>
          <p:nvPr/>
        </p:nvSpPr>
        <p:spPr>
          <a:xfrm>
            <a:off x="490575" y="3550919"/>
            <a:ext cx="771525" cy="179546"/>
          </a:xfrm>
          <a:prstGeom prst="rect">
            <a:avLst/>
          </a:prstGeom>
          <a:noFill/>
          <a:ln>
            <a:noFill/>
          </a:ln>
        </p:spPr>
        <p:txBody>
          <a:bodyPr anchorCtr="0" anchor="t" bIns="0" lIns="0" spcFirstLastPara="1" rIns="0" wrap="square" tIns="9525">
            <a:spAutoFit/>
          </a:bodyPr>
          <a:lstStyle/>
          <a:p>
            <a:pPr indent="0" lvl="0" marL="25400" marR="0" rtl="0" algn="l">
              <a:lnSpc>
                <a:spcPct val="100000"/>
              </a:lnSpc>
              <a:spcBef>
                <a:spcPts val="0"/>
              </a:spcBef>
              <a:spcAft>
                <a:spcPts val="0"/>
              </a:spcAft>
              <a:buNone/>
            </a:pPr>
            <a:r>
              <a:rPr lang="en" sz="900">
                <a:solidFill>
                  <a:srgbClr val="585858"/>
                </a:solidFill>
                <a:latin typeface="Calibri"/>
                <a:ea typeface="Calibri"/>
                <a:cs typeface="Calibri"/>
                <a:sym typeface="Calibri"/>
              </a:rPr>
              <a:t>1,000,000 </a:t>
            </a:r>
            <a:r>
              <a:rPr b="1" baseline="30000" lang="en" sz="1600">
                <a:solidFill>
                  <a:srgbClr val="404040"/>
                </a:solidFill>
                <a:latin typeface="Calibri"/>
                <a:ea typeface="Calibri"/>
                <a:cs typeface="Calibri"/>
                <a:sym typeface="Calibri"/>
              </a:rPr>
              <a:t>113</a:t>
            </a:r>
            <a:endParaRPr baseline="30000" sz="1600">
              <a:latin typeface="Calibri"/>
              <a:ea typeface="Calibri"/>
              <a:cs typeface="Calibri"/>
              <a:sym typeface="Calibri"/>
            </a:endParaRPr>
          </a:p>
        </p:txBody>
      </p:sp>
      <p:sp>
        <p:nvSpPr>
          <p:cNvPr id="377" name="Google Shape;377;p32"/>
          <p:cNvSpPr txBox="1"/>
          <p:nvPr/>
        </p:nvSpPr>
        <p:spPr>
          <a:xfrm>
            <a:off x="509625" y="3236786"/>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2,000,000</a:t>
            </a:r>
            <a:endParaRPr sz="900">
              <a:latin typeface="Calibri"/>
              <a:ea typeface="Calibri"/>
              <a:cs typeface="Calibri"/>
              <a:sym typeface="Calibri"/>
            </a:endParaRPr>
          </a:p>
        </p:txBody>
      </p:sp>
      <p:sp>
        <p:nvSpPr>
          <p:cNvPr id="378" name="Google Shape;378;p32"/>
          <p:cNvSpPr txBox="1"/>
          <p:nvPr/>
        </p:nvSpPr>
        <p:spPr>
          <a:xfrm>
            <a:off x="509625" y="2903314"/>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3,000,000</a:t>
            </a:r>
            <a:endParaRPr sz="900">
              <a:latin typeface="Calibri"/>
              <a:ea typeface="Calibri"/>
              <a:cs typeface="Calibri"/>
              <a:sym typeface="Calibri"/>
            </a:endParaRPr>
          </a:p>
        </p:txBody>
      </p:sp>
      <p:sp>
        <p:nvSpPr>
          <p:cNvPr id="379" name="Google Shape;379;p32"/>
          <p:cNvSpPr txBox="1"/>
          <p:nvPr/>
        </p:nvSpPr>
        <p:spPr>
          <a:xfrm>
            <a:off x="509625" y="2569559"/>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4,000,000</a:t>
            </a:r>
            <a:endParaRPr sz="900">
              <a:latin typeface="Calibri"/>
              <a:ea typeface="Calibri"/>
              <a:cs typeface="Calibri"/>
              <a:sym typeface="Calibri"/>
            </a:endParaRPr>
          </a:p>
        </p:txBody>
      </p:sp>
      <p:sp>
        <p:nvSpPr>
          <p:cNvPr id="380" name="Google Shape;380;p32"/>
          <p:cNvSpPr txBox="1"/>
          <p:nvPr/>
        </p:nvSpPr>
        <p:spPr>
          <a:xfrm>
            <a:off x="509625" y="2235994"/>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5,000,000</a:t>
            </a:r>
            <a:endParaRPr sz="900">
              <a:latin typeface="Calibri"/>
              <a:ea typeface="Calibri"/>
              <a:cs typeface="Calibri"/>
              <a:sym typeface="Calibri"/>
            </a:endParaRPr>
          </a:p>
        </p:txBody>
      </p:sp>
      <p:sp>
        <p:nvSpPr>
          <p:cNvPr id="381" name="Google Shape;381;p32"/>
          <p:cNvSpPr txBox="1"/>
          <p:nvPr/>
        </p:nvSpPr>
        <p:spPr>
          <a:xfrm>
            <a:off x="509625" y="1902523"/>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6,000,000</a:t>
            </a:r>
            <a:endParaRPr sz="900">
              <a:latin typeface="Calibri"/>
              <a:ea typeface="Calibri"/>
              <a:cs typeface="Calibri"/>
              <a:sym typeface="Calibri"/>
            </a:endParaRPr>
          </a:p>
        </p:txBody>
      </p:sp>
      <p:sp>
        <p:nvSpPr>
          <p:cNvPr id="382" name="Google Shape;382;p32"/>
          <p:cNvSpPr txBox="1"/>
          <p:nvPr/>
        </p:nvSpPr>
        <p:spPr>
          <a:xfrm>
            <a:off x="509625" y="1568768"/>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7,000,000</a:t>
            </a:r>
            <a:endParaRPr sz="900">
              <a:latin typeface="Calibri"/>
              <a:ea typeface="Calibri"/>
              <a:cs typeface="Calibri"/>
              <a:sym typeface="Calibri"/>
            </a:endParaRPr>
          </a:p>
        </p:txBody>
      </p:sp>
      <p:sp>
        <p:nvSpPr>
          <p:cNvPr id="383" name="Google Shape;383;p32"/>
          <p:cNvSpPr txBox="1"/>
          <p:nvPr/>
        </p:nvSpPr>
        <p:spPr>
          <a:xfrm>
            <a:off x="905789" y="4052220"/>
            <a:ext cx="454343"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3/1/2021</a:t>
            </a:r>
            <a:endParaRPr sz="900">
              <a:latin typeface="Calibri"/>
              <a:ea typeface="Calibri"/>
              <a:cs typeface="Calibri"/>
              <a:sym typeface="Calibri"/>
            </a:endParaRPr>
          </a:p>
        </p:txBody>
      </p:sp>
      <p:sp>
        <p:nvSpPr>
          <p:cNvPr id="384" name="Google Shape;384;p32"/>
          <p:cNvSpPr txBox="1"/>
          <p:nvPr/>
        </p:nvSpPr>
        <p:spPr>
          <a:xfrm>
            <a:off x="1557528" y="4052220"/>
            <a:ext cx="454343"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3/8/2021</a:t>
            </a:r>
            <a:endParaRPr sz="900">
              <a:latin typeface="Calibri"/>
              <a:ea typeface="Calibri"/>
              <a:cs typeface="Calibri"/>
              <a:sym typeface="Calibri"/>
            </a:endParaRPr>
          </a:p>
        </p:txBody>
      </p:sp>
      <p:sp>
        <p:nvSpPr>
          <p:cNvPr id="385" name="Google Shape;385;p32"/>
          <p:cNvSpPr txBox="1"/>
          <p:nvPr/>
        </p:nvSpPr>
        <p:spPr>
          <a:xfrm>
            <a:off x="2180272" y="4052220"/>
            <a:ext cx="511492"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3/15/2021</a:t>
            </a:r>
            <a:endParaRPr sz="900">
              <a:latin typeface="Calibri"/>
              <a:ea typeface="Calibri"/>
              <a:cs typeface="Calibri"/>
              <a:sym typeface="Calibri"/>
            </a:endParaRPr>
          </a:p>
        </p:txBody>
      </p:sp>
      <p:sp>
        <p:nvSpPr>
          <p:cNvPr id="386" name="Google Shape;386;p32"/>
          <p:cNvSpPr txBox="1"/>
          <p:nvPr/>
        </p:nvSpPr>
        <p:spPr>
          <a:xfrm>
            <a:off x="6770084" y="4052220"/>
            <a:ext cx="454343"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5/3/2021</a:t>
            </a:r>
            <a:endParaRPr sz="900">
              <a:latin typeface="Calibri"/>
              <a:ea typeface="Calibri"/>
              <a:cs typeface="Calibri"/>
              <a:sym typeface="Calibri"/>
            </a:endParaRPr>
          </a:p>
        </p:txBody>
      </p:sp>
      <p:sp>
        <p:nvSpPr>
          <p:cNvPr id="387" name="Google Shape;387;p32"/>
          <p:cNvSpPr txBox="1"/>
          <p:nvPr/>
        </p:nvSpPr>
        <p:spPr>
          <a:xfrm>
            <a:off x="7392734" y="4052220"/>
            <a:ext cx="511492"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5/10/2021</a:t>
            </a:r>
            <a:endParaRPr sz="900">
              <a:latin typeface="Calibri"/>
              <a:ea typeface="Calibri"/>
              <a:cs typeface="Calibri"/>
              <a:sym typeface="Calibri"/>
            </a:endParaRPr>
          </a:p>
        </p:txBody>
      </p:sp>
      <p:sp>
        <p:nvSpPr>
          <p:cNvPr id="388" name="Google Shape;388;p32"/>
          <p:cNvSpPr txBox="1"/>
          <p:nvPr/>
        </p:nvSpPr>
        <p:spPr>
          <a:xfrm>
            <a:off x="8044529" y="4052220"/>
            <a:ext cx="511492"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5/17/2021</a:t>
            </a:r>
            <a:endParaRPr sz="900">
              <a:latin typeface="Calibri"/>
              <a:ea typeface="Calibri"/>
              <a:cs typeface="Calibri"/>
              <a:sym typeface="Calibri"/>
            </a:endParaRPr>
          </a:p>
        </p:txBody>
      </p:sp>
      <p:sp>
        <p:nvSpPr>
          <p:cNvPr id="389" name="Google Shape;389;p32"/>
          <p:cNvSpPr/>
          <p:nvPr/>
        </p:nvSpPr>
        <p:spPr>
          <a:xfrm>
            <a:off x="2876931" y="4339971"/>
            <a:ext cx="182880" cy="73342"/>
          </a:xfrm>
          <a:custGeom>
            <a:rect b="b" l="l" r="r" t="t"/>
            <a:pathLst>
              <a:path extrusionOk="0" h="97789" w="243839">
                <a:moveTo>
                  <a:pt x="243839" y="0"/>
                </a:moveTo>
                <a:lnTo>
                  <a:pt x="0" y="0"/>
                </a:lnTo>
                <a:lnTo>
                  <a:pt x="0" y="97536"/>
                </a:lnTo>
                <a:lnTo>
                  <a:pt x="243839" y="97536"/>
                </a:lnTo>
                <a:lnTo>
                  <a:pt x="243839" y="0"/>
                </a:lnTo>
                <a:close/>
              </a:path>
            </a:pathLst>
          </a:custGeom>
          <a:solidFill>
            <a:srgbClr val="00669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90" name="Google Shape;390;p32"/>
          <p:cNvSpPr/>
          <p:nvPr/>
        </p:nvSpPr>
        <p:spPr>
          <a:xfrm>
            <a:off x="4841176" y="4377118"/>
            <a:ext cx="182880" cy="0"/>
          </a:xfrm>
          <a:custGeom>
            <a:rect b="b" l="l" r="r" t="t"/>
            <a:pathLst>
              <a:path extrusionOk="0" h="120000" w="243840">
                <a:moveTo>
                  <a:pt x="0" y="0"/>
                </a:moveTo>
                <a:lnTo>
                  <a:pt x="243840" y="0"/>
                </a:lnTo>
              </a:path>
            </a:pathLst>
          </a:custGeom>
          <a:noFill/>
          <a:ln cap="flat" cmpd="sng" w="28950">
            <a:solidFill>
              <a:srgbClr val="99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91" name="Google Shape;391;p32"/>
          <p:cNvSpPr txBox="1"/>
          <p:nvPr/>
        </p:nvSpPr>
        <p:spPr>
          <a:xfrm>
            <a:off x="2831782" y="3981084"/>
            <a:ext cx="3769519" cy="471487"/>
          </a:xfrm>
          <a:prstGeom prst="rect">
            <a:avLst/>
          </a:prstGeom>
          <a:noFill/>
          <a:ln>
            <a:noFill/>
          </a:ln>
        </p:spPr>
        <p:txBody>
          <a:bodyPr anchorCtr="0" anchor="t" bIns="0" lIns="0" spcFirstLastPara="1" rIns="0" wrap="square" tIns="8047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3/22/2021	3/29/2021	4/5/2021	4/12/2021	4/19/2021	4/26/2021</a:t>
            </a:r>
            <a:endParaRPr sz="900">
              <a:latin typeface="Calibri"/>
              <a:ea typeface="Calibri"/>
              <a:cs typeface="Calibri"/>
              <a:sym typeface="Calibri"/>
            </a:endParaRPr>
          </a:p>
          <a:p>
            <a:pPr indent="0" lvl="0" marL="254000" marR="0" rtl="0" algn="l">
              <a:lnSpc>
                <a:spcPct val="100000"/>
              </a:lnSpc>
              <a:spcBef>
                <a:spcPts val="700"/>
              </a:spcBef>
              <a:spcAft>
                <a:spcPts val="0"/>
              </a:spcAft>
              <a:buNone/>
            </a:pPr>
            <a:r>
              <a:rPr lang="en" sz="1100">
                <a:solidFill>
                  <a:srgbClr val="585858"/>
                </a:solidFill>
                <a:latin typeface="Calibri"/>
                <a:ea typeface="Calibri"/>
                <a:cs typeface="Calibri"/>
                <a:sym typeface="Calibri"/>
              </a:rPr>
              <a:t>Participating Health Centers	Vaccine Doses Ordered</a:t>
            </a:r>
            <a:endParaRPr sz="1100">
              <a:latin typeface="Calibri"/>
              <a:ea typeface="Calibri"/>
              <a:cs typeface="Calibri"/>
              <a:sym typeface="Calibri"/>
            </a:endParaRPr>
          </a:p>
        </p:txBody>
      </p:sp>
      <p:sp>
        <p:nvSpPr>
          <p:cNvPr id="392" name="Google Shape;392;p32"/>
          <p:cNvSpPr txBox="1"/>
          <p:nvPr/>
        </p:nvSpPr>
        <p:spPr>
          <a:xfrm>
            <a:off x="8837676" y="4941094"/>
            <a:ext cx="143828" cy="171450"/>
          </a:xfrm>
          <a:prstGeom prst="rect">
            <a:avLst/>
          </a:prstGeom>
          <a:noFill/>
          <a:ln>
            <a:noFill/>
          </a:ln>
        </p:spPr>
        <p:txBody>
          <a:bodyPr anchorCtr="0" anchor="t" bIns="0" lIns="0" spcFirstLastPara="1" rIns="0" wrap="square" tIns="0">
            <a:spAutoFit/>
          </a:bodyPr>
          <a:lstStyle/>
          <a:p>
            <a:pPr indent="0" lvl="0" marL="25400" marR="0" rtl="0" algn="l">
              <a:lnSpc>
                <a:spcPct val="100875"/>
              </a:lnSpc>
              <a:spcBef>
                <a:spcPts val="0"/>
              </a:spcBef>
              <a:spcAft>
                <a:spcPts val="0"/>
              </a:spcAft>
              <a:buNone/>
            </a:pPr>
            <a:fld id="{00000000-1234-1234-1234-123412341234}" type="slidenum">
              <a:rPr b="1" lang="en" sz="1200">
                <a:solidFill>
                  <a:srgbClr val="FFFFFF"/>
                </a:solidFill>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3"/>
          <p:cNvSpPr/>
          <p:nvPr/>
        </p:nvSpPr>
        <p:spPr>
          <a:xfrm>
            <a:off x="571" y="800671"/>
            <a:ext cx="9144000" cy="0"/>
          </a:xfrm>
          <a:custGeom>
            <a:rect b="b" l="l" r="r" t="t"/>
            <a:pathLst>
              <a:path extrusionOk="0" h="120000" w="12192000">
                <a:moveTo>
                  <a:pt x="0" y="0"/>
                </a:moveTo>
                <a:lnTo>
                  <a:pt x="12192000" y="0"/>
                </a:lnTo>
              </a:path>
            </a:pathLst>
          </a:custGeom>
          <a:noFill/>
          <a:ln cap="flat" cmpd="sng" w="381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398" name="Google Shape;398;p33"/>
          <p:cNvSpPr txBox="1"/>
          <p:nvPr>
            <p:ph type="title"/>
          </p:nvPr>
        </p:nvSpPr>
        <p:spPr>
          <a:xfrm>
            <a:off x="687704" y="53111"/>
            <a:ext cx="7768590" cy="659130"/>
          </a:xfrm>
          <a:prstGeom prst="rect">
            <a:avLst/>
          </a:prstGeom>
          <a:noFill/>
          <a:ln>
            <a:noFill/>
          </a:ln>
        </p:spPr>
        <p:txBody>
          <a:bodyPr anchorCtr="0" anchor="t" bIns="0" lIns="0" spcFirstLastPara="1" rIns="0" wrap="square" tIns="9050">
            <a:spAutoFit/>
          </a:bodyPr>
          <a:lstStyle/>
          <a:p>
            <a:pPr indent="0" lvl="0" marL="12700" marR="0" rtl="0" algn="l">
              <a:lnSpc>
                <a:spcPct val="100000"/>
              </a:lnSpc>
              <a:spcBef>
                <a:spcPts val="0"/>
              </a:spcBef>
              <a:spcAft>
                <a:spcPts val="0"/>
              </a:spcAft>
              <a:buNone/>
            </a:pPr>
            <a:r>
              <a:rPr lang="en" sz="1100"/>
              <a:t>COVID-19 Vaccines Administered to Date by Health Centers:  Race/Ethnicity Known- Vaccine Program</a:t>
            </a:r>
            <a:endParaRPr sz="1100"/>
          </a:p>
        </p:txBody>
      </p:sp>
      <p:sp>
        <p:nvSpPr>
          <p:cNvPr id="399" name="Google Shape;399;p33"/>
          <p:cNvSpPr txBox="1"/>
          <p:nvPr/>
        </p:nvSpPr>
        <p:spPr>
          <a:xfrm>
            <a:off x="1273112" y="1072858"/>
            <a:ext cx="5054441" cy="248603"/>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lang="en" sz="1500">
                <a:solidFill>
                  <a:srgbClr val="0E4D7A"/>
                </a:solidFill>
                <a:latin typeface="Calibri"/>
                <a:ea typeface="Calibri"/>
                <a:cs typeface="Calibri"/>
                <a:sym typeface="Calibri"/>
              </a:rPr>
              <a:t>Through the </a:t>
            </a:r>
            <a:r>
              <a:rPr b="1" lang="en" sz="1500">
                <a:solidFill>
                  <a:srgbClr val="0E4D7A"/>
                </a:solidFill>
                <a:latin typeface="Calibri"/>
                <a:ea typeface="Calibri"/>
                <a:cs typeface="Calibri"/>
                <a:sym typeface="Calibri"/>
              </a:rPr>
              <a:t>Health Center COVID-19 Vaccine Program</a:t>
            </a:r>
            <a:r>
              <a:rPr lang="en" sz="1500">
                <a:solidFill>
                  <a:srgbClr val="0E4D7A"/>
                </a:solidFill>
                <a:latin typeface="Calibri"/>
                <a:ea typeface="Calibri"/>
                <a:cs typeface="Calibri"/>
                <a:sym typeface="Calibri"/>
              </a:rPr>
              <a:t>, a total of</a:t>
            </a:r>
            <a:endParaRPr sz="1500">
              <a:latin typeface="Calibri"/>
              <a:ea typeface="Calibri"/>
              <a:cs typeface="Calibri"/>
              <a:sym typeface="Calibri"/>
            </a:endParaRPr>
          </a:p>
        </p:txBody>
      </p:sp>
      <p:sp>
        <p:nvSpPr>
          <p:cNvPr id="400" name="Google Shape;400;p33"/>
          <p:cNvSpPr txBox="1"/>
          <p:nvPr/>
        </p:nvSpPr>
        <p:spPr>
          <a:xfrm>
            <a:off x="1273112" y="1276826"/>
            <a:ext cx="4934426" cy="476726"/>
          </a:xfrm>
          <a:prstGeom prst="rect">
            <a:avLst/>
          </a:prstGeom>
          <a:noFill/>
          <a:ln>
            <a:noFill/>
          </a:ln>
        </p:spPr>
        <p:txBody>
          <a:bodyPr anchorCtr="0" anchor="t" bIns="0" lIns="0" spcFirstLastPara="1" rIns="0" wrap="square" tIns="50000">
            <a:spAutoFit/>
          </a:bodyPr>
          <a:lstStyle/>
          <a:p>
            <a:pPr indent="0" lvl="0" marL="12700" marR="0" rtl="0" algn="l">
              <a:lnSpc>
                <a:spcPct val="100454"/>
              </a:lnSpc>
              <a:spcBef>
                <a:spcPts val="0"/>
              </a:spcBef>
              <a:spcAft>
                <a:spcPts val="0"/>
              </a:spcAft>
              <a:buNone/>
            </a:pPr>
            <a:r>
              <a:rPr b="1" lang="en" sz="1700">
                <a:solidFill>
                  <a:srgbClr val="0E4D7A"/>
                </a:solidFill>
                <a:latin typeface="Calibri"/>
                <a:ea typeface="Calibri"/>
                <a:cs typeface="Calibri"/>
                <a:sym typeface="Calibri"/>
              </a:rPr>
              <a:t>3,694,360 </a:t>
            </a:r>
            <a:r>
              <a:rPr b="1" lang="en" sz="1500">
                <a:solidFill>
                  <a:srgbClr val="0E4D7A"/>
                </a:solidFill>
                <a:latin typeface="Calibri"/>
                <a:ea typeface="Calibri"/>
                <a:cs typeface="Calibri"/>
                <a:sym typeface="Calibri"/>
              </a:rPr>
              <a:t>COVID-19 vaccine doses </a:t>
            </a:r>
            <a:r>
              <a:rPr lang="en" sz="1500">
                <a:solidFill>
                  <a:srgbClr val="0E4D7A"/>
                </a:solidFill>
                <a:latin typeface="Calibri"/>
                <a:ea typeface="Calibri"/>
                <a:cs typeface="Calibri"/>
                <a:sym typeface="Calibri"/>
              </a:rPr>
              <a:t>have been administered by  participating health centers to date.</a:t>
            </a:r>
            <a:endParaRPr sz="1500">
              <a:latin typeface="Calibri"/>
              <a:ea typeface="Calibri"/>
              <a:cs typeface="Calibri"/>
              <a:sym typeface="Calibri"/>
            </a:endParaRPr>
          </a:p>
        </p:txBody>
      </p:sp>
      <p:grpSp>
        <p:nvGrpSpPr>
          <p:cNvPr id="401" name="Google Shape;401;p33"/>
          <p:cNvGrpSpPr/>
          <p:nvPr/>
        </p:nvGrpSpPr>
        <p:grpSpPr>
          <a:xfrm>
            <a:off x="882395" y="1279016"/>
            <a:ext cx="7531417" cy="2783586"/>
            <a:chOff x="1176527" y="1705355"/>
            <a:chExt cx="10041890" cy="3711448"/>
          </a:xfrm>
        </p:grpSpPr>
        <p:sp>
          <p:nvSpPr>
            <p:cNvPr id="402" name="Google Shape;402;p33"/>
            <p:cNvSpPr/>
            <p:nvPr/>
          </p:nvSpPr>
          <p:spPr>
            <a:xfrm>
              <a:off x="1450847" y="5399532"/>
              <a:ext cx="364490" cy="17145"/>
            </a:xfrm>
            <a:custGeom>
              <a:rect b="b" l="l" r="r" t="t"/>
              <a:pathLst>
                <a:path extrusionOk="0" h="17145" w="364489">
                  <a:moveTo>
                    <a:pt x="364235" y="0"/>
                  </a:moveTo>
                  <a:lnTo>
                    <a:pt x="0" y="0"/>
                  </a:lnTo>
                  <a:lnTo>
                    <a:pt x="0" y="16764"/>
                  </a:lnTo>
                  <a:lnTo>
                    <a:pt x="364235" y="16764"/>
                  </a:lnTo>
                  <a:lnTo>
                    <a:pt x="364235" y="0"/>
                  </a:lnTo>
                  <a:close/>
                </a:path>
              </a:pathLst>
            </a:custGeom>
            <a:solidFill>
              <a:srgbClr val="92A9C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03" name="Google Shape;403;p33"/>
            <p:cNvSpPr/>
            <p:nvPr/>
          </p:nvSpPr>
          <p:spPr>
            <a:xfrm>
              <a:off x="1450847" y="5391911"/>
              <a:ext cx="364490" cy="7620"/>
            </a:xfrm>
            <a:custGeom>
              <a:rect b="b" l="l" r="r" t="t"/>
              <a:pathLst>
                <a:path extrusionOk="0" h="7620" w="364489">
                  <a:moveTo>
                    <a:pt x="364235" y="0"/>
                  </a:moveTo>
                  <a:lnTo>
                    <a:pt x="0" y="0"/>
                  </a:lnTo>
                  <a:lnTo>
                    <a:pt x="0" y="7619"/>
                  </a:lnTo>
                  <a:lnTo>
                    <a:pt x="364235" y="7619"/>
                  </a:lnTo>
                  <a:lnTo>
                    <a:pt x="364235" y="0"/>
                  </a:lnTo>
                  <a:close/>
                </a:path>
              </a:pathLst>
            </a:custGeom>
            <a:solidFill>
              <a:srgbClr val="4571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04" name="Google Shape;404;p33"/>
            <p:cNvSpPr/>
            <p:nvPr/>
          </p:nvSpPr>
          <p:spPr>
            <a:xfrm>
              <a:off x="2363724" y="5359908"/>
              <a:ext cx="364490" cy="56515"/>
            </a:xfrm>
            <a:custGeom>
              <a:rect b="b" l="l" r="r" t="t"/>
              <a:pathLst>
                <a:path extrusionOk="0" h="56514" w="364489">
                  <a:moveTo>
                    <a:pt x="364236" y="0"/>
                  </a:moveTo>
                  <a:lnTo>
                    <a:pt x="0" y="0"/>
                  </a:lnTo>
                  <a:lnTo>
                    <a:pt x="0" y="56387"/>
                  </a:lnTo>
                  <a:lnTo>
                    <a:pt x="364236" y="56387"/>
                  </a:lnTo>
                  <a:lnTo>
                    <a:pt x="364236" y="0"/>
                  </a:lnTo>
                  <a:close/>
                </a:path>
              </a:pathLst>
            </a:custGeom>
            <a:solidFill>
              <a:srgbClr val="92A9C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05" name="Google Shape;405;p33"/>
            <p:cNvSpPr/>
            <p:nvPr/>
          </p:nvSpPr>
          <p:spPr>
            <a:xfrm>
              <a:off x="2363724" y="5329427"/>
              <a:ext cx="364490" cy="30480"/>
            </a:xfrm>
            <a:custGeom>
              <a:rect b="b" l="l" r="r" t="t"/>
              <a:pathLst>
                <a:path extrusionOk="0" h="30479" w="364489">
                  <a:moveTo>
                    <a:pt x="364236" y="0"/>
                  </a:moveTo>
                  <a:lnTo>
                    <a:pt x="0" y="0"/>
                  </a:lnTo>
                  <a:lnTo>
                    <a:pt x="0" y="30480"/>
                  </a:lnTo>
                  <a:lnTo>
                    <a:pt x="364236" y="30480"/>
                  </a:lnTo>
                  <a:lnTo>
                    <a:pt x="364236" y="0"/>
                  </a:lnTo>
                  <a:close/>
                </a:path>
              </a:pathLst>
            </a:custGeom>
            <a:solidFill>
              <a:srgbClr val="4571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06" name="Google Shape;406;p33"/>
            <p:cNvSpPr/>
            <p:nvPr/>
          </p:nvSpPr>
          <p:spPr>
            <a:xfrm>
              <a:off x="3276600" y="5256276"/>
              <a:ext cx="364490" cy="160020"/>
            </a:xfrm>
            <a:custGeom>
              <a:rect b="b" l="l" r="r" t="t"/>
              <a:pathLst>
                <a:path extrusionOk="0" h="160020" w="364489">
                  <a:moveTo>
                    <a:pt x="364236" y="0"/>
                  </a:moveTo>
                  <a:lnTo>
                    <a:pt x="0" y="0"/>
                  </a:lnTo>
                  <a:lnTo>
                    <a:pt x="0" y="160020"/>
                  </a:lnTo>
                  <a:lnTo>
                    <a:pt x="364236" y="160020"/>
                  </a:lnTo>
                  <a:lnTo>
                    <a:pt x="364236" y="0"/>
                  </a:lnTo>
                  <a:close/>
                </a:path>
              </a:pathLst>
            </a:custGeom>
            <a:solidFill>
              <a:srgbClr val="92A9C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07" name="Google Shape;407;p33"/>
            <p:cNvSpPr/>
            <p:nvPr/>
          </p:nvSpPr>
          <p:spPr>
            <a:xfrm>
              <a:off x="3276600" y="5180076"/>
              <a:ext cx="364490" cy="76200"/>
            </a:xfrm>
            <a:custGeom>
              <a:rect b="b" l="l" r="r" t="t"/>
              <a:pathLst>
                <a:path extrusionOk="0" h="76200" w="364489">
                  <a:moveTo>
                    <a:pt x="364236" y="0"/>
                  </a:moveTo>
                  <a:lnTo>
                    <a:pt x="0" y="0"/>
                  </a:lnTo>
                  <a:lnTo>
                    <a:pt x="0" y="76200"/>
                  </a:lnTo>
                  <a:lnTo>
                    <a:pt x="364236" y="76200"/>
                  </a:lnTo>
                  <a:lnTo>
                    <a:pt x="364236" y="0"/>
                  </a:lnTo>
                  <a:close/>
                </a:path>
              </a:pathLst>
            </a:custGeom>
            <a:solidFill>
              <a:srgbClr val="4571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08" name="Google Shape;408;p33"/>
            <p:cNvSpPr/>
            <p:nvPr/>
          </p:nvSpPr>
          <p:spPr>
            <a:xfrm>
              <a:off x="4189476" y="5100827"/>
              <a:ext cx="365760" cy="315595"/>
            </a:xfrm>
            <a:custGeom>
              <a:rect b="b" l="l" r="r" t="t"/>
              <a:pathLst>
                <a:path extrusionOk="0" h="315595" w="365760">
                  <a:moveTo>
                    <a:pt x="365760" y="0"/>
                  </a:moveTo>
                  <a:lnTo>
                    <a:pt x="0" y="0"/>
                  </a:lnTo>
                  <a:lnTo>
                    <a:pt x="0" y="315468"/>
                  </a:lnTo>
                  <a:lnTo>
                    <a:pt x="365760" y="315468"/>
                  </a:lnTo>
                  <a:lnTo>
                    <a:pt x="365760" y="0"/>
                  </a:lnTo>
                  <a:close/>
                </a:path>
              </a:pathLst>
            </a:custGeom>
            <a:solidFill>
              <a:srgbClr val="92A9C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09" name="Google Shape;409;p33"/>
            <p:cNvSpPr/>
            <p:nvPr/>
          </p:nvSpPr>
          <p:spPr>
            <a:xfrm>
              <a:off x="4189476" y="4962144"/>
              <a:ext cx="365760" cy="139065"/>
            </a:xfrm>
            <a:custGeom>
              <a:rect b="b" l="l" r="r" t="t"/>
              <a:pathLst>
                <a:path extrusionOk="0" h="139064" w="365760">
                  <a:moveTo>
                    <a:pt x="365760" y="0"/>
                  </a:moveTo>
                  <a:lnTo>
                    <a:pt x="0" y="0"/>
                  </a:lnTo>
                  <a:lnTo>
                    <a:pt x="0" y="138683"/>
                  </a:lnTo>
                  <a:lnTo>
                    <a:pt x="365760" y="138683"/>
                  </a:lnTo>
                  <a:lnTo>
                    <a:pt x="365760" y="0"/>
                  </a:lnTo>
                  <a:close/>
                </a:path>
              </a:pathLst>
            </a:custGeom>
            <a:solidFill>
              <a:srgbClr val="4571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10" name="Google Shape;410;p33"/>
            <p:cNvSpPr/>
            <p:nvPr/>
          </p:nvSpPr>
          <p:spPr>
            <a:xfrm>
              <a:off x="5102351" y="4919472"/>
              <a:ext cx="365760" cy="497205"/>
            </a:xfrm>
            <a:custGeom>
              <a:rect b="b" l="l" r="r" t="t"/>
              <a:pathLst>
                <a:path extrusionOk="0" h="497204" w="365760">
                  <a:moveTo>
                    <a:pt x="365760" y="0"/>
                  </a:moveTo>
                  <a:lnTo>
                    <a:pt x="0" y="0"/>
                  </a:lnTo>
                  <a:lnTo>
                    <a:pt x="0" y="496823"/>
                  </a:lnTo>
                  <a:lnTo>
                    <a:pt x="365760" y="496823"/>
                  </a:lnTo>
                  <a:lnTo>
                    <a:pt x="365760" y="0"/>
                  </a:lnTo>
                  <a:close/>
                </a:path>
              </a:pathLst>
            </a:custGeom>
            <a:solidFill>
              <a:srgbClr val="92A9C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11" name="Google Shape;411;p33"/>
            <p:cNvSpPr/>
            <p:nvPr/>
          </p:nvSpPr>
          <p:spPr>
            <a:xfrm>
              <a:off x="5102351" y="4706111"/>
              <a:ext cx="365760" cy="213360"/>
            </a:xfrm>
            <a:custGeom>
              <a:rect b="b" l="l" r="r" t="t"/>
              <a:pathLst>
                <a:path extrusionOk="0" h="213360" w="365760">
                  <a:moveTo>
                    <a:pt x="365760" y="0"/>
                  </a:moveTo>
                  <a:lnTo>
                    <a:pt x="0" y="0"/>
                  </a:lnTo>
                  <a:lnTo>
                    <a:pt x="0" y="213360"/>
                  </a:lnTo>
                  <a:lnTo>
                    <a:pt x="365760" y="213360"/>
                  </a:lnTo>
                  <a:lnTo>
                    <a:pt x="365760" y="0"/>
                  </a:lnTo>
                  <a:close/>
                </a:path>
              </a:pathLst>
            </a:custGeom>
            <a:solidFill>
              <a:srgbClr val="4571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12" name="Google Shape;412;p33"/>
            <p:cNvSpPr/>
            <p:nvPr/>
          </p:nvSpPr>
          <p:spPr>
            <a:xfrm>
              <a:off x="6015227" y="4677155"/>
              <a:ext cx="365760" cy="739140"/>
            </a:xfrm>
            <a:custGeom>
              <a:rect b="b" l="l" r="r" t="t"/>
              <a:pathLst>
                <a:path extrusionOk="0" h="739139" w="365760">
                  <a:moveTo>
                    <a:pt x="365760" y="0"/>
                  </a:moveTo>
                  <a:lnTo>
                    <a:pt x="0" y="0"/>
                  </a:lnTo>
                  <a:lnTo>
                    <a:pt x="0" y="739140"/>
                  </a:lnTo>
                  <a:lnTo>
                    <a:pt x="365760" y="739140"/>
                  </a:lnTo>
                  <a:lnTo>
                    <a:pt x="365760" y="0"/>
                  </a:lnTo>
                  <a:close/>
                </a:path>
              </a:pathLst>
            </a:custGeom>
            <a:solidFill>
              <a:srgbClr val="92A9C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13" name="Google Shape;413;p33"/>
            <p:cNvSpPr/>
            <p:nvPr/>
          </p:nvSpPr>
          <p:spPr>
            <a:xfrm>
              <a:off x="6015227" y="4349495"/>
              <a:ext cx="365760" cy="327660"/>
            </a:xfrm>
            <a:custGeom>
              <a:rect b="b" l="l" r="r" t="t"/>
              <a:pathLst>
                <a:path extrusionOk="0" h="327660" w="365760">
                  <a:moveTo>
                    <a:pt x="365760" y="0"/>
                  </a:moveTo>
                  <a:lnTo>
                    <a:pt x="0" y="0"/>
                  </a:lnTo>
                  <a:lnTo>
                    <a:pt x="0" y="327659"/>
                  </a:lnTo>
                  <a:lnTo>
                    <a:pt x="365760" y="327659"/>
                  </a:lnTo>
                  <a:lnTo>
                    <a:pt x="365760" y="0"/>
                  </a:lnTo>
                  <a:close/>
                </a:path>
              </a:pathLst>
            </a:custGeom>
            <a:solidFill>
              <a:srgbClr val="4571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14" name="Google Shape;414;p33"/>
            <p:cNvSpPr/>
            <p:nvPr/>
          </p:nvSpPr>
          <p:spPr>
            <a:xfrm>
              <a:off x="6928104" y="4344923"/>
              <a:ext cx="365760" cy="1071880"/>
            </a:xfrm>
            <a:custGeom>
              <a:rect b="b" l="l" r="r" t="t"/>
              <a:pathLst>
                <a:path extrusionOk="0" h="1071879" w="365759">
                  <a:moveTo>
                    <a:pt x="365760" y="0"/>
                  </a:moveTo>
                  <a:lnTo>
                    <a:pt x="0" y="0"/>
                  </a:lnTo>
                  <a:lnTo>
                    <a:pt x="0" y="1071372"/>
                  </a:lnTo>
                  <a:lnTo>
                    <a:pt x="365760" y="1071372"/>
                  </a:lnTo>
                  <a:lnTo>
                    <a:pt x="365760" y="0"/>
                  </a:lnTo>
                  <a:close/>
                </a:path>
              </a:pathLst>
            </a:custGeom>
            <a:solidFill>
              <a:srgbClr val="92A9C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15" name="Google Shape;415;p33"/>
            <p:cNvSpPr/>
            <p:nvPr/>
          </p:nvSpPr>
          <p:spPr>
            <a:xfrm>
              <a:off x="6928104" y="3887723"/>
              <a:ext cx="365760" cy="457200"/>
            </a:xfrm>
            <a:custGeom>
              <a:rect b="b" l="l" r="r" t="t"/>
              <a:pathLst>
                <a:path extrusionOk="0" h="457200" w="365759">
                  <a:moveTo>
                    <a:pt x="365760" y="0"/>
                  </a:moveTo>
                  <a:lnTo>
                    <a:pt x="0" y="0"/>
                  </a:lnTo>
                  <a:lnTo>
                    <a:pt x="0" y="457200"/>
                  </a:lnTo>
                  <a:lnTo>
                    <a:pt x="365760" y="457200"/>
                  </a:lnTo>
                  <a:lnTo>
                    <a:pt x="365760" y="0"/>
                  </a:lnTo>
                  <a:close/>
                </a:path>
              </a:pathLst>
            </a:custGeom>
            <a:solidFill>
              <a:srgbClr val="4571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16" name="Google Shape;416;p33"/>
            <p:cNvSpPr/>
            <p:nvPr/>
          </p:nvSpPr>
          <p:spPr>
            <a:xfrm>
              <a:off x="7840980" y="3938016"/>
              <a:ext cx="365760" cy="1478280"/>
            </a:xfrm>
            <a:custGeom>
              <a:rect b="b" l="l" r="r" t="t"/>
              <a:pathLst>
                <a:path extrusionOk="0" h="1478279" w="365759">
                  <a:moveTo>
                    <a:pt x="365760" y="0"/>
                  </a:moveTo>
                  <a:lnTo>
                    <a:pt x="0" y="0"/>
                  </a:lnTo>
                  <a:lnTo>
                    <a:pt x="0" y="1478279"/>
                  </a:lnTo>
                  <a:lnTo>
                    <a:pt x="365760" y="1478279"/>
                  </a:lnTo>
                  <a:lnTo>
                    <a:pt x="365760" y="0"/>
                  </a:lnTo>
                  <a:close/>
                </a:path>
              </a:pathLst>
            </a:custGeom>
            <a:solidFill>
              <a:srgbClr val="92A9C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17" name="Google Shape;417;p33"/>
            <p:cNvSpPr/>
            <p:nvPr/>
          </p:nvSpPr>
          <p:spPr>
            <a:xfrm>
              <a:off x="7840980" y="3329939"/>
              <a:ext cx="365760" cy="608330"/>
            </a:xfrm>
            <a:custGeom>
              <a:rect b="b" l="l" r="r" t="t"/>
              <a:pathLst>
                <a:path extrusionOk="0" h="608329" w="365759">
                  <a:moveTo>
                    <a:pt x="365760" y="0"/>
                  </a:moveTo>
                  <a:lnTo>
                    <a:pt x="0" y="0"/>
                  </a:lnTo>
                  <a:lnTo>
                    <a:pt x="0" y="608076"/>
                  </a:lnTo>
                  <a:lnTo>
                    <a:pt x="365760" y="608076"/>
                  </a:lnTo>
                  <a:lnTo>
                    <a:pt x="365760" y="0"/>
                  </a:lnTo>
                  <a:close/>
                </a:path>
              </a:pathLst>
            </a:custGeom>
            <a:solidFill>
              <a:srgbClr val="4571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18" name="Google Shape;418;p33"/>
            <p:cNvSpPr/>
            <p:nvPr/>
          </p:nvSpPr>
          <p:spPr>
            <a:xfrm>
              <a:off x="8753856" y="3528060"/>
              <a:ext cx="365760" cy="1888489"/>
            </a:xfrm>
            <a:custGeom>
              <a:rect b="b" l="l" r="r" t="t"/>
              <a:pathLst>
                <a:path extrusionOk="0" h="1888489" w="365759">
                  <a:moveTo>
                    <a:pt x="365760" y="0"/>
                  </a:moveTo>
                  <a:lnTo>
                    <a:pt x="0" y="0"/>
                  </a:lnTo>
                  <a:lnTo>
                    <a:pt x="0" y="1888236"/>
                  </a:lnTo>
                  <a:lnTo>
                    <a:pt x="365760" y="1888236"/>
                  </a:lnTo>
                  <a:lnTo>
                    <a:pt x="365760" y="0"/>
                  </a:lnTo>
                  <a:close/>
                </a:path>
              </a:pathLst>
            </a:custGeom>
            <a:solidFill>
              <a:srgbClr val="92A9C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19" name="Google Shape;419;p33"/>
            <p:cNvSpPr/>
            <p:nvPr/>
          </p:nvSpPr>
          <p:spPr>
            <a:xfrm>
              <a:off x="8753856" y="2744723"/>
              <a:ext cx="365760" cy="783590"/>
            </a:xfrm>
            <a:custGeom>
              <a:rect b="b" l="l" r="r" t="t"/>
              <a:pathLst>
                <a:path extrusionOk="0" h="783589" w="365759">
                  <a:moveTo>
                    <a:pt x="365760" y="0"/>
                  </a:moveTo>
                  <a:lnTo>
                    <a:pt x="0" y="0"/>
                  </a:lnTo>
                  <a:lnTo>
                    <a:pt x="0" y="783336"/>
                  </a:lnTo>
                  <a:lnTo>
                    <a:pt x="365760" y="783336"/>
                  </a:lnTo>
                  <a:lnTo>
                    <a:pt x="365760" y="0"/>
                  </a:lnTo>
                  <a:close/>
                </a:path>
              </a:pathLst>
            </a:custGeom>
            <a:solidFill>
              <a:srgbClr val="4571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20" name="Google Shape;420;p33"/>
            <p:cNvSpPr/>
            <p:nvPr/>
          </p:nvSpPr>
          <p:spPr>
            <a:xfrm>
              <a:off x="9666732" y="3185159"/>
              <a:ext cx="365760" cy="2231390"/>
            </a:xfrm>
            <a:custGeom>
              <a:rect b="b" l="l" r="r" t="t"/>
              <a:pathLst>
                <a:path extrusionOk="0" h="2231390" w="365759">
                  <a:moveTo>
                    <a:pt x="365760" y="0"/>
                  </a:moveTo>
                  <a:lnTo>
                    <a:pt x="0" y="0"/>
                  </a:lnTo>
                  <a:lnTo>
                    <a:pt x="0" y="2231136"/>
                  </a:lnTo>
                  <a:lnTo>
                    <a:pt x="365760" y="2231136"/>
                  </a:lnTo>
                  <a:lnTo>
                    <a:pt x="365760" y="0"/>
                  </a:lnTo>
                  <a:close/>
                </a:path>
              </a:pathLst>
            </a:custGeom>
            <a:solidFill>
              <a:srgbClr val="92A9C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21" name="Google Shape;421;p33"/>
            <p:cNvSpPr/>
            <p:nvPr/>
          </p:nvSpPr>
          <p:spPr>
            <a:xfrm>
              <a:off x="9666732" y="2272283"/>
              <a:ext cx="365760" cy="913130"/>
            </a:xfrm>
            <a:custGeom>
              <a:rect b="b" l="l" r="r" t="t"/>
              <a:pathLst>
                <a:path extrusionOk="0" h="913130" w="365759">
                  <a:moveTo>
                    <a:pt x="365760" y="0"/>
                  </a:moveTo>
                  <a:lnTo>
                    <a:pt x="0" y="0"/>
                  </a:lnTo>
                  <a:lnTo>
                    <a:pt x="0" y="912876"/>
                  </a:lnTo>
                  <a:lnTo>
                    <a:pt x="365760" y="912876"/>
                  </a:lnTo>
                  <a:lnTo>
                    <a:pt x="365760" y="0"/>
                  </a:lnTo>
                  <a:close/>
                </a:path>
              </a:pathLst>
            </a:custGeom>
            <a:solidFill>
              <a:srgbClr val="4571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22" name="Google Shape;422;p33"/>
            <p:cNvSpPr/>
            <p:nvPr/>
          </p:nvSpPr>
          <p:spPr>
            <a:xfrm>
              <a:off x="10579608" y="2744723"/>
              <a:ext cx="365760" cy="2672080"/>
            </a:xfrm>
            <a:custGeom>
              <a:rect b="b" l="l" r="r" t="t"/>
              <a:pathLst>
                <a:path extrusionOk="0" h="2672079" w="365759">
                  <a:moveTo>
                    <a:pt x="365760" y="0"/>
                  </a:moveTo>
                  <a:lnTo>
                    <a:pt x="0" y="0"/>
                  </a:lnTo>
                  <a:lnTo>
                    <a:pt x="0" y="2671572"/>
                  </a:lnTo>
                  <a:lnTo>
                    <a:pt x="365760" y="2671572"/>
                  </a:lnTo>
                  <a:lnTo>
                    <a:pt x="365760" y="0"/>
                  </a:lnTo>
                  <a:close/>
                </a:path>
              </a:pathLst>
            </a:custGeom>
            <a:solidFill>
              <a:srgbClr val="92A9C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23" name="Google Shape;423;p33"/>
            <p:cNvSpPr/>
            <p:nvPr/>
          </p:nvSpPr>
          <p:spPr>
            <a:xfrm>
              <a:off x="10579608" y="1705355"/>
              <a:ext cx="365760" cy="1039494"/>
            </a:xfrm>
            <a:custGeom>
              <a:rect b="b" l="l" r="r" t="t"/>
              <a:pathLst>
                <a:path extrusionOk="0" h="1039494" w="365759">
                  <a:moveTo>
                    <a:pt x="365760" y="0"/>
                  </a:moveTo>
                  <a:lnTo>
                    <a:pt x="0" y="0"/>
                  </a:lnTo>
                  <a:lnTo>
                    <a:pt x="0" y="1039368"/>
                  </a:lnTo>
                  <a:lnTo>
                    <a:pt x="365760" y="1039368"/>
                  </a:lnTo>
                  <a:lnTo>
                    <a:pt x="365760" y="0"/>
                  </a:lnTo>
                  <a:close/>
                </a:path>
              </a:pathLst>
            </a:custGeom>
            <a:solidFill>
              <a:srgbClr val="4571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24" name="Google Shape;424;p33"/>
            <p:cNvSpPr/>
            <p:nvPr/>
          </p:nvSpPr>
          <p:spPr>
            <a:xfrm>
              <a:off x="1176527" y="5416296"/>
              <a:ext cx="10041890" cy="0"/>
            </a:xfrm>
            <a:custGeom>
              <a:rect b="b" l="l" r="r" t="t"/>
              <a:pathLst>
                <a:path extrusionOk="0" h="120000" w="10041890">
                  <a:moveTo>
                    <a:pt x="0" y="0"/>
                  </a:moveTo>
                  <a:lnTo>
                    <a:pt x="10041636"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25" name="Google Shape;425;p33"/>
            <p:cNvSpPr/>
            <p:nvPr/>
          </p:nvSpPr>
          <p:spPr>
            <a:xfrm>
              <a:off x="1815083" y="4081272"/>
              <a:ext cx="9196070" cy="1325880"/>
            </a:xfrm>
            <a:custGeom>
              <a:rect b="b" l="l" r="r" t="t"/>
              <a:pathLst>
                <a:path extrusionOk="0" h="1325879" w="9196070">
                  <a:moveTo>
                    <a:pt x="0" y="1325880"/>
                  </a:moveTo>
                  <a:lnTo>
                    <a:pt x="210312" y="1254252"/>
                  </a:lnTo>
                </a:path>
                <a:path extrusionOk="0" h="1325879" w="9196070">
                  <a:moveTo>
                    <a:pt x="912876" y="1307591"/>
                  </a:moveTo>
                  <a:lnTo>
                    <a:pt x="1054608" y="1184147"/>
                  </a:lnTo>
                  <a:lnTo>
                    <a:pt x="1110996" y="1184147"/>
                  </a:lnTo>
                </a:path>
                <a:path extrusionOk="0" h="1325879" w="9196070">
                  <a:moveTo>
                    <a:pt x="2740152" y="1178052"/>
                  </a:moveTo>
                  <a:lnTo>
                    <a:pt x="2852928" y="1127759"/>
                  </a:lnTo>
                  <a:lnTo>
                    <a:pt x="2909316" y="1127759"/>
                  </a:lnTo>
                </a:path>
                <a:path extrusionOk="0" h="1325879" w="9196070">
                  <a:moveTo>
                    <a:pt x="4565904" y="966215"/>
                  </a:moveTo>
                  <a:lnTo>
                    <a:pt x="4634483" y="978407"/>
                  </a:lnTo>
                  <a:lnTo>
                    <a:pt x="4692396" y="978407"/>
                  </a:lnTo>
                </a:path>
                <a:path extrusionOk="0" h="1325879" w="9196070">
                  <a:moveTo>
                    <a:pt x="5478780" y="800100"/>
                  </a:moveTo>
                  <a:lnTo>
                    <a:pt x="5570220" y="762000"/>
                  </a:lnTo>
                  <a:lnTo>
                    <a:pt x="5626608" y="762000"/>
                  </a:lnTo>
                </a:path>
                <a:path extrusionOk="0" h="1325879" w="9196070">
                  <a:moveTo>
                    <a:pt x="9130284" y="0"/>
                  </a:moveTo>
                  <a:lnTo>
                    <a:pt x="9139428" y="0"/>
                  </a:lnTo>
                  <a:lnTo>
                    <a:pt x="9195816"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426" name="Google Shape;426;p33"/>
          <p:cNvSpPr txBox="1"/>
          <p:nvPr/>
        </p:nvSpPr>
        <p:spPr>
          <a:xfrm>
            <a:off x="1408747" y="3834193"/>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70%</a:t>
            </a:r>
            <a:endParaRPr sz="900">
              <a:latin typeface="Calibri"/>
              <a:ea typeface="Calibri"/>
              <a:cs typeface="Calibri"/>
              <a:sym typeface="Calibri"/>
            </a:endParaRPr>
          </a:p>
        </p:txBody>
      </p:sp>
      <p:sp>
        <p:nvSpPr>
          <p:cNvPr id="427" name="Google Shape;427;p33"/>
          <p:cNvSpPr txBox="1"/>
          <p:nvPr/>
        </p:nvSpPr>
        <p:spPr>
          <a:xfrm>
            <a:off x="2212943" y="3865721"/>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65%</a:t>
            </a:r>
            <a:endParaRPr sz="900">
              <a:latin typeface="Calibri"/>
              <a:ea typeface="Calibri"/>
              <a:cs typeface="Calibri"/>
              <a:sym typeface="Calibri"/>
            </a:endParaRPr>
          </a:p>
        </p:txBody>
      </p:sp>
      <p:sp>
        <p:nvSpPr>
          <p:cNvPr id="428" name="Google Shape;428;p33"/>
          <p:cNvSpPr txBox="1"/>
          <p:nvPr/>
        </p:nvSpPr>
        <p:spPr>
          <a:xfrm>
            <a:off x="2830353" y="3856768"/>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68%</a:t>
            </a:r>
            <a:endParaRPr sz="900">
              <a:latin typeface="Calibri"/>
              <a:ea typeface="Calibri"/>
              <a:cs typeface="Calibri"/>
              <a:sym typeface="Calibri"/>
            </a:endParaRPr>
          </a:p>
        </p:txBody>
      </p:sp>
      <p:sp>
        <p:nvSpPr>
          <p:cNvPr id="429" name="Google Shape;429;p33"/>
          <p:cNvSpPr txBox="1"/>
          <p:nvPr/>
        </p:nvSpPr>
        <p:spPr>
          <a:xfrm>
            <a:off x="3561683" y="3823145"/>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69%</a:t>
            </a:r>
            <a:endParaRPr sz="900">
              <a:latin typeface="Calibri"/>
              <a:ea typeface="Calibri"/>
              <a:cs typeface="Calibri"/>
              <a:sym typeface="Calibri"/>
            </a:endParaRPr>
          </a:p>
        </p:txBody>
      </p:sp>
      <p:sp>
        <p:nvSpPr>
          <p:cNvPr id="430" name="Google Shape;430;p33"/>
          <p:cNvSpPr txBox="1"/>
          <p:nvPr/>
        </p:nvSpPr>
        <p:spPr>
          <a:xfrm>
            <a:off x="4183189" y="3734467"/>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70%</a:t>
            </a:r>
            <a:endParaRPr sz="900">
              <a:latin typeface="Calibri"/>
              <a:ea typeface="Calibri"/>
              <a:cs typeface="Calibri"/>
              <a:sym typeface="Calibri"/>
            </a:endParaRPr>
          </a:p>
        </p:txBody>
      </p:sp>
      <p:sp>
        <p:nvSpPr>
          <p:cNvPr id="431" name="Google Shape;431;p33"/>
          <p:cNvSpPr txBox="1"/>
          <p:nvPr/>
        </p:nvSpPr>
        <p:spPr>
          <a:xfrm>
            <a:off x="4898707" y="3711415"/>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69%</a:t>
            </a:r>
            <a:endParaRPr sz="900">
              <a:latin typeface="Calibri"/>
              <a:ea typeface="Calibri"/>
              <a:cs typeface="Calibri"/>
              <a:sym typeface="Calibri"/>
            </a:endParaRPr>
          </a:p>
        </p:txBody>
      </p:sp>
      <p:sp>
        <p:nvSpPr>
          <p:cNvPr id="432" name="Google Shape;432;p33"/>
          <p:cNvSpPr txBox="1"/>
          <p:nvPr/>
        </p:nvSpPr>
        <p:spPr>
          <a:xfrm>
            <a:off x="5600129" y="3549110"/>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70%</a:t>
            </a:r>
            <a:endParaRPr sz="900">
              <a:latin typeface="Calibri"/>
              <a:ea typeface="Calibri"/>
              <a:cs typeface="Calibri"/>
              <a:sym typeface="Calibri"/>
            </a:endParaRPr>
          </a:p>
        </p:txBody>
      </p:sp>
      <p:sp>
        <p:nvSpPr>
          <p:cNvPr id="433" name="Google Shape;433;p33"/>
          <p:cNvSpPr txBox="1"/>
          <p:nvPr/>
        </p:nvSpPr>
        <p:spPr>
          <a:xfrm>
            <a:off x="6242208" y="3471863"/>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71%</a:t>
            </a:r>
            <a:endParaRPr sz="900">
              <a:latin typeface="Calibri"/>
              <a:ea typeface="Calibri"/>
              <a:cs typeface="Calibri"/>
              <a:sym typeface="Calibri"/>
            </a:endParaRPr>
          </a:p>
        </p:txBody>
      </p:sp>
      <p:sp>
        <p:nvSpPr>
          <p:cNvPr id="434" name="Google Shape;434;p33"/>
          <p:cNvSpPr txBox="1"/>
          <p:nvPr/>
        </p:nvSpPr>
        <p:spPr>
          <a:xfrm>
            <a:off x="6869525" y="3270218"/>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71%</a:t>
            </a:r>
            <a:endParaRPr sz="900">
              <a:latin typeface="Calibri"/>
              <a:ea typeface="Calibri"/>
              <a:cs typeface="Calibri"/>
              <a:sym typeface="Calibri"/>
            </a:endParaRPr>
          </a:p>
        </p:txBody>
      </p:sp>
      <p:sp>
        <p:nvSpPr>
          <p:cNvPr id="435" name="Google Shape;435;p33"/>
          <p:cNvSpPr txBox="1"/>
          <p:nvPr/>
        </p:nvSpPr>
        <p:spPr>
          <a:xfrm>
            <a:off x="7564468" y="3093911"/>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71%</a:t>
            </a:r>
            <a:endParaRPr sz="900">
              <a:latin typeface="Calibri"/>
              <a:ea typeface="Calibri"/>
              <a:cs typeface="Calibri"/>
              <a:sym typeface="Calibri"/>
            </a:endParaRPr>
          </a:p>
        </p:txBody>
      </p:sp>
      <p:sp>
        <p:nvSpPr>
          <p:cNvPr id="436" name="Google Shape;436;p33"/>
          <p:cNvSpPr txBox="1"/>
          <p:nvPr/>
        </p:nvSpPr>
        <p:spPr>
          <a:xfrm>
            <a:off x="8276749" y="2976466"/>
            <a:ext cx="21955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72%</a:t>
            </a:r>
            <a:endParaRPr sz="900">
              <a:latin typeface="Calibri"/>
              <a:ea typeface="Calibri"/>
              <a:cs typeface="Calibri"/>
              <a:sym typeface="Calibri"/>
            </a:endParaRPr>
          </a:p>
        </p:txBody>
      </p:sp>
      <p:sp>
        <p:nvSpPr>
          <p:cNvPr id="437" name="Google Shape;437;p33"/>
          <p:cNvSpPr/>
          <p:nvPr/>
        </p:nvSpPr>
        <p:spPr>
          <a:xfrm>
            <a:off x="1096137" y="1596770"/>
            <a:ext cx="6319837" cy="2447449"/>
          </a:xfrm>
          <a:custGeom>
            <a:rect b="b" l="l" r="r" t="t"/>
            <a:pathLst>
              <a:path extrusionOk="0" h="3263265" w="8426450">
                <a:moveTo>
                  <a:pt x="172211" y="3262884"/>
                </a:moveTo>
                <a:lnTo>
                  <a:pt x="0" y="3022092"/>
                </a:lnTo>
              </a:path>
              <a:path extrusionOk="0" h="3263265" w="8426450">
                <a:moveTo>
                  <a:pt x="1085088" y="3200400"/>
                </a:moveTo>
                <a:lnTo>
                  <a:pt x="1060704" y="3070860"/>
                </a:lnTo>
              </a:path>
              <a:path extrusionOk="0" h="3263265" w="8426450">
                <a:moveTo>
                  <a:pt x="1997964" y="3051048"/>
                </a:moveTo>
                <a:lnTo>
                  <a:pt x="2051304" y="2971800"/>
                </a:lnTo>
              </a:path>
              <a:path extrusionOk="0" h="3263265" w="8426450">
                <a:moveTo>
                  <a:pt x="2910840" y="2833116"/>
                </a:moveTo>
                <a:lnTo>
                  <a:pt x="2947416" y="2750820"/>
                </a:lnTo>
              </a:path>
              <a:path extrusionOk="0" h="3263265" w="8426450">
                <a:moveTo>
                  <a:pt x="3823716" y="2577084"/>
                </a:moveTo>
                <a:lnTo>
                  <a:pt x="3723132" y="2459736"/>
                </a:lnTo>
              </a:path>
              <a:path extrusionOk="0" h="3263265" w="8426450">
                <a:moveTo>
                  <a:pt x="4736592" y="2220468"/>
                </a:moveTo>
                <a:lnTo>
                  <a:pt x="4789932" y="2116836"/>
                </a:lnTo>
              </a:path>
              <a:path extrusionOk="0" h="3263265" w="8426450">
                <a:moveTo>
                  <a:pt x="5649468" y="1758696"/>
                </a:moveTo>
                <a:lnTo>
                  <a:pt x="5535168" y="1466088"/>
                </a:lnTo>
              </a:path>
              <a:path extrusionOk="0" h="3263265" w="8426450">
                <a:moveTo>
                  <a:pt x="6562343" y="1200912"/>
                </a:moveTo>
                <a:lnTo>
                  <a:pt x="6562343" y="1045463"/>
                </a:lnTo>
              </a:path>
              <a:path extrusionOk="0" h="3263265" w="8426450">
                <a:moveTo>
                  <a:pt x="7475219" y="615696"/>
                </a:moveTo>
                <a:lnTo>
                  <a:pt x="7475219" y="458724"/>
                </a:lnTo>
              </a:path>
              <a:path extrusionOk="0" h="3263265" w="8426450">
                <a:moveTo>
                  <a:pt x="8388095" y="143256"/>
                </a:moveTo>
                <a:lnTo>
                  <a:pt x="8426195" y="0"/>
                </a:lnTo>
              </a:path>
            </a:pathLst>
          </a:custGeom>
          <a:noFill/>
          <a:ln cap="flat" cmpd="sng" w="9525">
            <a:solidFill>
              <a:srgbClr val="A6A6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38" name="Google Shape;438;p33"/>
          <p:cNvSpPr txBox="1"/>
          <p:nvPr/>
        </p:nvSpPr>
        <p:spPr>
          <a:xfrm>
            <a:off x="925677" y="3696080"/>
            <a:ext cx="339566"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21,734</a:t>
            </a:r>
            <a:endParaRPr sz="900">
              <a:latin typeface="Calibri"/>
              <a:ea typeface="Calibri"/>
              <a:cs typeface="Calibri"/>
              <a:sym typeface="Calibri"/>
            </a:endParaRPr>
          </a:p>
        </p:txBody>
      </p:sp>
      <p:sp>
        <p:nvSpPr>
          <p:cNvPr id="439" name="Google Shape;439;p33"/>
          <p:cNvSpPr txBox="1"/>
          <p:nvPr/>
        </p:nvSpPr>
        <p:spPr>
          <a:xfrm>
            <a:off x="1720501" y="3732181"/>
            <a:ext cx="339566"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74,169</a:t>
            </a:r>
            <a:endParaRPr sz="900">
              <a:latin typeface="Calibri"/>
              <a:ea typeface="Calibri"/>
              <a:cs typeface="Calibri"/>
              <a:sym typeface="Calibri"/>
            </a:endParaRPr>
          </a:p>
        </p:txBody>
      </p:sp>
      <p:sp>
        <p:nvSpPr>
          <p:cNvPr id="440" name="Google Shape;440;p33"/>
          <p:cNvSpPr txBox="1"/>
          <p:nvPr/>
        </p:nvSpPr>
        <p:spPr>
          <a:xfrm>
            <a:off x="2434876" y="3658362"/>
            <a:ext cx="39814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202,670</a:t>
            </a:r>
            <a:endParaRPr sz="900">
              <a:latin typeface="Calibri"/>
              <a:ea typeface="Calibri"/>
              <a:cs typeface="Calibri"/>
              <a:sym typeface="Calibri"/>
            </a:endParaRPr>
          </a:p>
        </p:txBody>
      </p:sp>
      <p:sp>
        <p:nvSpPr>
          <p:cNvPr id="441" name="Google Shape;441;p33"/>
          <p:cNvSpPr txBox="1"/>
          <p:nvPr/>
        </p:nvSpPr>
        <p:spPr>
          <a:xfrm>
            <a:off x="3107912" y="3492151"/>
            <a:ext cx="39814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389,192</a:t>
            </a:r>
            <a:endParaRPr sz="900">
              <a:latin typeface="Calibri"/>
              <a:ea typeface="Calibri"/>
              <a:cs typeface="Calibri"/>
              <a:sym typeface="Calibri"/>
            </a:endParaRPr>
          </a:p>
        </p:txBody>
      </p:sp>
      <p:sp>
        <p:nvSpPr>
          <p:cNvPr id="442" name="Google Shape;442;p33"/>
          <p:cNvSpPr txBox="1"/>
          <p:nvPr/>
        </p:nvSpPr>
        <p:spPr>
          <a:xfrm>
            <a:off x="3689223" y="3273362"/>
            <a:ext cx="39814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609,597</a:t>
            </a:r>
            <a:endParaRPr sz="900">
              <a:latin typeface="Calibri"/>
              <a:ea typeface="Calibri"/>
              <a:cs typeface="Calibri"/>
              <a:sym typeface="Calibri"/>
            </a:endParaRPr>
          </a:p>
        </p:txBody>
      </p:sp>
      <p:sp>
        <p:nvSpPr>
          <p:cNvPr id="443" name="Google Shape;443;p33"/>
          <p:cNvSpPr txBox="1"/>
          <p:nvPr/>
        </p:nvSpPr>
        <p:spPr>
          <a:xfrm>
            <a:off x="4489990" y="3016663"/>
            <a:ext cx="39814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915,328</a:t>
            </a:r>
            <a:endParaRPr sz="900">
              <a:latin typeface="Calibri"/>
              <a:ea typeface="Calibri"/>
              <a:cs typeface="Calibri"/>
              <a:sym typeface="Calibri"/>
            </a:endParaRPr>
          </a:p>
        </p:txBody>
      </p:sp>
      <p:sp>
        <p:nvSpPr>
          <p:cNvPr id="444" name="Google Shape;444;p33"/>
          <p:cNvSpPr txBox="1"/>
          <p:nvPr/>
        </p:nvSpPr>
        <p:spPr>
          <a:xfrm>
            <a:off x="5004816" y="2527934"/>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1,311,089</a:t>
            </a:r>
            <a:endParaRPr sz="900">
              <a:latin typeface="Calibri"/>
              <a:ea typeface="Calibri"/>
              <a:cs typeface="Calibri"/>
              <a:sym typeface="Calibri"/>
            </a:endParaRPr>
          </a:p>
        </p:txBody>
      </p:sp>
      <p:sp>
        <p:nvSpPr>
          <p:cNvPr id="445" name="Google Shape;445;p33"/>
          <p:cNvSpPr txBox="1"/>
          <p:nvPr/>
        </p:nvSpPr>
        <p:spPr>
          <a:xfrm>
            <a:off x="5775673" y="2212657"/>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1,790,162</a:t>
            </a:r>
            <a:endParaRPr sz="900">
              <a:latin typeface="Calibri"/>
              <a:ea typeface="Calibri"/>
              <a:cs typeface="Calibri"/>
              <a:sym typeface="Calibri"/>
            </a:endParaRPr>
          </a:p>
        </p:txBody>
      </p:sp>
      <p:sp>
        <p:nvSpPr>
          <p:cNvPr id="446" name="Google Shape;446;p33"/>
          <p:cNvSpPr txBox="1"/>
          <p:nvPr/>
        </p:nvSpPr>
        <p:spPr>
          <a:xfrm>
            <a:off x="6460331" y="1772602"/>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2,291,771</a:t>
            </a:r>
            <a:endParaRPr sz="900">
              <a:latin typeface="Calibri"/>
              <a:ea typeface="Calibri"/>
              <a:cs typeface="Calibri"/>
              <a:sym typeface="Calibri"/>
            </a:endParaRPr>
          </a:p>
        </p:txBody>
      </p:sp>
      <p:sp>
        <p:nvSpPr>
          <p:cNvPr id="447" name="Google Shape;447;p33"/>
          <p:cNvSpPr txBox="1"/>
          <p:nvPr/>
        </p:nvSpPr>
        <p:spPr>
          <a:xfrm>
            <a:off x="7173754" y="1428368"/>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2,697,056</a:t>
            </a:r>
            <a:endParaRPr sz="900">
              <a:latin typeface="Calibri"/>
              <a:ea typeface="Calibri"/>
              <a:cs typeface="Calibri"/>
              <a:sym typeface="Calibri"/>
            </a:endParaRPr>
          </a:p>
        </p:txBody>
      </p:sp>
      <p:sp>
        <p:nvSpPr>
          <p:cNvPr id="448" name="Google Shape;448;p33"/>
          <p:cNvSpPr txBox="1"/>
          <p:nvPr/>
        </p:nvSpPr>
        <p:spPr>
          <a:xfrm>
            <a:off x="7858411" y="1089088"/>
            <a:ext cx="485775"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900">
                <a:solidFill>
                  <a:srgbClr val="404040"/>
                </a:solidFill>
                <a:latin typeface="Calibri"/>
                <a:ea typeface="Calibri"/>
                <a:cs typeface="Calibri"/>
                <a:sym typeface="Calibri"/>
              </a:rPr>
              <a:t>3,182,778</a:t>
            </a:r>
            <a:endParaRPr sz="900">
              <a:latin typeface="Calibri"/>
              <a:ea typeface="Calibri"/>
              <a:cs typeface="Calibri"/>
              <a:sym typeface="Calibri"/>
            </a:endParaRPr>
          </a:p>
        </p:txBody>
      </p:sp>
      <p:sp>
        <p:nvSpPr>
          <p:cNvPr id="449" name="Google Shape;449;p33"/>
          <p:cNvSpPr txBox="1"/>
          <p:nvPr/>
        </p:nvSpPr>
        <p:spPr>
          <a:xfrm>
            <a:off x="709650" y="3972210"/>
            <a:ext cx="77153"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0</a:t>
            </a:r>
            <a:endParaRPr sz="900">
              <a:latin typeface="Calibri"/>
              <a:ea typeface="Calibri"/>
              <a:cs typeface="Calibri"/>
              <a:sym typeface="Calibri"/>
            </a:endParaRPr>
          </a:p>
        </p:txBody>
      </p:sp>
      <p:sp>
        <p:nvSpPr>
          <p:cNvPr id="450" name="Google Shape;450;p33"/>
          <p:cNvSpPr txBox="1"/>
          <p:nvPr/>
        </p:nvSpPr>
        <p:spPr>
          <a:xfrm>
            <a:off x="392353" y="3534917"/>
            <a:ext cx="394811"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500,000</a:t>
            </a:r>
            <a:endParaRPr sz="900">
              <a:latin typeface="Calibri"/>
              <a:ea typeface="Calibri"/>
              <a:cs typeface="Calibri"/>
              <a:sym typeface="Calibri"/>
            </a:endParaRPr>
          </a:p>
        </p:txBody>
      </p:sp>
      <p:sp>
        <p:nvSpPr>
          <p:cNvPr id="451" name="Google Shape;451;p33"/>
          <p:cNvSpPr txBox="1"/>
          <p:nvPr/>
        </p:nvSpPr>
        <p:spPr>
          <a:xfrm>
            <a:off x="305942" y="3097625"/>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1,000,000</a:t>
            </a:r>
            <a:endParaRPr sz="900">
              <a:latin typeface="Calibri"/>
              <a:ea typeface="Calibri"/>
              <a:cs typeface="Calibri"/>
              <a:sym typeface="Calibri"/>
            </a:endParaRPr>
          </a:p>
        </p:txBody>
      </p:sp>
      <p:sp>
        <p:nvSpPr>
          <p:cNvPr id="452" name="Google Shape;452;p33"/>
          <p:cNvSpPr txBox="1"/>
          <p:nvPr/>
        </p:nvSpPr>
        <p:spPr>
          <a:xfrm>
            <a:off x="305942" y="2660332"/>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1,500,000</a:t>
            </a:r>
            <a:endParaRPr sz="900">
              <a:latin typeface="Calibri"/>
              <a:ea typeface="Calibri"/>
              <a:cs typeface="Calibri"/>
              <a:sym typeface="Calibri"/>
            </a:endParaRPr>
          </a:p>
        </p:txBody>
      </p:sp>
      <p:sp>
        <p:nvSpPr>
          <p:cNvPr id="453" name="Google Shape;453;p33"/>
          <p:cNvSpPr txBox="1"/>
          <p:nvPr/>
        </p:nvSpPr>
        <p:spPr>
          <a:xfrm>
            <a:off x="305942" y="2222944"/>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2,000,000</a:t>
            </a:r>
            <a:endParaRPr sz="900">
              <a:latin typeface="Calibri"/>
              <a:ea typeface="Calibri"/>
              <a:cs typeface="Calibri"/>
              <a:sym typeface="Calibri"/>
            </a:endParaRPr>
          </a:p>
        </p:txBody>
      </p:sp>
      <p:sp>
        <p:nvSpPr>
          <p:cNvPr id="454" name="Google Shape;454;p33"/>
          <p:cNvSpPr txBox="1"/>
          <p:nvPr/>
        </p:nvSpPr>
        <p:spPr>
          <a:xfrm>
            <a:off x="305942" y="1785652"/>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2,500,000</a:t>
            </a:r>
            <a:endParaRPr sz="900">
              <a:latin typeface="Calibri"/>
              <a:ea typeface="Calibri"/>
              <a:cs typeface="Calibri"/>
              <a:sym typeface="Calibri"/>
            </a:endParaRPr>
          </a:p>
        </p:txBody>
      </p:sp>
      <p:sp>
        <p:nvSpPr>
          <p:cNvPr id="455" name="Google Shape;455;p33"/>
          <p:cNvSpPr txBox="1"/>
          <p:nvPr/>
        </p:nvSpPr>
        <p:spPr>
          <a:xfrm>
            <a:off x="305942" y="1348358"/>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3,000,000</a:t>
            </a:r>
            <a:endParaRPr sz="900">
              <a:latin typeface="Calibri"/>
              <a:ea typeface="Calibri"/>
              <a:cs typeface="Calibri"/>
              <a:sym typeface="Calibri"/>
            </a:endParaRPr>
          </a:p>
        </p:txBody>
      </p:sp>
      <p:sp>
        <p:nvSpPr>
          <p:cNvPr id="456" name="Google Shape;456;p33"/>
          <p:cNvSpPr txBox="1"/>
          <p:nvPr/>
        </p:nvSpPr>
        <p:spPr>
          <a:xfrm>
            <a:off x="305942" y="911066"/>
            <a:ext cx="48006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3,500,000</a:t>
            </a:r>
            <a:endParaRPr sz="900">
              <a:latin typeface="Calibri"/>
              <a:ea typeface="Calibri"/>
              <a:cs typeface="Calibri"/>
              <a:sym typeface="Calibri"/>
            </a:endParaRPr>
          </a:p>
        </p:txBody>
      </p:sp>
      <p:sp>
        <p:nvSpPr>
          <p:cNvPr id="457" name="Google Shape;457;p33"/>
          <p:cNvSpPr txBox="1"/>
          <p:nvPr/>
        </p:nvSpPr>
        <p:spPr>
          <a:xfrm>
            <a:off x="7132130" y="4120591"/>
            <a:ext cx="511492"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4/30/2021</a:t>
            </a:r>
            <a:endParaRPr sz="900">
              <a:latin typeface="Calibri"/>
              <a:ea typeface="Calibri"/>
              <a:cs typeface="Calibri"/>
              <a:sym typeface="Calibri"/>
            </a:endParaRPr>
          </a:p>
        </p:txBody>
      </p:sp>
      <p:sp>
        <p:nvSpPr>
          <p:cNvPr id="458" name="Google Shape;458;p33"/>
          <p:cNvSpPr txBox="1"/>
          <p:nvPr/>
        </p:nvSpPr>
        <p:spPr>
          <a:xfrm>
            <a:off x="7845838" y="4120591"/>
            <a:ext cx="454343"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5/7/2021</a:t>
            </a:r>
            <a:endParaRPr sz="900">
              <a:latin typeface="Calibri"/>
              <a:ea typeface="Calibri"/>
              <a:cs typeface="Calibri"/>
              <a:sym typeface="Calibri"/>
            </a:endParaRPr>
          </a:p>
        </p:txBody>
      </p:sp>
      <p:sp>
        <p:nvSpPr>
          <p:cNvPr id="459" name="Google Shape;459;p33"/>
          <p:cNvSpPr/>
          <p:nvPr/>
        </p:nvSpPr>
        <p:spPr>
          <a:xfrm>
            <a:off x="2425445" y="4401692"/>
            <a:ext cx="62865" cy="62865"/>
          </a:xfrm>
          <a:custGeom>
            <a:rect b="b" l="l" r="r" t="t"/>
            <a:pathLst>
              <a:path extrusionOk="0" h="83820" w="83820">
                <a:moveTo>
                  <a:pt x="83820" y="0"/>
                </a:moveTo>
                <a:lnTo>
                  <a:pt x="0" y="0"/>
                </a:lnTo>
                <a:lnTo>
                  <a:pt x="0" y="83819"/>
                </a:lnTo>
                <a:lnTo>
                  <a:pt x="83820" y="83819"/>
                </a:lnTo>
                <a:lnTo>
                  <a:pt x="83820" y="0"/>
                </a:lnTo>
                <a:close/>
              </a:path>
            </a:pathLst>
          </a:custGeom>
          <a:solidFill>
            <a:srgbClr val="92A9C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60" name="Google Shape;460;p33"/>
          <p:cNvSpPr/>
          <p:nvPr/>
        </p:nvSpPr>
        <p:spPr>
          <a:xfrm>
            <a:off x="4558283" y="4401692"/>
            <a:ext cx="62865" cy="62865"/>
          </a:xfrm>
          <a:custGeom>
            <a:rect b="b" l="l" r="r" t="t"/>
            <a:pathLst>
              <a:path extrusionOk="0" h="83820" w="83820">
                <a:moveTo>
                  <a:pt x="83820" y="0"/>
                </a:moveTo>
                <a:lnTo>
                  <a:pt x="0" y="0"/>
                </a:lnTo>
                <a:lnTo>
                  <a:pt x="0" y="83819"/>
                </a:lnTo>
                <a:lnTo>
                  <a:pt x="83820" y="83819"/>
                </a:lnTo>
                <a:lnTo>
                  <a:pt x="83820" y="0"/>
                </a:lnTo>
                <a:close/>
              </a:path>
            </a:pathLst>
          </a:custGeom>
          <a:solidFill>
            <a:srgbClr val="4571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61" name="Google Shape;461;p33"/>
          <p:cNvSpPr txBox="1"/>
          <p:nvPr/>
        </p:nvSpPr>
        <p:spPr>
          <a:xfrm>
            <a:off x="4421885" y="4120591"/>
            <a:ext cx="2536984" cy="379094"/>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4/2/2021	4/9/2021	4/16/2021	4/23/2021</a:t>
            </a:r>
            <a:endParaRPr sz="900">
              <a:latin typeface="Calibri"/>
              <a:ea typeface="Calibri"/>
              <a:cs typeface="Calibri"/>
              <a:sym typeface="Calibri"/>
            </a:endParaRPr>
          </a:p>
          <a:p>
            <a:pPr indent="0" lvl="0" marL="228600" marR="0" rtl="0" algn="l">
              <a:lnSpc>
                <a:spcPct val="100000"/>
              </a:lnSpc>
              <a:spcBef>
                <a:spcPts val="700"/>
              </a:spcBef>
              <a:spcAft>
                <a:spcPts val="0"/>
              </a:spcAft>
              <a:buNone/>
            </a:pPr>
            <a:r>
              <a:rPr lang="en" sz="900">
                <a:solidFill>
                  <a:srgbClr val="585858"/>
                </a:solidFill>
                <a:latin typeface="Calibri"/>
                <a:ea typeface="Calibri"/>
                <a:cs typeface="Calibri"/>
                <a:sym typeface="Calibri"/>
              </a:rPr>
              <a:t>Other Patients (Non-Hispanic Whites)</a:t>
            </a:r>
            <a:endParaRPr sz="900">
              <a:latin typeface="Calibri"/>
              <a:ea typeface="Calibri"/>
              <a:cs typeface="Calibri"/>
              <a:sym typeface="Calibri"/>
            </a:endParaRPr>
          </a:p>
        </p:txBody>
      </p:sp>
      <p:sp>
        <p:nvSpPr>
          <p:cNvPr id="462" name="Google Shape;462;p33"/>
          <p:cNvSpPr txBox="1"/>
          <p:nvPr/>
        </p:nvSpPr>
        <p:spPr>
          <a:xfrm>
            <a:off x="8837676" y="4941094"/>
            <a:ext cx="143828" cy="171450"/>
          </a:xfrm>
          <a:prstGeom prst="rect">
            <a:avLst/>
          </a:prstGeom>
          <a:noFill/>
          <a:ln>
            <a:noFill/>
          </a:ln>
        </p:spPr>
        <p:txBody>
          <a:bodyPr anchorCtr="0" anchor="t" bIns="0" lIns="0" spcFirstLastPara="1" rIns="0" wrap="square" tIns="0">
            <a:spAutoFit/>
          </a:bodyPr>
          <a:lstStyle/>
          <a:p>
            <a:pPr indent="0" lvl="0" marL="25400" marR="0" rtl="0" algn="l">
              <a:lnSpc>
                <a:spcPct val="100875"/>
              </a:lnSpc>
              <a:spcBef>
                <a:spcPts val="0"/>
              </a:spcBef>
              <a:spcAft>
                <a:spcPts val="0"/>
              </a:spcAft>
              <a:buNone/>
            </a:pPr>
            <a:fld id="{00000000-1234-1234-1234-123412341234}" type="slidenum">
              <a:rPr b="1" lang="en" sz="1200">
                <a:solidFill>
                  <a:srgbClr val="FFFFFF"/>
                </a:solidFill>
                <a:latin typeface="Calibri"/>
                <a:ea typeface="Calibri"/>
                <a:cs typeface="Calibri"/>
                <a:sym typeface="Calibri"/>
              </a:rPr>
              <a:t>‹#›</a:t>
            </a:fld>
            <a:endParaRPr sz="1200">
              <a:latin typeface="Calibri"/>
              <a:ea typeface="Calibri"/>
              <a:cs typeface="Calibri"/>
              <a:sym typeface="Calibri"/>
            </a:endParaRPr>
          </a:p>
        </p:txBody>
      </p:sp>
      <p:sp>
        <p:nvSpPr>
          <p:cNvPr id="463" name="Google Shape;463;p33"/>
          <p:cNvSpPr txBox="1"/>
          <p:nvPr/>
        </p:nvSpPr>
        <p:spPr>
          <a:xfrm>
            <a:off x="689991" y="4120591"/>
            <a:ext cx="3593782" cy="588645"/>
          </a:xfrm>
          <a:prstGeom prst="rect">
            <a:avLst/>
          </a:prstGeom>
          <a:noFill/>
          <a:ln>
            <a:noFill/>
          </a:ln>
        </p:spPr>
        <p:txBody>
          <a:bodyPr anchorCtr="0" anchor="t" bIns="0" lIns="0" spcFirstLastPara="1" rIns="0" wrap="square" tIns="9525">
            <a:spAutoFit/>
          </a:bodyPr>
          <a:lstStyle/>
          <a:p>
            <a:pPr indent="0" lvl="0" marL="292100" marR="0" rtl="0" algn="l">
              <a:lnSpc>
                <a:spcPct val="100000"/>
              </a:lnSpc>
              <a:spcBef>
                <a:spcPts val="0"/>
              </a:spcBef>
              <a:spcAft>
                <a:spcPts val="0"/>
              </a:spcAft>
              <a:buNone/>
            </a:pPr>
            <a:r>
              <a:rPr lang="en" sz="900">
                <a:solidFill>
                  <a:srgbClr val="585858"/>
                </a:solidFill>
                <a:latin typeface="Calibri"/>
                <a:ea typeface="Calibri"/>
                <a:cs typeface="Calibri"/>
                <a:sym typeface="Calibri"/>
              </a:rPr>
              <a:t>2/26/2021	3/5/2021	3/12/2021	3/19/2021	3/26/2021</a:t>
            </a:r>
            <a:endParaRPr sz="900">
              <a:latin typeface="Calibri"/>
              <a:ea typeface="Calibri"/>
              <a:cs typeface="Calibri"/>
              <a:sym typeface="Calibri"/>
            </a:endParaRPr>
          </a:p>
          <a:p>
            <a:pPr indent="0" lvl="0" marL="1828800" marR="0" rtl="0" algn="l">
              <a:lnSpc>
                <a:spcPct val="100000"/>
              </a:lnSpc>
              <a:spcBef>
                <a:spcPts val="700"/>
              </a:spcBef>
              <a:spcAft>
                <a:spcPts val="0"/>
              </a:spcAft>
              <a:buNone/>
            </a:pPr>
            <a:r>
              <a:rPr lang="en" sz="900">
                <a:solidFill>
                  <a:srgbClr val="585858"/>
                </a:solidFill>
                <a:latin typeface="Calibri"/>
                <a:ea typeface="Calibri"/>
                <a:cs typeface="Calibri"/>
                <a:sym typeface="Calibri"/>
              </a:rPr>
              <a:t>Racial and/or Ethnic Minority Patients</a:t>
            </a:r>
            <a:endParaRPr sz="900">
              <a:latin typeface="Calibri"/>
              <a:ea typeface="Calibri"/>
              <a:cs typeface="Calibri"/>
              <a:sym typeface="Calibri"/>
            </a:endParaRPr>
          </a:p>
          <a:p>
            <a:pPr indent="0" lvl="0" marL="12700" marR="0" rtl="0" algn="l">
              <a:lnSpc>
                <a:spcPct val="100000"/>
              </a:lnSpc>
              <a:spcBef>
                <a:spcPts val="400"/>
              </a:spcBef>
              <a:spcAft>
                <a:spcPts val="0"/>
              </a:spcAft>
              <a:buNone/>
            </a:pPr>
            <a:r>
              <a:rPr lang="en" sz="1100">
                <a:solidFill>
                  <a:srgbClr val="0E4D7A"/>
                </a:solidFill>
                <a:latin typeface="Calibri"/>
                <a:ea typeface="Calibri"/>
                <a:cs typeface="Calibri"/>
                <a:sym typeface="Calibri"/>
              </a:rPr>
              <a:t>Source: Health Center COVID-19 Weekly Survey, 2020-2021</a:t>
            </a:r>
            <a:endParaRPr sz="11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4"/>
          <p:cNvSpPr/>
          <p:nvPr/>
        </p:nvSpPr>
        <p:spPr>
          <a:xfrm>
            <a:off x="825245" y="4017644"/>
            <a:ext cx="360044" cy="328136"/>
          </a:xfrm>
          <a:custGeom>
            <a:rect b="b" l="l" r="r" t="t"/>
            <a:pathLst>
              <a:path extrusionOk="0" h="437514" w="480059">
                <a:moveTo>
                  <a:pt x="480059" y="0"/>
                </a:moveTo>
                <a:lnTo>
                  <a:pt x="0" y="0"/>
                </a:lnTo>
                <a:lnTo>
                  <a:pt x="0" y="437387"/>
                </a:lnTo>
                <a:lnTo>
                  <a:pt x="480059" y="437387"/>
                </a:lnTo>
                <a:lnTo>
                  <a:pt x="480059" y="0"/>
                </a:lnTo>
                <a:close/>
              </a:path>
            </a:pathLst>
          </a:custGeom>
          <a:solidFill>
            <a:srgbClr val="00669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69" name="Google Shape;469;p34"/>
          <p:cNvSpPr/>
          <p:nvPr/>
        </p:nvSpPr>
        <p:spPr>
          <a:xfrm>
            <a:off x="2891790" y="4142232"/>
            <a:ext cx="361474" cy="203835"/>
          </a:xfrm>
          <a:custGeom>
            <a:rect b="b" l="l" r="r" t="t"/>
            <a:pathLst>
              <a:path extrusionOk="0" h="271779" w="481964">
                <a:moveTo>
                  <a:pt x="481583" y="0"/>
                </a:moveTo>
                <a:lnTo>
                  <a:pt x="0" y="0"/>
                </a:lnTo>
                <a:lnTo>
                  <a:pt x="0" y="271272"/>
                </a:lnTo>
                <a:lnTo>
                  <a:pt x="481583" y="271272"/>
                </a:lnTo>
                <a:lnTo>
                  <a:pt x="481583" y="0"/>
                </a:lnTo>
                <a:close/>
              </a:path>
            </a:pathLst>
          </a:custGeom>
          <a:solidFill>
            <a:srgbClr val="00669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70" name="Google Shape;470;p34"/>
          <p:cNvSpPr/>
          <p:nvPr/>
        </p:nvSpPr>
        <p:spPr>
          <a:xfrm>
            <a:off x="4958333" y="4055364"/>
            <a:ext cx="361474" cy="290512"/>
          </a:xfrm>
          <a:custGeom>
            <a:rect b="b" l="l" r="r" t="t"/>
            <a:pathLst>
              <a:path extrusionOk="0" h="387350" w="481965">
                <a:moveTo>
                  <a:pt x="481584" y="0"/>
                </a:moveTo>
                <a:lnTo>
                  <a:pt x="0" y="0"/>
                </a:lnTo>
                <a:lnTo>
                  <a:pt x="0" y="387096"/>
                </a:lnTo>
                <a:lnTo>
                  <a:pt x="481584" y="387096"/>
                </a:lnTo>
                <a:lnTo>
                  <a:pt x="481584" y="0"/>
                </a:lnTo>
                <a:close/>
              </a:path>
            </a:pathLst>
          </a:custGeom>
          <a:solidFill>
            <a:srgbClr val="00669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71" name="Google Shape;471;p34"/>
          <p:cNvSpPr/>
          <p:nvPr/>
        </p:nvSpPr>
        <p:spPr>
          <a:xfrm>
            <a:off x="7024878" y="2489453"/>
            <a:ext cx="361474" cy="1856423"/>
          </a:xfrm>
          <a:custGeom>
            <a:rect b="b" l="l" r="r" t="t"/>
            <a:pathLst>
              <a:path extrusionOk="0" h="2475229" w="481965">
                <a:moveTo>
                  <a:pt x="481584" y="0"/>
                </a:moveTo>
                <a:lnTo>
                  <a:pt x="0" y="0"/>
                </a:lnTo>
                <a:lnTo>
                  <a:pt x="0" y="2474976"/>
                </a:lnTo>
                <a:lnTo>
                  <a:pt x="481584" y="2474976"/>
                </a:lnTo>
                <a:lnTo>
                  <a:pt x="481584" y="0"/>
                </a:lnTo>
                <a:close/>
              </a:path>
            </a:pathLst>
          </a:custGeom>
          <a:solidFill>
            <a:srgbClr val="00669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72" name="Google Shape;472;p34"/>
          <p:cNvSpPr/>
          <p:nvPr/>
        </p:nvSpPr>
        <p:spPr>
          <a:xfrm>
            <a:off x="1283588" y="3971925"/>
            <a:ext cx="360044" cy="373856"/>
          </a:xfrm>
          <a:custGeom>
            <a:rect b="b" l="l" r="r" t="t"/>
            <a:pathLst>
              <a:path extrusionOk="0" h="498475" w="480060">
                <a:moveTo>
                  <a:pt x="480060" y="0"/>
                </a:moveTo>
                <a:lnTo>
                  <a:pt x="0" y="0"/>
                </a:lnTo>
                <a:lnTo>
                  <a:pt x="0" y="498347"/>
                </a:lnTo>
                <a:lnTo>
                  <a:pt x="480060" y="498347"/>
                </a:lnTo>
                <a:lnTo>
                  <a:pt x="480060" y="0"/>
                </a:lnTo>
                <a:close/>
              </a:path>
            </a:pathLst>
          </a:custGeom>
          <a:solidFill>
            <a:srgbClr val="99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73" name="Google Shape;473;p34"/>
          <p:cNvSpPr/>
          <p:nvPr/>
        </p:nvSpPr>
        <p:spPr>
          <a:xfrm>
            <a:off x="3350133" y="4107941"/>
            <a:ext cx="360044" cy="238125"/>
          </a:xfrm>
          <a:custGeom>
            <a:rect b="b" l="l" r="r" t="t"/>
            <a:pathLst>
              <a:path extrusionOk="0" h="317500" w="480060">
                <a:moveTo>
                  <a:pt x="480059" y="0"/>
                </a:moveTo>
                <a:lnTo>
                  <a:pt x="0" y="0"/>
                </a:lnTo>
                <a:lnTo>
                  <a:pt x="0" y="316992"/>
                </a:lnTo>
                <a:lnTo>
                  <a:pt x="480059" y="316992"/>
                </a:lnTo>
                <a:lnTo>
                  <a:pt x="480059" y="0"/>
                </a:lnTo>
                <a:close/>
              </a:path>
            </a:pathLst>
          </a:custGeom>
          <a:solidFill>
            <a:srgbClr val="99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74" name="Google Shape;474;p34"/>
          <p:cNvSpPr/>
          <p:nvPr/>
        </p:nvSpPr>
        <p:spPr>
          <a:xfrm>
            <a:off x="5416676" y="3998214"/>
            <a:ext cx="360044" cy="347662"/>
          </a:xfrm>
          <a:custGeom>
            <a:rect b="b" l="l" r="r" t="t"/>
            <a:pathLst>
              <a:path extrusionOk="0" h="463550" w="480059">
                <a:moveTo>
                  <a:pt x="480060" y="0"/>
                </a:moveTo>
                <a:lnTo>
                  <a:pt x="0" y="0"/>
                </a:lnTo>
                <a:lnTo>
                  <a:pt x="0" y="463296"/>
                </a:lnTo>
                <a:lnTo>
                  <a:pt x="480060" y="463296"/>
                </a:lnTo>
                <a:lnTo>
                  <a:pt x="480060" y="0"/>
                </a:lnTo>
                <a:close/>
              </a:path>
            </a:pathLst>
          </a:custGeom>
          <a:solidFill>
            <a:srgbClr val="99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75" name="Google Shape;475;p34"/>
          <p:cNvSpPr/>
          <p:nvPr/>
        </p:nvSpPr>
        <p:spPr>
          <a:xfrm>
            <a:off x="7483221" y="2144267"/>
            <a:ext cx="360044" cy="2201704"/>
          </a:xfrm>
          <a:custGeom>
            <a:rect b="b" l="l" r="r" t="t"/>
            <a:pathLst>
              <a:path extrusionOk="0" h="2935604" w="480059">
                <a:moveTo>
                  <a:pt x="480060" y="0"/>
                </a:moveTo>
                <a:lnTo>
                  <a:pt x="0" y="0"/>
                </a:lnTo>
                <a:lnTo>
                  <a:pt x="0" y="2935224"/>
                </a:lnTo>
                <a:lnTo>
                  <a:pt x="480060" y="2935224"/>
                </a:lnTo>
                <a:lnTo>
                  <a:pt x="480060" y="0"/>
                </a:lnTo>
                <a:close/>
              </a:path>
            </a:pathLst>
          </a:custGeom>
          <a:solidFill>
            <a:srgbClr val="99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76" name="Google Shape;476;p34"/>
          <p:cNvSpPr/>
          <p:nvPr/>
        </p:nvSpPr>
        <p:spPr>
          <a:xfrm>
            <a:off x="1740788" y="3937634"/>
            <a:ext cx="361474" cy="408146"/>
          </a:xfrm>
          <a:custGeom>
            <a:rect b="b" l="l" r="r" t="t"/>
            <a:pathLst>
              <a:path extrusionOk="0" h="544195" w="481964">
                <a:moveTo>
                  <a:pt x="481584" y="0"/>
                </a:moveTo>
                <a:lnTo>
                  <a:pt x="0" y="0"/>
                </a:lnTo>
                <a:lnTo>
                  <a:pt x="0" y="544068"/>
                </a:lnTo>
                <a:lnTo>
                  <a:pt x="481584" y="544068"/>
                </a:lnTo>
                <a:lnTo>
                  <a:pt x="481584" y="0"/>
                </a:lnTo>
                <a:close/>
              </a:path>
            </a:pathLst>
          </a:custGeom>
          <a:solidFill>
            <a:srgbClr val="0033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77" name="Google Shape;477;p34"/>
          <p:cNvSpPr/>
          <p:nvPr/>
        </p:nvSpPr>
        <p:spPr>
          <a:xfrm>
            <a:off x="3807333" y="4070223"/>
            <a:ext cx="361474" cy="275749"/>
          </a:xfrm>
          <a:custGeom>
            <a:rect b="b" l="l" r="r" t="t"/>
            <a:pathLst>
              <a:path extrusionOk="0" h="367664" w="481964">
                <a:moveTo>
                  <a:pt x="481583" y="0"/>
                </a:moveTo>
                <a:lnTo>
                  <a:pt x="0" y="0"/>
                </a:lnTo>
                <a:lnTo>
                  <a:pt x="0" y="367284"/>
                </a:lnTo>
                <a:lnTo>
                  <a:pt x="481583" y="367284"/>
                </a:lnTo>
                <a:lnTo>
                  <a:pt x="481583" y="0"/>
                </a:lnTo>
                <a:close/>
              </a:path>
            </a:pathLst>
          </a:custGeom>
          <a:solidFill>
            <a:srgbClr val="0033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78" name="Google Shape;478;p34"/>
          <p:cNvSpPr/>
          <p:nvPr/>
        </p:nvSpPr>
        <p:spPr>
          <a:xfrm>
            <a:off x="5875020" y="3954780"/>
            <a:ext cx="360044" cy="391001"/>
          </a:xfrm>
          <a:custGeom>
            <a:rect b="b" l="l" r="r" t="t"/>
            <a:pathLst>
              <a:path extrusionOk="0" h="521335" w="480059">
                <a:moveTo>
                  <a:pt x="480060" y="0"/>
                </a:moveTo>
                <a:lnTo>
                  <a:pt x="0" y="0"/>
                </a:lnTo>
                <a:lnTo>
                  <a:pt x="0" y="521208"/>
                </a:lnTo>
                <a:lnTo>
                  <a:pt x="480060" y="521208"/>
                </a:lnTo>
                <a:lnTo>
                  <a:pt x="480060" y="0"/>
                </a:lnTo>
                <a:close/>
              </a:path>
            </a:pathLst>
          </a:custGeom>
          <a:solidFill>
            <a:srgbClr val="0033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79" name="Google Shape;479;p34"/>
          <p:cNvSpPr/>
          <p:nvPr/>
        </p:nvSpPr>
        <p:spPr>
          <a:xfrm>
            <a:off x="7941564" y="1788795"/>
            <a:ext cx="360044" cy="2556986"/>
          </a:xfrm>
          <a:custGeom>
            <a:rect b="b" l="l" r="r" t="t"/>
            <a:pathLst>
              <a:path extrusionOk="0" h="3409315" w="480059">
                <a:moveTo>
                  <a:pt x="480059" y="0"/>
                </a:moveTo>
                <a:lnTo>
                  <a:pt x="0" y="0"/>
                </a:lnTo>
                <a:lnTo>
                  <a:pt x="0" y="3409188"/>
                </a:lnTo>
                <a:lnTo>
                  <a:pt x="480059" y="3409188"/>
                </a:lnTo>
                <a:lnTo>
                  <a:pt x="480059" y="0"/>
                </a:lnTo>
                <a:close/>
              </a:path>
            </a:pathLst>
          </a:custGeom>
          <a:solidFill>
            <a:srgbClr val="0033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80" name="Google Shape;480;p34"/>
          <p:cNvSpPr txBox="1"/>
          <p:nvPr/>
        </p:nvSpPr>
        <p:spPr>
          <a:xfrm>
            <a:off x="820978" y="3833050"/>
            <a:ext cx="367188" cy="14525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800">
                <a:solidFill>
                  <a:srgbClr val="404040"/>
                </a:solidFill>
                <a:latin typeface="Calibri"/>
                <a:ea typeface="Calibri"/>
                <a:cs typeface="Calibri"/>
                <a:sym typeface="Calibri"/>
              </a:rPr>
              <a:t>115,563</a:t>
            </a:r>
            <a:endParaRPr sz="800">
              <a:latin typeface="Calibri"/>
              <a:ea typeface="Calibri"/>
              <a:cs typeface="Calibri"/>
              <a:sym typeface="Calibri"/>
            </a:endParaRPr>
          </a:p>
        </p:txBody>
      </p:sp>
      <p:sp>
        <p:nvSpPr>
          <p:cNvPr id="481" name="Google Shape;481;p34"/>
          <p:cNvSpPr txBox="1"/>
          <p:nvPr/>
        </p:nvSpPr>
        <p:spPr>
          <a:xfrm>
            <a:off x="2915221" y="3956684"/>
            <a:ext cx="313373" cy="14525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800">
                <a:solidFill>
                  <a:srgbClr val="404040"/>
                </a:solidFill>
                <a:latin typeface="Calibri"/>
                <a:ea typeface="Calibri"/>
                <a:cs typeface="Calibri"/>
                <a:sym typeface="Calibri"/>
              </a:rPr>
              <a:t>71,905</a:t>
            </a:r>
            <a:endParaRPr sz="800">
              <a:latin typeface="Calibri"/>
              <a:ea typeface="Calibri"/>
              <a:cs typeface="Calibri"/>
              <a:sym typeface="Calibri"/>
            </a:endParaRPr>
          </a:p>
        </p:txBody>
      </p:sp>
      <p:sp>
        <p:nvSpPr>
          <p:cNvPr id="482" name="Google Shape;482;p34"/>
          <p:cNvSpPr txBox="1"/>
          <p:nvPr/>
        </p:nvSpPr>
        <p:spPr>
          <a:xfrm>
            <a:off x="4954714" y="3869816"/>
            <a:ext cx="367188" cy="14525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800">
                <a:solidFill>
                  <a:srgbClr val="404040"/>
                </a:solidFill>
                <a:latin typeface="Calibri"/>
                <a:ea typeface="Calibri"/>
                <a:cs typeface="Calibri"/>
                <a:sym typeface="Calibri"/>
              </a:rPr>
              <a:t>102,563</a:t>
            </a:r>
            <a:endParaRPr sz="800">
              <a:latin typeface="Calibri"/>
              <a:ea typeface="Calibri"/>
              <a:cs typeface="Calibri"/>
              <a:sym typeface="Calibri"/>
            </a:endParaRPr>
          </a:p>
        </p:txBody>
      </p:sp>
      <p:sp>
        <p:nvSpPr>
          <p:cNvPr id="483" name="Google Shape;483;p34"/>
          <p:cNvSpPr txBox="1"/>
          <p:nvPr/>
        </p:nvSpPr>
        <p:spPr>
          <a:xfrm>
            <a:off x="7021543" y="2303907"/>
            <a:ext cx="367188" cy="145256"/>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lang="en" sz="800">
                <a:solidFill>
                  <a:srgbClr val="404040"/>
                </a:solidFill>
                <a:latin typeface="Calibri"/>
                <a:ea typeface="Calibri"/>
                <a:cs typeface="Calibri"/>
                <a:sym typeface="Calibri"/>
              </a:rPr>
              <a:t>655,442</a:t>
            </a:r>
            <a:endParaRPr sz="800">
              <a:latin typeface="Calibri"/>
              <a:ea typeface="Calibri"/>
              <a:cs typeface="Calibri"/>
              <a:sym typeface="Calibri"/>
            </a:endParaRPr>
          </a:p>
        </p:txBody>
      </p:sp>
      <p:sp>
        <p:nvSpPr>
          <p:cNvPr id="484" name="Google Shape;484;p34"/>
          <p:cNvSpPr txBox="1"/>
          <p:nvPr/>
        </p:nvSpPr>
        <p:spPr>
          <a:xfrm>
            <a:off x="1279112" y="3786377"/>
            <a:ext cx="367188" cy="14525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800">
                <a:solidFill>
                  <a:srgbClr val="404040"/>
                </a:solidFill>
                <a:latin typeface="Calibri"/>
                <a:ea typeface="Calibri"/>
                <a:cs typeface="Calibri"/>
                <a:sym typeface="Calibri"/>
              </a:rPr>
              <a:t>132,001</a:t>
            </a:r>
            <a:endParaRPr sz="800">
              <a:latin typeface="Calibri"/>
              <a:ea typeface="Calibri"/>
              <a:cs typeface="Calibri"/>
              <a:sym typeface="Calibri"/>
            </a:endParaRPr>
          </a:p>
        </p:txBody>
      </p:sp>
      <p:sp>
        <p:nvSpPr>
          <p:cNvPr id="485" name="Google Shape;485;p34"/>
          <p:cNvSpPr txBox="1"/>
          <p:nvPr/>
        </p:nvSpPr>
        <p:spPr>
          <a:xfrm>
            <a:off x="3373278" y="3923061"/>
            <a:ext cx="313373" cy="14525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800">
                <a:solidFill>
                  <a:srgbClr val="404040"/>
                </a:solidFill>
                <a:latin typeface="Calibri"/>
                <a:ea typeface="Calibri"/>
                <a:cs typeface="Calibri"/>
                <a:sym typeface="Calibri"/>
              </a:rPr>
              <a:t>83,748</a:t>
            </a:r>
            <a:endParaRPr sz="800">
              <a:latin typeface="Calibri"/>
              <a:ea typeface="Calibri"/>
              <a:cs typeface="Calibri"/>
              <a:sym typeface="Calibri"/>
            </a:endParaRPr>
          </a:p>
        </p:txBody>
      </p:sp>
      <p:sp>
        <p:nvSpPr>
          <p:cNvPr id="486" name="Google Shape;486;p34"/>
          <p:cNvSpPr txBox="1"/>
          <p:nvPr/>
        </p:nvSpPr>
        <p:spPr>
          <a:xfrm>
            <a:off x="5412867" y="3813334"/>
            <a:ext cx="367188" cy="14525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800">
                <a:solidFill>
                  <a:srgbClr val="404040"/>
                </a:solidFill>
                <a:latin typeface="Calibri"/>
                <a:ea typeface="Calibri"/>
                <a:cs typeface="Calibri"/>
                <a:sym typeface="Calibri"/>
              </a:rPr>
              <a:t>122,511</a:t>
            </a:r>
            <a:endParaRPr sz="800">
              <a:latin typeface="Calibri"/>
              <a:ea typeface="Calibri"/>
              <a:cs typeface="Calibri"/>
              <a:sym typeface="Calibri"/>
            </a:endParaRPr>
          </a:p>
        </p:txBody>
      </p:sp>
      <p:sp>
        <p:nvSpPr>
          <p:cNvPr id="487" name="Google Shape;487;p34"/>
          <p:cNvSpPr txBox="1"/>
          <p:nvPr/>
        </p:nvSpPr>
        <p:spPr>
          <a:xfrm>
            <a:off x="7479602" y="1958245"/>
            <a:ext cx="367188" cy="145256"/>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lang="en" sz="800">
                <a:solidFill>
                  <a:srgbClr val="404040"/>
                </a:solidFill>
                <a:latin typeface="Calibri"/>
                <a:ea typeface="Calibri"/>
                <a:cs typeface="Calibri"/>
                <a:sym typeface="Calibri"/>
              </a:rPr>
              <a:t>777,448</a:t>
            </a:r>
            <a:endParaRPr sz="800">
              <a:latin typeface="Calibri"/>
              <a:ea typeface="Calibri"/>
              <a:cs typeface="Calibri"/>
              <a:sym typeface="Calibri"/>
            </a:endParaRPr>
          </a:p>
        </p:txBody>
      </p:sp>
      <p:sp>
        <p:nvSpPr>
          <p:cNvPr id="488" name="Google Shape;488;p34"/>
          <p:cNvSpPr txBox="1"/>
          <p:nvPr/>
        </p:nvSpPr>
        <p:spPr>
          <a:xfrm>
            <a:off x="1737169" y="3753040"/>
            <a:ext cx="367188" cy="14525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800">
                <a:solidFill>
                  <a:srgbClr val="404040"/>
                </a:solidFill>
                <a:latin typeface="Calibri"/>
                <a:ea typeface="Calibri"/>
                <a:cs typeface="Calibri"/>
                <a:sym typeface="Calibri"/>
              </a:rPr>
              <a:t>143,801</a:t>
            </a:r>
            <a:endParaRPr sz="800">
              <a:latin typeface="Calibri"/>
              <a:ea typeface="Calibri"/>
              <a:cs typeface="Calibri"/>
              <a:sym typeface="Calibri"/>
            </a:endParaRPr>
          </a:p>
        </p:txBody>
      </p:sp>
      <p:sp>
        <p:nvSpPr>
          <p:cNvPr id="489" name="Google Shape;489;p34"/>
          <p:cNvSpPr txBox="1"/>
          <p:nvPr/>
        </p:nvSpPr>
        <p:spPr>
          <a:xfrm>
            <a:off x="3831431" y="3885114"/>
            <a:ext cx="313849" cy="145732"/>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lang="en" sz="800">
                <a:solidFill>
                  <a:srgbClr val="404040"/>
                </a:solidFill>
                <a:latin typeface="Calibri"/>
                <a:ea typeface="Calibri"/>
                <a:cs typeface="Calibri"/>
                <a:sym typeface="Calibri"/>
              </a:rPr>
              <a:t>97,029</a:t>
            </a:r>
            <a:endParaRPr sz="800">
              <a:latin typeface="Calibri"/>
              <a:ea typeface="Calibri"/>
              <a:cs typeface="Calibri"/>
              <a:sym typeface="Calibri"/>
            </a:endParaRPr>
          </a:p>
        </p:txBody>
      </p:sp>
      <p:sp>
        <p:nvSpPr>
          <p:cNvPr id="490" name="Google Shape;490;p34"/>
          <p:cNvSpPr txBox="1"/>
          <p:nvPr/>
        </p:nvSpPr>
        <p:spPr>
          <a:xfrm>
            <a:off x="5871019" y="3769233"/>
            <a:ext cx="367188" cy="14525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800">
                <a:solidFill>
                  <a:srgbClr val="404040"/>
                </a:solidFill>
                <a:latin typeface="Calibri"/>
                <a:ea typeface="Calibri"/>
                <a:cs typeface="Calibri"/>
                <a:sym typeface="Calibri"/>
              </a:rPr>
              <a:t>138,067</a:t>
            </a:r>
            <a:endParaRPr sz="800">
              <a:latin typeface="Calibri"/>
              <a:ea typeface="Calibri"/>
              <a:cs typeface="Calibri"/>
              <a:sym typeface="Calibri"/>
            </a:endParaRPr>
          </a:p>
        </p:txBody>
      </p:sp>
      <p:sp>
        <p:nvSpPr>
          <p:cNvPr id="491" name="Google Shape;491;p34"/>
          <p:cNvSpPr txBox="1"/>
          <p:nvPr/>
        </p:nvSpPr>
        <p:spPr>
          <a:xfrm>
            <a:off x="6615970" y="875157"/>
            <a:ext cx="2065020" cy="873443"/>
          </a:xfrm>
          <a:prstGeom prst="rect">
            <a:avLst/>
          </a:prstGeom>
          <a:noFill/>
          <a:ln>
            <a:noFill/>
          </a:ln>
        </p:spPr>
        <p:txBody>
          <a:bodyPr anchorCtr="0" anchor="t" bIns="0" lIns="0" spcFirstLastPara="1" rIns="0" wrap="square" tIns="9525">
            <a:spAutoFit/>
          </a:bodyPr>
          <a:lstStyle/>
          <a:p>
            <a:pPr indent="0" lvl="0" marL="12700" marR="0" rtl="0" algn="ctr">
              <a:lnSpc>
                <a:spcPct val="100000"/>
              </a:lnSpc>
              <a:spcBef>
                <a:spcPts val="0"/>
              </a:spcBef>
              <a:spcAft>
                <a:spcPts val="0"/>
              </a:spcAft>
              <a:buNone/>
            </a:pPr>
            <a:r>
              <a:rPr b="1" lang="en" sz="1400">
                <a:solidFill>
                  <a:srgbClr val="0E4D7A"/>
                </a:solidFill>
                <a:latin typeface="Calibri"/>
                <a:ea typeface="Calibri"/>
                <a:cs typeface="Calibri"/>
                <a:sym typeface="Calibri"/>
              </a:rPr>
              <a:t>Patients with Limited English  Proficiency:</a:t>
            </a:r>
            <a:endParaRPr sz="1400">
              <a:latin typeface="Calibri"/>
              <a:ea typeface="Calibri"/>
              <a:cs typeface="Calibri"/>
              <a:sym typeface="Calibri"/>
            </a:endParaRPr>
          </a:p>
          <a:p>
            <a:pPr indent="0" lvl="0" marL="0" marR="0" rtl="0" algn="ctr">
              <a:lnSpc>
                <a:spcPct val="100000"/>
              </a:lnSpc>
              <a:spcBef>
                <a:spcPts val="0"/>
              </a:spcBef>
              <a:spcAft>
                <a:spcPts val="0"/>
              </a:spcAft>
              <a:buNone/>
            </a:pPr>
            <a:r>
              <a:rPr lang="en" sz="1400">
                <a:solidFill>
                  <a:srgbClr val="0E4D7A"/>
                </a:solidFill>
                <a:latin typeface="Calibri"/>
                <a:ea typeface="Calibri"/>
                <a:cs typeface="Calibri"/>
                <a:sym typeface="Calibri"/>
              </a:rPr>
              <a:t>24% (902,775) of doses</a:t>
            </a:r>
            <a:endParaRPr sz="1400">
              <a:latin typeface="Calibri"/>
              <a:ea typeface="Calibri"/>
              <a:cs typeface="Calibri"/>
              <a:sym typeface="Calibri"/>
            </a:endParaRPr>
          </a:p>
          <a:p>
            <a:pPr indent="0" lvl="0" marL="1333500" marR="0" rtl="0" algn="l">
              <a:lnSpc>
                <a:spcPct val="100000"/>
              </a:lnSpc>
              <a:spcBef>
                <a:spcPts val="900"/>
              </a:spcBef>
              <a:spcAft>
                <a:spcPts val="0"/>
              </a:spcAft>
              <a:buNone/>
            </a:pPr>
            <a:r>
              <a:rPr lang="en" sz="800">
                <a:solidFill>
                  <a:srgbClr val="404040"/>
                </a:solidFill>
                <a:latin typeface="Calibri"/>
                <a:ea typeface="Calibri"/>
                <a:cs typeface="Calibri"/>
                <a:sym typeface="Calibri"/>
              </a:rPr>
              <a:t>902,775</a:t>
            </a:r>
            <a:endParaRPr sz="800">
              <a:latin typeface="Calibri"/>
              <a:ea typeface="Calibri"/>
              <a:cs typeface="Calibri"/>
              <a:sym typeface="Calibri"/>
            </a:endParaRPr>
          </a:p>
        </p:txBody>
      </p:sp>
      <p:sp>
        <p:nvSpPr>
          <p:cNvPr id="492" name="Google Shape;492;p34"/>
          <p:cNvSpPr/>
          <p:nvPr/>
        </p:nvSpPr>
        <p:spPr>
          <a:xfrm>
            <a:off x="3066668" y="4465700"/>
            <a:ext cx="62865" cy="62865"/>
          </a:xfrm>
          <a:custGeom>
            <a:rect b="b" l="l" r="r" t="t"/>
            <a:pathLst>
              <a:path extrusionOk="0" h="83820" w="83820">
                <a:moveTo>
                  <a:pt x="83820" y="0"/>
                </a:moveTo>
                <a:lnTo>
                  <a:pt x="0" y="0"/>
                </a:lnTo>
                <a:lnTo>
                  <a:pt x="0" y="83819"/>
                </a:lnTo>
                <a:lnTo>
                  <a:pt x="83820" y="83819"/>
                </a:lnTo>
                <a:lnTo>
                  <a:pt x="83820" y="0"/>
                </a:lnTo>
                <a:close/>
              </a:path>
            </a:pathLst>
          </a:custGeom>
          <a:solidFill>
            <a:srgbClr val="00669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93" name="Google Shape;493;p34"/>
          <p:cNvSpPr/>
          <p:nvPr/>
        </p:nvSpPr>
        <p:spPr>
          <a:xfrm>
            <a:off x="4440555" y="4465700"/>
            <a:ext cx="62865" cy="62865"/>
          </a:xfrm>
          <a:custGeom>
            <a:rect b="b" l="l" r="r" t="t"/>
            <a:pathLst>
              <a:path extrusionOk="0" h="83820" w="83820">
                <a:moveTo>
                  <a:pt x="83820" y="0"/>
                </a:moveTo>
                <a:lnTo>
                  <a:pt x="0" y="0"/>
                </a:lnTo>
                <a:lnTo>
                  <a:pt x="0" y="83819"/>
                </a:lnTo>
                <a:lnTo>
                  <a:pt x="83820" y="83819"/>
                </a:lnTo>
                <a:lnTo>
                  <a:pt x="83820" y="0"/>
                </a:lnTo>
                <a:close/>
              </a:path>
            </a:pathLst>
          </a:custGeom>
          <a:solidFill>
            <a:srgbClr val="99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94" name="Google Shape;494;p34"/>
          <p:cNvSpPr txBox="1"/>
          <p:nvPr/>
        </p:nvSpPr>
        <p:spPr>
          <a:xfrm>
            <a:off x="4522661" y="4407255"/>
            <a:ext cx="1092518"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2/26/2021 - 4/30/2021</a:t>
            </a:r>
            <a:endParaRPr sz="900">
              <a:latin typeface="Calibri"/>
              <a:ea typeface="Calibri"/>
              <a:cs typeface="Calibri"/>
              <a:sym typeface="Calibri"/>
            </a:endParaRPr>
          </a:p>
        </p:txBody>
      </p:sp>
      <p:sp>
        <p:nvSpPr>
          <p:cNvPr id="495" name="Google Shape;495;p34"/>
          <p:cNvSpPr/>
          <p:nvPr/>
        </p:nvSpPr>
        <p:spPr>
          <a:xfrm>
            <a:off x="5815583" y="4465700"/>
            <a:ext cx="62865" cy="62865"/>
          </a:xfrm>
          <a:custGeom>
            <a:rect b="b" l="l" r="r" t="t"/>
            <a:pathLst>
              <a:path extrusionOk="0" h="83820" w="83820">
                <a:moveTo>
                  <a:pt x="83820" y="0"/>
                </a:moveTo>
                <a:lnTo>
                  <a:pt x="0" y="0"/>
                </a:lnTo>
                <a:lnTo>
                  <a:pt x="0" y="83819"/>
                </a:lnTo>
                <a:lnTo>
                  <a:pt x="83820" y="83819"/>
                </a:lnTo>
                <a:lnTo>
                  <a:pt x="83820" y="0"/>
                </a:lnTo>
                <a:close/>
              </a:path>
            </a:pathLst>
          </a:custGeom>
          <a:solidFill>
            <a:srgbClr val="0033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496" name="Google Shape;496;p34"/>
          <p:cNvSpPr txBox="1"/>
          <p:nvPr/>
        </p:nvSpPr>
        <p:spPr>
          <a:xfrm>
            <a:off x="5896832" y="4407255"/>
            <a:ext cx="982980" cy="156209"/>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900">
                <a:solidFill>
                  <a:srgbClr val="585858"/>
                </a:solidFill>
                <a:latin typeface="Calibri"/>
                <a:ea typeface="Calibri"/>
                <a:cs typeface="Calibri"/>
                <a:sym typeface="Calibri"/>
              </a:rPr>
              <a:t>2/26/2021-5/7/2021</a:t>
            </a:r>
            <a:endParaRPr sz="900">
              <a:latin typeface="Calibri"/>
              <a:ea typeface="Calibri"/>
              <a:cs typeface="Calibri"/>
              <a:sym typeface="Calibri"/>
            </a:endParaRPr>
          </a:p>
        </p:txBody>
      </p:sp>
      <p:sp>
        <p:nvSpPr>
          <p:cNvPr id="497" name="Google Shape;497;p34"/>
          <p:cNvSpPr txBox="1"/>
          <p:nvPr/>
        </p:nvSpPr>
        <p:spPr>
          <a:xfrm>
            <a:off x="687704" y="4407255"/>
            <a:ext cx="3553301" cy="301943"/>
          </a:xfrm>
          <a:prstGeom prst="rect">
            <a:avLst/>
          </a:prstGeom>
          <a:noFill/>
          <a:ln>
            <a:noFill/>
          </a:ln>
        </p:spPr>
        <p:txBody>
          <a:bodyPr anchorCtr="0" anchor="t" bIns="0" lIns="0" spcFirstLastPara="1" rIns="0" wrap="square" tIns="9525">
            <a:spAutoFit/>
          </a:bodyPr>
          <a:lstStyle/>
          <a:p>
            <a:pPr indent="0" lvl="0" marL="2463800" marR="0" rtl="0" algn="l">
              <a:lnSpc>
                <a:spcPct val="113750"/>
              </a:lnSpc>
              <a:spcBef>
                <a:spcPts val="0"/>
              </a:spcBef>
              <a:spcAft>
                <a:spcPts val="0"/>
              </a:spcAft>
              <a:buNone/>
            </a:pPr>
            <a:r>
              <a:rPr lang="en" sz="900">
                <a:solidFill>
                  <a:srgbClr val="585858"/>
                </a:solidFill>
                <a:latin typeface="Calibri"/>
                <a:ea typeface="Calibri"/>
                <a:cs typeface="Calibri"/>
                <a:sym typeface="Calibri"/>
              </a:rPr>
              <a:t>2/26/2021 - 4/23/2021</a:t>
            </a:r>
            <a:endParaRPr sz="900">
              <a:latin typeface="Calibri"/>
              <a:ea typeface="Calibri"/>
              <a:cs typeface="Calibri"/>
              <a:sym typeface="Calibri"/>
            </a:endParaRPr>
          </a:p>
          <a:p>
            <a:pPr indent="0" lvl="0" marL="12700" marR="0" rtl="0" algn="l">
              <a:lnSpc>
                <a:spcPct val="114642"/>
              </a:lnSpc>
              <a:spcBef>
                <a:spcPts val="0"/>
              </a:spcBef>
              <a:spcAft>
                <a:spcPts val="0"/>
              </a:spcAft>
              <a:buNone/>
            </a:pPr>
            <a:r>
              <a:rPr lang="en" sz="1100">
                <a:solidFill>
                  <a:srgbClr val="0E4D7A"/>
                </a:solidFill>
                <a:latin typeface="Calibri"/>
                <a:ea typeface="Calibri"/>
                <a:cs typeface="Calibri"/>
                <a:sym typeface="Calibri"/>
              </a:rPr>
              <a:t>Source: Health Center COVID-19 Weekly Survey, 2020-2021</a:t>
            </a:r>
            <a:endParaRPr sz="1100">
              <a:latin typeface="Calibri"/>
              <a:ea typeface="Calibri"/>
              <a:cs typeface="Calibri"/>
              <a:sym typeface="Calibri"/>
            </a:endParaRPr>
          </a:p>
        </p:txBody>
      </p:sp>
      <p:sp>
        <p:nvSpPr>
          <p:cNvPr id="498" name="Google Shape;498;p34"/>
          <p:cNvSpPr txBox="1"/>
          <p:nvPr>
            <p:ph type="title"/>
          </p:nvPr>
        </p:nvSpPr>
        <p:spPr>
          <a:xfrm>
            <a:off x="687704" y="0"/>
            <a:ext cx="5805487" cy="431006"/>
          </a:xfrm>
          <a:prstGeom prst="rect">
            <a:avLst/>
          </a:prstGeom>
          <a:noFill/>
          <a:ln>
            <a:noFill/>
          </a:ln>
        </p:spPr>
        <p:txBody>
          <a:bodyPr anchorCtr="0" anchor="t" bIns="0" lIns="0" spcFirstLastPara="1" rIns="0" wrap="square" tIns="9525">
            <a:spAutoFit/>
          </a:bodyPr>
          <a:lstStyle/>
          <a:p>
            <a:pPr indent="0" lvl="0" marL="12700" rtl="0" algn="l">
              <a:lnSpc>
                <a:spcPct val="100000"/>
              </a:lnSpc>
              <a:spcBef>
                <a:spcPts val="0"/>
              </a:spcBef>
              <a:spcAft>
                <a:spcPts val="0"/>
              </a:spcAft>
              <a:buNone/>
            </a:pPr>
            <a:r>
              <a:rPr lang="en" sz="2700"/>
              <a:t>COVID-19 Vaccines Administered to Date</a:t>
            </a:r>
            <a:endParaRPr sz="2700"/>
          </a:p>
        </p:txBody>
      </p:sp>
      <p:sp>
        <p:nvSpPr>
          <p:cNvPr id="499" name="Google Shape;499;p34"/>
          <p:cNvSpPr txBox="1"/>
          <p:nvPr/>
        </p:nvSpPr>
        <p:spPr>
          <a:xfrm>
            <a:off x="-8953" y="368998"/>
            <a:ext cx="9163050" cy="43053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2700" u="sng">
                <a:solidFill>
                  <a:srgbClr val="0E4D7A"/>
                </a:solidFill>
                <a:latin typeface="Calibri"/>
                <a:ea typeface="Calibri"/>
                <a:cs typeface="Calibri"/>
                <a:sym typeface="Calibri"/>
              </a:rPr>
              <a:t> 	by Health Centers: Special Populations Receiving Doses	</a:t>
            </a:r>
            <a:endParaRPr sz="2700">
              <a:latin typeface="Calibri"/>
              <a:ea typeface="Calibri"/>
              <a:cs typeface="Calibri"/>
              <a:sym typeface="Calibri"/>
            </a:endParaRPr>
          </a:p>
        </p:txBody>
      </p:sp>
      <p:sp>
        <p:nvSpPr>
          <p:cNvPr id="500" name="Google Shape;500;p34"/>
          <p:cNvSpPr/>
          <p:nvPr/>
        </p:nvSpPr>
        <p:spPr>
          <a:xfrm>
            <a:off x="628650" y="1468754"/>
            <a:ext cx="5198744" cy="692944"/>
          </a:xfrm>
          <a:custGeom>
            <a:rect b="b" l="l" r="r" t="t"/>
            <a:pathLst>
              <a:path extrusionOk="0" h="923925" w="6931659">
                <a:moveTo>
                  <a:pt x="0" y="923543"/>
                </a:moveTo>
                <a:lnTo>
                  <a:pt x="6931152" y="923543"/>
                </a:lnTo>
                <a:lnTo>
                  <a:pt x="6931152" y="0"/>
                </a:lnTo>
                <a:lnTo>
                  <a:pt x="0" y="0"/>
                </a:lnTo>
                <a:lnTo>
                  <a:pt x="0" y="923543"/>
                </a:lnTo>
                <a:close/>
              </a:path>
            </a:pathLst>
          </a:custGeom>
          <a:noFill/>
          <a:ln cap="flat" cmpd="sng" w="9525">
            <a:solidFill>
              <a:srgbClr val="0E4D7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501" name="Google Shape;501;p34"/>
          <p:cNvSpPr txBox="1"/>
          <p:nvPr/>
        </p:nvSpPr>
        <p:spPr>
          <a:xfrm>
            <a:off x="736397" y="1461516"/>
            <a:ext cx="4981099" cy="636270"/>
          </a:xfrm>
          <a:prstGeom prst="rect">
            <a:avLst/>
          </a:prstGeom>
          <a:noFill/>
          <a:ln>
            <a:noFill/>
          </a:ln>
        </p:spPr>
        <p:txBody>
          <a:bodyPr anchorCtr="0" anchor="t" bIns="0" lIns="0" spcFirstLastPara="1" rIns="0" wrap="square" tIns="9525">
            <a:spAutoFit/>
          </a:bodyPr>
          <a:lstStyle/>
          <a:p>
            <a:pPr indent="0" lvl="0" marL="0" marR="0" rtl="0" algn="ctr">
              <a:lnSpc>
                <a:spcPct val="112222"/>
              </a:lnSpc>
              <a:spcBef>
                <a:spcPts val="0"/>
              </a:spcBef>
              <a:spcAft>
                <a:spcPts val="0"/>
              </a:spcAft>
              <a:buNone/>
            </a:pPr>
            <a:r>
              <a:rPr lang="en" sz="1400">
                <a:solidFill>
                  <a:srgbClr val="0E4D7A"/>
                </a:solidFill>
                <a:latin typeface="Calibri"/>
                <a:ea typeface="Calibri"/>
                <a:cs typeface="Calibri"/>
                <a:sym typeface="Calibri"/>
              </a:rPr>
              <a:t>Through the </a:t>
            </a:r>
            <a:r>
              <a:rPr b="1" lang="en" sz="1400">
                <a:solidFill>
                  <a:srgbClr val="0E4D7A"/>
                </a:solidFill>
                <a:latin typeface="Calibri"/>
                <a:ea typeface="Calibri"/>
                <a:cs typeface="Calibri"/>
                <a:sym typeface="Calibri"/>
              </a:rPr>
              <a:t>Health Center COVID-19 Vaccine Program</a:t>
            </a:r>
            <a:r>
              <a:rPr lang="en" sz="1400">
                <a:solidFill>
                  <a:srgbClr val="0E4D7A"/>
                </a:solidFill>
                <a:latin typeface="Calibri"/>
                <a:ea typeface="Calibri"/>
                <a:cs typeface="Calibri"/>
                <a:sym typeface="Calibri"/>
              </a:rPr>
              <a:t>,</a:t>
            </a:r>
            <a:endParaRPr sz="1400">
              <a:latin typeface="Calibri"/>
              <a:ea typeface="Calibri"/>
              <a:cs typeface="Calibri"/>
              <a:sym typeface="Calibri"/>
            </a:endParaRPr>
          </a:p>
          <a:p>
            <a:pPr indent="0" lvl="0" marL="12700" marR="0" rtl="0" algn="ctr">
              <a:lnSpc>
                <a:spcPct val="91100"/>
              </a:lnSpc>
              <a:spcBef>
                <a:spcPts val="100"/>
              </a:spcBef>
              <a:spcAft>
                <a:spcPts val="0"/>
              </a:spcAft>
              <a:buNone/>
            </a:pPr>
            <a:r>
              <a:rPr lang="en" sz="1400">
                <a:solidFill>
                  <a:srgbClr val="0E4D7A"/>
                </a:solidFill>
                <a:latin typeface="Calibri"/>
                <a:ea typeface="Calibri"/>
                <a:cs typeface="Calibri"/>
                <a:sym typeface="Calibri"/>
              </a:rPr>
              <a:t>a total of </a:t>
            </a:r>
            <a:r>
              <a:rPr b="1" lang="en" sz="1700">
                <a:solidFill>
                  <a:srgbClr val="0E4D7A"/>
                </a:solidFill>
                <a:latin typeface="Calibri"/>
                <a:ea typeface="Calibri"/>
                <a:cs typeface="Calibri"/>
                <a:sym typeface="Calibri"/>
              </a:rPr>
              <a:t>3,694,360 </a:t>
            </a:r>
            <a:r>
              <a:rPr b="1" lang="en" sz="1400">
                <a:solidFill>
                  <a:srgbClr val="0E4D7A"/>
                </a:solidFill>
                <a:latin typeface="Calibri"/>
                <a:ea typeface="Calibri"/>
                <a:cs typeface="Calibri"/>
                <a:sym typeface="Calibri"/>
              </a:rPr>
              <a:t>COVID-19 vaccine doses </a:t>
            </a:r>
            <a:r>
              <a:rPr lang="en" sz="1400">
                <a:solidFill>
                  <a:srgbClr val="0E4D7A"/>
                </a:solidFill>
                <a:latin typeface="Calibri"/>
                <a:ea typeface="Calibri"/>
                <a:cs typeface="Calibri"/>
                <a:sym typeface="Calibri"/>
              </a:rPr>
              <a:t>have been administered  by participating health centers to date.</a:t>
            </a:r>
            <a:endParaRPr sz="1400">
              <a:latin typeface="Calibri"/>
              <a:ea typeface="Calibri"/>
              <a:cs typeface="Calibri"/>
              <a:sym typeface="Calibri"/>
            </a:endParaRPr>
          </a:p>
        </p:txBody>
      </p:sp>
      <p:sp>
        <p:nvSpPr>
          <p:cNvPr id="502" name="Google Shape;502;p34"/>
          <p:cNvSpPr txBox="1"/>
          <p:nvPr/>
        </p:nvSpPr>
        <p:spPr>
          <a:xfrm>
            <a:off x="8837676" y="4941094"/>
            <a:ext cx="143828" cy="171450"/>
          </a:xfrm>
          <a:prstGeom prst="rect">
            <a:avLst/>
          </a:prstGeom>
          <a:noFill/>
          <a:ln>
            <a:noFill/>
          </a:ln>
        </p:spPr>
        <p:txBody>
          <a:bodyPr anchorCtr="0" anchor="t" bIns="0" lIns="0" spcFirstLastPara="1" rIns="0" wrap="square" tIns="0">
            <a:spAutoFit/>
          </a:bodyPr>
          <a:lstStyle/>
          <a:p>
            <a:pPr indent="0" lvl="0" marL="25400" marR="0" rtl="0" algn="l">
              <a:lnSpc>
                <a:spcPct val="100875"/>
              </a:lnSpc>
              <a:spcBef>
                <a:spcPts val="0"/>
              </a:spcBef>
              <a:spcAft>
                <a:spcPts val="0"/>
              </a:spcAft>
              <a:buNone/>
            </a:pPr>
            <a:fld id="{00000000-1234-1234-1234-123412341234}" type="slidenum">
              <a:rPr b="1" lang="en" sz="1200">
                <a:solidFill>
                  <a:srgbClr val="FFFFFF"/>
                </a:solidFill>
                <a:latin typeface="Calibri"/>
                <a:ea typeface="Calibri"/>
                <a:cs typeface="Calibri"/>
                <a:sym typeface="Calibri"/>
              </a:rPr>
              <a:t>‹#›</a:t>
            </a:fld>
            <a:endParaRPr sz="1200">
              <a:latin typeface="Calibri"/>
              <a:ea typeface="Calibri"/>
              <a:cs typeface="Calibri"/>
              <a:sym typeface="Calibri"/>
            </a:endParaRPr>
          </a:p>
        </p:txBody>
      </p:sp>
      <p:sp>
        <p:nvSpPr>
          <p:cNvPr id="503" name="Google Shape;503;p34"/>
          <p:cNvSpPr txBox="1"/>
          <p:nvPr/>
        </p:nvSpPr>
        <p:spPr>
          <a:xfrm>
            <a:off x="671474" y="2773203"/>
            <a:ext cx="1559242" cy="842486"/>
          </a:xfrm>
          <a:prstGeom prst="rect">
            <a:avLst/>
          </a:prstGeom>
          <a:noFill/>
          <a:ln>
            <a:noFill/>
          </a:ln>
        </p:spPr>
        <p:txBody>
          <a:bodyPr anchorCtr="0" anchor="t" bIns="0" lIns="0" spcFirstLastPara="1" rIns="0" wrap="square" tIns="9525">
            <a:spAutoFit/>
          </a:bodyPr>
          <a:lstStyle/>
          <a:p>
            <a:pPr indent="-355600" lvl="0" marL="368300" marR="0" rtl="0" algn="l">
              <a:lnSpc>
                <a:spcPct val="100000"/>
              </a:lnSpc>
              <a:spcBef>
                <a:spcPts val="0"/>
              </a:spcBef>
              <a:spcAft>
                <a:spcPts val="0"/>
              </a:spcAft>
              <a:buNone/>
            </a:pPr>
            <a:r>
              <a:rPr b="1" lang="en" sz="1400">
                <a:solidFill>
                  <a:srgbClr val="0E4D7A"/>
                </a:solidFill>
                <a:latin typeface="Calibri"/>
                <a:ea typeface="Calibri"/>
                <a:cs typeface="Calibri"/>
                <a:sym typeface="Calibri"/>
              </a:rPr>
              <a:t>Migratory &amp; Seasonal  Agricultural  Workers:</a:t>
            </a:r>
            <a:endParaRPr sz="1400">
              <a:latin typeface="Calibri"/>
              <a:ea typeface="Calibri"/>
              <a:cs typeface="Calibri"/>
              <a:sym typeface="Calibri"/>
            </a:endParaRPr>
          </a:p>
          <a:p>
            <a:pPr indent="0" lvl="0" marL="12700" marR="0" rtl="0" algn="l">
              <a:lnSpc>
                <a:spcPct val="100000"/>
              </a:lnSpc>
              <a:spcBef>
                <a:spcPts val="0"/>
              </a:spcBef>
              <a:spcAft>
                <a:spcPts val="0"/>
              </a:spcAft>
              <a:buNone/>
            </a:pPr>
            <a:r>
              <a:rPr lang="en" sz="1400">
                <a:solidFill>
                  <a:srgbClr val="0E4D7A"/>
                </a:solidFill>
                <a:latin typeface="Calibri"/>
                <a:ea typeface="Calibri"/>
                <a:cs typeface="Calibri"/>
                <a:sym typeface="Calibri"/>
              </a:rPr>
              <a:t>4% (143,801) of doses</a:t>
            </a:r>
            <a:endParaRPr sz="1400">
              <a:latin typeface="Calibri"/>
              <a:ea typeface="Calibri"/>
              <a:cs typeface="Calibri"/>
              <a:sym typeface="Calibri"/>
            </a:endParaRPr>
          </a:p>
        </p:txBody>
      </p:sp>
      <p:sp>
        <p:nvSpPr>
          <p:cNvPr id="504" name="Google Shape;504;p34"/>
          <p:cNvSpPr txBox="1"/>
          <p:nvPr/>
        </p:nvSpPr>
        <p:spPr>
          <a:xfrm>
            <a:off x="2754725" y="2773203"/>
            <a:ext cx="1543050" cy="636745"/>
          </a:xfrm>
          <a:prstGeom prst="rect">
            <a:avLst/>
          </a:prstGeom>
          <a:noFill/>
          <a:ln>
            <a:noFill/>
          </a:ln>
        </p:spPr>
        <p:txBody>
          <a:bodyPr anchorCtr="0" anchor="t" bIns="0" lIns="0" spcFirstLastPara="1" rIns="0" wrap="square" tIns="9525">
            <a:spAutoFit/>
          </a:bodyPr>
          <a:lstStyle/>
          <a:p>
            <a:pPr indent="-228600" lvl="0" marL="241300" marR="0" rtl="0" algn="l">
              <a:lnSpc>
                <a:spcPct val="100000"/>
              </a:lnSpc>
              <a:spcBef>
                <a:spcPts val="0"/>
              </a:spcBef>
              <a:spcAft>
                <a:spcPts val="0"/>
              </a:spcAft>
              <a:buNone/>
            </a:pPr>
            <a:r>
              <a:rPr b="1" lang="en" sz="1400">
                <a:solidFill>
                  <a:srgbClr val="0E4D7A"/>
                </a:solidFill>
                <a:latin typeface="Calibri"/>
                <a:ea typeface="Calibri"/>
                <a:cs typeface="Calibri"/>
                <a:sym typeface="Calibri"/>
              </a:rPr>
              <a:t>Patients Experiencing  Homelessness:</a:t>
            </a:r>
            <a:endParaRPr sz="1400">
              <a:latin typeface="Calibri"/>
              <a:ea typeface="Calibri"/>
              <a:cs typeface="Calibri"/>
              <a:sym typeface="Calibri"/>
            </a:endParaRPr>
          </a:p>
          <a:p>
            <a:pPr indent="0" lvl="0" marL="50800" marR="0" rtl="0" algn="l">
              <a:lnSpc>
                <a:spcPct val="100000"/>
              </a:lnSpc>
              <a:spcBef>
                <a:spcPts val="0"/>
              </a:spcBef>
              <a:spcAft>
                <a:spcPts val="0"/>
              </a:spcAft>
              <a:buNone/>
            </a:pPr>
            <a:r>
              <a:rPr lang="en" sz="1400">
                <a:solidFill>
                  <a:srgbClr val="0E4D7A"/>
                </a:solidFill>
                <a:latin typeface="Calibri"/>
                <a:ea typeface="Calibri"/>
                <a:cs typeface="Calibri"/>
                <a:sym typeface="Calibri"/>
              </a:rPr>
              <a:t>3% (97,029) of doses</a:t>
            </a:r>
            <a:endParaRPr sz="1400">
              <a:latin typeface="Calibri"/>
              <a:ea typeface="Calibri"/>
              <a:cs typeface="Calibri"/>
              <a:sym typeface="Calibri"/>
            </a:endParaRPr>
          </a:p>
        </p:txBody>
      </p:sp>
      <p:sp>
        <p:nvSpPr>
          <p:cNvPr id="505" name="Google Shape;505;p34"/>
          <p:cNvSpPr txBox="1"/>
          <p:nvPr/>
        </p:nvSpPr>
        <p:spPr>
          <a:xfrm>
            <a:off x="4503705" y="2773203"/>
            <a:ext cx="2172652" cy="636745"/>
          </a:xfrm>
          <a:prstGeom prst="rect">
            <a:avLst/>
          </a:prstGeom>
          <a:noFill/>
          <a:ln>
            <a:noFill/>
          </a:ln>
        </p:spPr>
        <p:txBody>
          <a:bodyPr anchorCtr="0" anchor="t" bIns="0" lIns="0" spcFirstLastPara="1" rIns="0" wrap="square" tIns="9525">
            <a:spAutoFit/>
          </a:bodyPr>
          <a:lstStyle/>
          <a:p>
            <a:pPr indent="0" lvl="0" marL="12700" marR="0" rtl="0" algn="ctr">
              <a:lnSpc>
                <a:spcPct val="100000"/>
              </a:lnSpc>
              <a:spcBef>
                <a:spcPts val="0"/>
              </a:spcBef>
              <a:spcAft>
                <a:spcPts val="0"/>
              </a:spcAft>
              <a:buNone/>
            </a:pPr>
            <a:r>
              <a:rPr b="1" lang="en" sz="1400">
                <a:solidFill>
                  <a:srgbClr val="0E4D7A"/>
                </a:solidFill>
                <a:latin typeface="Calibri"/>
                <a:ea typeface="Calibri"/>
                <a:cs typeface="Calibri"/>
                <a:sym typeface="Calibri"/>
              </a:rPr>
              <a:t>Patients Who Are Residents of  Public Housing:</a:t>
            </a:r>
            <a:endParaRPr sz="1400">
              <a:latin typeface="Calibri"/>
              <a:ea typeface="Calibri"/>
              <a:cs typeface="Calibri"/>
              <a:sym typeface="Calibri"/>
            </a:endParaRPr>
          </a:p>
          <a:p>
            <a:pPr indent="0" lvl="0" marL="0" marR="0" rtl="0" algn="ctr">
              <a:lnSpc>
                <a:spcPct val="100000"/>
              </a:lnSpc>
              <a:spcBef>
                <a:spcPts val="0"/>
              </a:spcBef>
              <a:spcAft>
                <a:spcPts val="0"/>
              </a:spcAft>
              <a:buNone/>
            </a:pPr>
            <a:r>
              <a:rPr lang="en" sz="1400">
                <a:solidFill>
                  <a:srgbClr val="0E4D7A"/>
                </a:solidFill>
                <a:latin typeface="Calibri"/>
                <a:ea typeface="Calibri"/>
                <a:cs typeface="Calibri"/>
                <a:sym typeface="Calibri"/>
              </a:rPr>
              <a:t>4% (138,067) of doses</a:t>
            </a:r>
            <a:endParaRPr sz="14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5"/>
          <p:cNvSpPr txBox="1"/>
          <p:nvPr>
            <p:ph type="title"/>
          </p:nvPr>
        </p:nvSpPr>
        <p:spPr>
          <a:xfrm>
            <a:off x="687704" y="138112"/>
            <a:ext cx="7696200" cy="476250"/>
          </a:xfrm>
          <a:prstGeom prst="rect">
            <a:avLst/>
          </a:prstGeom>
          <a:noFill/>
          <a:ln>
            <a:noFill/>
          </a:ln>
        </p:spPr>
        <p:txBody>
          <a:bodyPr anchorCtr="0" anchor="t" bIns="0" lIns="0" spcFirstLastPara="1" rIns="0" wrap="square" tIns="9050">
            <a:spAutoFit/>
          </a:bodyPr>
          <a:lstStyle/>
          <a:p>
            <a:pPr indent="0" lvl="0" marL="12700" rtl="0" algn="l">
              <a:lnSpc>
                <a:spcPct val="100000"/>
              </a:lnSpc>
              <a:spcBef>
                <a:spcPts val="0"/>
              </a:spcBef>
              <a:spcAft>
                <a:spcPts val="0"/>
              </a:spcAft>
              <a:buNone/>
            </a:pPr>
            <a:r>
              <a:rPr lang="en" sz="3000"/>
              <a:t>Health Center COVID-19 Survey Question – </a:t>
            </a:r>
            <a:r>
              <a:rPr i="1" lang="en" sz="3000">
                <a:latin typeface="Calibri"/>
                <a:ea typeface="Calibri"/>
                <a:cs typeface="Calibri"/>
                <a:sym typeface="Calibri"/>
              </a:rPr>
              <a:t>New!</a:t>
            </a:r>
            <a:endParaRPr sz="3000">
              <a:latin typeface="Calibri"/>
              <a:ea typeface="Calibri"/>
              <a:cs typeface="Calibri"/>
              <a:sym typeface="Calibri"/>
            </a:endParaRPr>
          </a:p>
        </p:txBody>
      </p:sp>
      <p:grpSp>
        <p:nvGrpSpPr>
          <p:cNvPr id="511" name="Google Shape;511;p35"/>
          <p:cNvGrpSpPr/>
          <p:nvPr/>
        </p:nvGrpSpPr>
        <p:grpSpPr>
          <a:xfrm>
            <a:off x="406908" y="1196720"/>
            <a:ext cx="8019288" cy="3106684"/>
            <a:chOff x="542544" y="1595627"/>
            <a:chExt cx="10692384" cy="4142245"/>
          </a:xfrm>
        </p:grpSpPr>
        <p:pic>
          <p:nvPicPr>
            <p:cNvPr id="512" name="Google Shape;512;p35"/>
            <p:cNvPicPr preferRelativeResize="0"/>
            <p:nvPr/>
          </p:nvPicPr>
          <p:blipFill rotWithShape="1">
            <a:blip r:embed="rId3">
              <a:alphaModFix/>
            </a:blip>
            <a:srcRect b="0" l="0" r="0" t="0"/>
            <a:stretch/>
          </p:blipFill>
          <p:spPr>
            <a:xfrm>
              <a:off x="586695" y="1712893"/>
              <a:ext cx="7846403" cy="2734982"/>
            </a:xfrm>
            <a:prstGeom prst="rect">
              <a:avLst/>
            </a:prstGeom>
            <a:noFill/>
            <a:ln>
              <a:noFill/>
            </a:ln>
          </p:spPr>
        </p:pic>
        <p:pic>
          <p:nvPicPr>
            <p:cNvPr id="513" name="Google Shape;513;p35"/>
            <p:cNvPicPr preferRelativeResize="0"/>
            <p:nvPr/>
          </p:nvPicPr>
          <p:blipFill rotWithShape="1">
            <a:blip r:embed="rId4">
              <a:alphaModFix/>
            </a:blip>
            <a:srcRect b="0" l="0" r="0" t="0"/>
            <a:stretch/>
          </p:blipFill>
          <p:spPr>
            <a:xfrm>
              <a:off x="542544" y="1595627"/>
              <a:ext cx="7700772" cy="2589276"/>
            </a:xfrm>
            <a:prstGeom prst="rect">
              <a:avLst/>
            </a:prstGeom>
            <a:noFill/>
            <a:ln>
              <a:noFill/>
            </a:ln>
          </p:spPr>
        </p:pic>
        <p:pic>
          <p:nvPicPr>
            <p:cNvPr id="514" name="Google Shape;514;p35"/>
            <p:cNvPicPr preferRelativeResize="0"/>
            <p:nvPr/>
          </p:nvPicPr>
          <p:blipFill rotWithShape="1">
            <a:blip r:embed="rId5">
              <a:alphaModFix/>
            </a:blip>
            <a:srcRect b="0" l="0" r="0" t="0"/>
            <a:stretch/>
          </p:blipFill>
          <p:spPr>
            <a:xfrm>
              <a:off x="2135124" y="2478036"/>
              <a:ext cx="9099804" cy="3259836"/>
            </a:xfrm>
            <a:prstGeom prst="rect">
              <a:avLst/>
            </a:prstGeom>
            <a:noFill/>
            <a:ln>
              <a:noFill/>
            </a:ln>
          </p:spPr>
        </p:pic>
        <p:pic>
          <p:nvPicPr>
            <p:cNvPr id="515" name="Google Shape;515;p35"/>
            <p:cNvPicPr preferRelativeResize="0"/>
            <p:nvPr/>
          </p:nvPicPr>
          <p:blipFill rotWithShape="1">
            <a:blip r:embed="rId6">
              <a:alphaModFix/>
            </a:blip>
            <a:srcRect b="0" l="0" r="0" t="0"/>
            <a:stretch/>
          </p:blipFill>
          <p:spPr>
            <a:xfrm>
              <a:off x="2115311" y="2537460"/>
              <a:ext cx="8849868" cy="3009900"/>
            </a:xfrm>
            <a:prstGeom prst="rect">
              <a:avLst/>
            </a:prstGeom>
            <a:noFill/>
            <a:ln>
              <a:noFill/>
            </a:ln>
          </p:spPr>
        </p:pic>
        <p:sp>
          <p:nvSpPr>
            <p:cNvPr id="516" name="Google Shape;516;p35"/>
            <p:cNvSpPr/>
            <p:nvPr/>
          </p:nvSpPr>
          <p:spPr>
            <a:xfrm>
              <a:off x="5171059" y="4972557"/>
              <a:ext cx="914400" cy="330835"/>
            </a:xfrm>
            <a:custGeom>
              <a:rect b="b" l="l" r="r" t="t"/>
              <a:pathLst>
                <a:path extrusionOk="0" h="330835" w="914400">
                  <a:moveTo>
                    <a:pt x="892682" y="0"/>
                  </a:moveTo>
                  <a:lnTo>
                    <a:pt x="77850" y="197993"/>
                  </a:lnTo>
                  <a:lnTo>
                    <a:pt x="67055" y="153670"/>
                  </a:lnTo>
                  <a:lnTo>
                    <a:pt x="0" y="263779"/>
                  </a:lnTo>
                  <a:lnTo>
                    <a:pt x="110108" y="330835"/>
                  </a:lnTo>
                  <a:lnTo>
                    <a:pt x="99440" y="286512"/>
                  </a:lnTo>
                  <a:lnTo>
                    <a:pt x="914145" y="88646"/>
                  </a:lnTo>
                  <a:lnTo>
                    <a:pt x="892682" y="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517" name="Google Shape;517;p35"/>
            <p:cNvSpPr/>
            <p:nvPr/>
          </p:nvSpPr>
          <p:spPr>
            <a:xfrm>
              <a:off x="5171059" y="4972557"/>
              <a:ext cx="914400" cy="330835"/>
            </a:xfrm>
            <a:custGeom>
              <a:rect b="b" l="l" r="r" t="t"/>
              <a:pathLst>
                <a:path extrusionOk="0" h="330835" w="914400">
                  <a:moveTo>
                    <a:pt x="914145" y="88646"/>
                  </a:moveTo>
                  <a:lnTo>
                    <a:pt x="99440" y="286512"/>
                  </a:lnTo>
                  <a:lnTo>
                    <a:pt x="110108" y="330835"/>
                  </a:lnTo>
                  <a:lnTo>
                    <a:pt x="0" y="263779"/>
                  </a:lnTo>
                  <a:lnTo>
                    <a:pt x="67055" y="153670"/>
                  </a:lnTo>
                  <a:lnTo>
                    <a:pt x="77850" y="197993"/>
                  </a:lnTo>
                  <a:lnTo>
                    <a:pt x="892682" y="0"/>
                  </a:lnTo>
                  <a:lnTo>
                    <a:pt x="914145" y="88646"/>
                  </a:lnTo>
                  <a:close/>
                </a:path>
              </a:pathLst>
            </a:custGeom>
            <a:noFill/>
            <a:ln cap="flat" cmpd="sng" w="12675">
              <a:solidFill>
                <a:srgbClr val="00486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518" name="Google Shape;518;p35"/>
          <p:cNvSpPr txBox="1"/>
          <p:nvPr/>
        </p:nvSpPr>
        <p:spPr>
          <a:xfrm>
            <a:off x="689991" y="4562760"/>
            <a:ext cx="4965859" cy="152876"/>
          </a:xfrm>
          <a:prstGeom prst="rect">
            <a:avLst/>
          </a:prstGeom>
          <a:noFill/>
          <a:ln>
            <a:noFill/>
          </a:ln>
        </p:spPr>
        <p:txBody>
          <a:bodyPr anchorCtr="0" anchor="t" bIns="0" lIns="0" spcFirstLastPara="1" rIns="0" wrap="square" tIns="0">
            <a:spAutoFit/>
          </a:bodyPr>
          <a:lstStyle/>
          <a:p>
            <a:pPr indent="0" lvl="0" marL="12700" marR="0" rtl="0" algn="l">
              <a:lnSpc>
                <a:spcPct val="102500"/>
              </a:lnSpc>
              <a:spcBef>
                <a:spcPts val="0"/>
              </a:spcBef>
              <a:spcAft>
                <a:spcPts val="0"/>
              </a:spcAft>
              <a:buNone/>
            </a:pPr>
            <a:r>
              <a:rPr lang="en" sz="1100" u="sng">
                <a:solidFill>
                  <a:schemeClr val="hlink"/>
                </a:solidFill>
                <a:latin typeface="Calibri"/>
                <a:ea typeface="Calibri"/>
                <a:cs typeface="Calibri"/>
                <a:sym typeface="Calibri"/>
                <a:hlinkClick r:id="rId7"/>
              </a:rPr>
              <a:t>COVID-19 Data Collection Survey Tool Questions | Bureau of Primary Health Care (hrsa.gov)</a:t>
            </a:r>
            <a:endParaRPr sz="11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36"/>
          <p:cNvSpPr/>
          <p:nvPr/>
        </p:nvSpPr>
        <p:spPr>
          <a:xfrm>
            <a:off x="571" y="800671"/>
            <a:ext cx="9144000" cy="0"/>
          </a:xfrm>
          <a:custGeom>
            <a:rect b="b" l="l" r="r" t="t"/>
            <a:pathLst>
              <a:path extrusionOk="0" h="120000" w="12192000">
                <a:moveTo>
                  <a:pt x="0" y="0"/>
                </a:moveTo>
                <a:lnTo>
                  <a:pt x="12192000" y="0"/>
                </a:lnTo>
              </a:path>
            </a:pathLst>
          </a:custGeom>
          <a:noFill/>
          <a:ln cap="flat" cmpd="sng" w="381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524" name="Google Shape;524;p36"/>
          <p:cNvSpPr txBox="1"/>
          <p:nvPr>
            <p:ph type="title"/>
          </p:nvPr>
        </p:nvSpPr>
        <p:spPr>
          <a:xfrm>
            <a:off x="687704" y="138112"/>
            <a:ext cx="4051459" cy="476250"/>
          </a:xfrm>
          <a:prstGeom prst="rect">
            <a:avLst/>
          </a:prstGeom>
          <a:noFill/>
          <a:ln>
            <a:noFill/>
          </a:ln>
        </p:spPr>
        <p:txBody>
          <a:bodyPr anchorCtr="0" anchor="t" bIns="0" lIns="0" spcFirstLastPara="1" rIns="0" wrap="square" tIns="9050">
            <a:spAutoFit/>
          </a:bodyPr>
          <a:lstStyle/>
          <a:p>
            <a:pPr indent="0" lvl="0" marL="12700" rtl="0" algn="l">
              <a:lnSpc>
                <a:spcPct val="100000"/>
              </a:lnSpc>
              <a:spcBef>
                <a:spcPts val="0"/>
              </a:spcBef>
              <a:spcAft>
                <a:spcPts val="0"/>
              </a:spcAft>
              <a:buNone/>
            </a:pPr>
            <a:r>
              <a:rPr lang="en" sz="3000"/>
              <a:t>Vaccine Program Updates</a:t>
            </a:r>
            <a:endParaRPr sz="3000"/>
          </a:p>
        </p:txBody>
      </p:sp>
      <p:sp>
        <p:nvSpPr>
          <p:cNvPr id="525" name="Google Shape;525;p36"/>
          <p:cNvSpPr txBox="1"/>
          <p:nvPr/>
        </p:nvSpPr>
        <p:spPr>
          <a:xfrm>
            <a:off x="687704" y="1091146"/>
            <a:ext cx="5148263" cy="2054066"/>
          </a:xfrm>
          <a:prstGeom prst="rect">
            <a:avLst/>
          </a:prstGeom>
          <a:noFill/>
          <a:ln>
            <a:noFill/>
          </a:ln>
        </p:spPr>
        <p:txBody>
          <a:bodyPr anchorCtr="0" anchor="t" bIns="0" lIns="0" spcFirstLastPara="1" rIns="0" wrap="square" tIns="10000">
            <a:spAutoFit/>
          </a:bodyPr>
          <a:lstStyle/>
          <a:p>
            <a:pPr indent="-254000" lvl="0" marL="266700" marR="0" rtl="0" algn="l">
              <a:lnSpc>
                <a:spcPct val="100000"/>
              </a:lnSpc>
              <a:spcBef>
                <a:spcPts val="0"/>
              </a:spcBef>
              <a:spcAft>
                <a:spcPts val="0"/>
              </a:spcAft>
              <a:buClr>
                <a:srgbClr val="0E4D7A"/>
              </a:buClr>
              <a:buSzPts val="3000"/>
              <a:buFont typeface="Arial"/>
              <a:buChar char="•"/>
            </a:pPr>
            <a:r>
              <a:rPr lang="en" sz="2400">
                <a:solidFill>
                  <a:srgbClr val="0E4D7A"/>
                </a:solidFill>
                <a:latin typeface="Calibri"/>
                <a:ea typeface="Calibri"/>
                <a:cs typeface="Calibri"/>
                <a:sym typeface="Calibri"/>
              </a:rPr>
              <a:t>Moderna 14 dose vials</a:t>
            </a:r>
            <a:endParaRPr sz="2400">
              <a:latin typeface="Calibri"/>
              <a:ea typeface="Calibri"/>
              <a:cs typeface="Calibri"/>
              <a:sym typeface="Calibri"/>
            </a:endParaRPr>
          </a:p>
          <a:p>
            <a:pPr indent="-254000" lvl="0" marL="266700" marR="0" rtl="0" algn="l">
              <a:lnSpc>
                <a:spcPct val="100000"/>
              </a:lnSpc>
              <a:spcBef>
                <a:spcPts val="400"/>
              </a:spcBef>
              <a:spcAft>
                <a:spcPts val="0"/>
              </a:spcAft>
              <a:buClr>
                <a:srgbClr val="0E4D7A"/>
              </a:buClr>
              <a:buSzPts val="3000"/>
              <a:buFont typeface="Arial"/>
              <a:buChar char="•"/>
            </a:pPr>
            <a:r>
              <a:rPr lang="en" sz="2400">
                <a:solidFill>
                  <a:srgbClr val="0E4D7A"/>
                </a:solidFill>
                <a:latin typeface="Calibri"/>
                <a:ea typeface="Calibri"/>
                <a:cs typeface="Calibri"/>
                <a:sym typeface="Calibri"/>
              </a:rPr>
              <a:t>Pfizer 450 dose trays</a:t>
            </a:r>
            <a:endParaRPr sz="2400">
              <a:latin typeface="Calibri"/>
              <a:ea typeface="Calibri"/>
              <a:cs typeface="Calibri"/>
              <a:sym typeface="Calibri"/>
            </a:endParaRPr>
          </a:p>
          <a:p>
            <a:pPr indent="-254000" lvl="0" marL="266700" marR="0" rtl="0" algn="l">
              <a:lnSpc>
                <a:spcPct val="100000"/>
              </a:lnSpc>
              <a:spcBef>
                <a:spcPts val="400"/>
              </a:spcBef>
              <a:spcAft>
                <a:spcPts val="0"/>
              </a:spcAft>
              <a:buClr>
                <a:srgbClr val="0E4D7A"/>
              </a:buClr>
              <a:buSzPts val="3000"/>
              <a:buFont typeface="Arial"/>
              <a:buChar char="•"/>
            </a:pPr>
            <a:r>
              <a:rPr lang="en" sz="2400">
                <a:solidFill>
                  <a:srgbClr val="0E4D7A"/>
                </a:solidFill>
                <a:latin typeface="Calibri"/>
                <a:ea typeface="Calibri"/>
                <a:cs typeface="Calibri"/>
                <a:sym typeface="Calibri"/>
              </a:rPr>
              <a:t>Storage and handling updates for Pfizer</a:t>
            </a:r>
            <a:endParaRPr sz="2400">
              <a:latin typeface="Calibri"/>
              <a:ea typeface="Calibri"/>
              <a:cs typeface="Calibri"/>
              <a:sym typeface="Calibri"/>
            </a:endParaRPr>
          </a:p>
          <a:p>
            <a:pPr indent="-254000" lvl="0" marL="266700" marR="0" rtl="0" algn="l">
              <a:lnSpc>
                <a:spcPct val="100000"/>
              </a:lnSpc>
              <a:spcBef>
                <a:spcPts val="400"/>
              </a:spcBef>
              <a:spcAft>
                <a:spcPts val="0"/>
              </a:spcAft>
              <a:buClr>
                <a:srgbClr val="0E4D7A"/>
              </a:buClr>
              <a:buSzPts val="3000"/>
              <a:buFont typeface="Arial"/>
              <a:buChar char="•"/>
            </a:pPr>
            <a:r>
              <a:rPr lang="en" sz="2400">
                <a:solidFill>
                  <a:srgbClr val="0E4D7A"/>
                </a:solidFill>
                <a:latin typeface="Calibri"/>
                <a:ea typeface="Calibri"/>
                <a:cs typeface="Calibri"/>
                <a:sym typeface="Calibri"/>
              </a:rPr>
              <a:t>J&amp;J Vaccine expiration dates</a:t>
            </a:r>
            <a:endParaRPr sz="2400">
              <a:latin typeface="Calibri"/>
              <a:ea typeface="Calibri"/>
              <a:cs typeface="Calibri"/>
              <a:sym typeface="Calibri"/>
            </a:endParaRPr>
          </a:p>
          <a:p>
            <a:pPr indent="-254000" lvl="0" marL="266700" marR="0" rtl="0" algn="l">
              <a:lnSpc>
                <a:spcPct val="100000"/>
              </a:lnSpc>
              <a:spcBef>
                <a:spcPts val="400"/>
              </a:spcBef>
              <a:spcAft>
                <a:spcPts val="0"/>
              </a:spcAft>
              <a:buClr>
                <a:srgbClr val="0E4D7A"/>
              </a:buClr>
              <a:buSzPts val="3000"/>
              <a:buFont typeface="Arial"/>
              <a:buChar char="•"/>
            </a:pPr>
            <a:r>
              <a:rPr lang="en" sz="2400">
                <a:solidFill>
                  <a:srgbClr val="0E4D7A"/>
                </a:solidFill>
                <a:latin typeface="Calibri"/>
                <a:ea typeface="Calibri"/>
                <a:cs typeface="Calibri"/>
                <a:sym typeface="Calibri"/>
              </a:rPr>
              <a:t>CDC Wastage Policy</a:t>
            </a:r>
            <a:endParaRPr sz="24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7"/>
          <p:cNvSpPr/>
          <p:nvPr/>
        </p:nvSpPr>
        <p:spPr>
          <a:xfrm>
            <a:off x="571" y="800671"/>
            <a:ext cx="9144000" cy="0"/>
          </a:xfrm>
          <a:custGeom>
            <a:rect b="b" l="l" r="r" t="t"/>
            <a:pathLst>
              <a:path extrusionOk="0" h="120000" w="12192000">
                <a:moveTo>
                  <a:pt x="0" y="0"/>
                </a:moveTo>
                <a:lnTo>
                  <a:pt x="12192000" y="0"/>
                </a:lnTo>
              </a:path>
            </a:pathLst>
          </a:custGeom>
          <a:noFill/>
          <a:ln cap="flat" cmpd="sng" w="381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531" name="Google Shape;531;p37"/>
          <p:cNvSpPr txBox="1"/>
          <p:nvPr>
            <p:ph type="title"/>
          </p:nvPr>
        </p:nvSpPr>
        <p:spPr>
          <a:xfrm>
            <a:off x="687704" y="138112"/>
            <a:ext cx="4848225" cy="476250"/>
          </a:xfrm>
          <a:prstGeom prst="rect">
            <a:avLst/>
          </a:prstGeom>
          <a:noFill/>
          <a:ln>
            <a:noFill/>
          </a:ln>
        </p:spPr>
        <p:txBody>
          <a:bodyPr anchorCtr="0" anchor="t" bIns="0" lIns="0" spcFirstLastPara="1" rIns="0" wrap="square" tIns="9050">
            <a:spAutoFit/>
          </a:bodyPr>
          <a:lstStyle/>
          <a:p>
            <a:pPr indent="0" lvl="0" marL="12700" rtl="0" algn="l">
              <a:lnSpc>
                <a:spcPct val="100000"/>
              </a:lnSpc>
              <a:spcBef>
                <a:spcPts val="0"/>
              </a:spcBef>
              <a:spcAft>
                <a:spcPts val="0"/>
              </a:spcAft>
              <a:buNone/>
            </a:pPr>
            <a:r>
              <a:rPr lang="en" sz="3000"/>
              <a:t>Vaccine Transfer Policy Update</a:t>
            </a:r>
            <a:endParaRPr sz="3000"/>
          </a:p>
        </p:txBody>
      </p:sp>
      <p:sp>
        <p:nvSpPr>
          <p:cNvPr id="532" name="Google Shape;532;p37"/>
          <p:cNvSpPr txBox="1"/>
          <p:nvPr>
            <p:ph idx="12" type="sldNum"/>
          </p:nvPr>
        </p:nvSpPr>
        <p:spPr>
          <a:xfrm>
            <a:off x="8760905" y="4941094"/>
            <a:ext cx="220028" cy="171450"/>
          </a:xfrm>
          <a:prstGeom prst="rect">
            <a:avLst/>
          </a:prstGeom>
          <a:noFill/>
          <a:ln>
            <a:noFill/>
          </a:ln>
        </p:spPr>
        <p:txBody>
          <a:bodyPr anchorCtr="0" anchor="t" bIns="0" lIns="0" spcFirstLastPara="1" rIns="0" wrap="square" tIns="0">
            <a:spAutoFit/>
          </a:bodyPr>
          <a:lstStyle/>
          <a:p>
            <a:pPr indent="0" lvl="0" marL="25400" rtl="0" algn="l">
              <a:lnSpc>
                <a:spcPct val="100875"/>
              </a:lnSpc>
              <a:spcBef>
                <a:spcPts val="0"/>
              </a:spcBef>
              <a:spcAft>
                <a:spcPts val="0"/>
              </a:spcAft>
              <a:buNone/>
            </a:pPr>
            <a:fld id="{00000000-1234-1234-1234-123412341234}" type="slidenum">
              <a:rPr lang="en" sz="1100"/>
              <a:t>‹#›</a:t>
            </a:fld>
            <a:endParaRPr sz="1100"/>
          </a:p>
        </p:txBody>
      </p:sp>
      <p:sp>
        <p:nvSpPr>
          <p:cNvPr id="533" name="Google Shape;533;p37"/>
          <p:cNvSpPr txBox="1"/>
          <p:nvPr/>
        </p:nvSpPr>
        <p:spPr>
          <a:xfrm>
            <a:off x="687704" y="1064856"/>
            <a:ext cx="8060531" cy="3001803"/>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b="1" lang="en" sz="1500">
                <a:solidFill>
                  <a:srgbClr val="0E4D7A"/>
                </a:solidFill>
                <a:latin typeface="Calibri"/>
                <a:ea typeface="Calibri"/>
                <a:cs typeface="Calibri"/>
                <a:sym typeface="Calibri"/>
              </a:rPr>
              <a:t>Health Centers may transfer vaccine doses to other health centers participating in the Vaccine</a:t>
            </a:r>
            <a:endParaRPr sz="1500">
              <a:latin typeface="Calibri"/>
              <a:ea typeface="Calibri"/>
              <a:cs typeface="Calibri"/>
              <a:sym typeface="Calibri"/>
            </a:endParaRPr>
          </a:p>
          <a:p>
            <a:pPr indent="0" lvl="0" marL="12700" marR="0" rtl="0" algn="l">
              <a:lnSpc>
                <a:spcPct val="100000"/>
              </a:lnSpc>
              <a:spcBef>
                <a:spcPts val="0"/>
              </a:spcBef>
              <a:spcAft>
                <a:spcPts val="0"/>
              </a:spcAft>
              <a:buNone/>
            </a:pPr>
            <a:r>
              <a:rPr b="1" lang="en" sz="1500">
                <a:solidFill>
                  <a:srgbClr val="0E4D7A"/>
                </a:solidFill>
                <a:latin typeface="Calibri"/>
                <a:ea typeface="Calibri"/>
                <a:cs typeface="Calibri"/>
                <a:sym typeface="Calibri"/>
              </a:rPr>
              <a:t>Program as long as the following requirements are satisfied:</a:t>
            </a:r>
            <a:endParaRPr sz="1500">
              <a:latin typeface="Calibri"/>
              <a:ea typeface="Calibri"/>
              <a:cs typeface="Calibri"/>
              <a:sym typeface="Calibri"/>
            </a:endParaRPr>
          </a:p>
          <a:p>
            <a:pPr indent="0" lvl="0" marL="0" marR="0" rtl="0" algn="l">
              <a:lnSpc>
                <a:spcPct val="100000"/>
              </a:lnSpc>
              <a:spcBef>
                <a:spcPts val="0"/>
              </a:spcBef>
              <a:spcAft>
                <a:spcPts val="0"/>
              </a:spcAft>
              <a:buNone/>
            </a:pPr>
            <a:r>
              <a:t/>
            </a:r>
            <a:endParaRPr sz="2100">
              <a:latin typeface="Calibri"/>
              <a:ea typeface="Calibri"/>
              <a:cs typeface="Calibri"/>
              <a:sym typeface="Calibri"/>
            </a:endParaRPr>
          </a:p>
          <a:p>
            <a:pPr indent="-260350" lvl="0" marL="266700" marR="114300" rtl="0" algn="l">
              <a:lnSpc>
                <a:spcPct val="100000"/>
              </a:lnSpc>
              <a:spcBef>
                <a:spcPts val="0"/>
              </a:spcBef>
              <a:spcAft>
                <a:spcPts val="0"/>
              </a:spcAft>
              <a:buClr>
                <a:srgbClr val="0E4D7A"/>
              </a:buClr>
              <a:buSzPts val="1900"/>
              <a:buFont typeface="Arial"/>
              <a:buChar char="•"/>
            </a:pPr>
            <a:r>
              <a:rPr lang="en" sz="1500">
                <a:solidFill>
                  <a:srgbClr val="0E4D7A"/>
                </a:solidFill>
                <a:latin typeface="Calibri"/>
                <a:ea typeface="Calibri"/>
                <a:cs typeface="Calibri"/>
                <a:sym typeface="Calibri"/>
              </a:rPr>
              <a:t>Transfer process must be done in VPoP (VTrckS Provider Ordering Portal) system. Both the site from  centers wish to transfer vaccine and the other health center’s site(s) receiving transferred vaccine  doses must be successfully onboarded into VPoP.</a:t>
            </a:r>
            <a:endParaRPr sz="1500">
              <a:latin typeface="Calibri"/>
              <a:ea typeface="Calibri"/>
              <a:cs typeface="Calibri"/>
              <a:sym typeface="Calibri"/>
            </a:endParaRPr>
          </a:p>
          <a:p>
            <a:pPr indent="-260350" lvl="0" marL="266700" marR="0" rtl="0" algn="l">
              <a:lnSpc>
                <a:spcPct val="100000"/>
              </a:lnSpc>
              <a:spcBef>
                <a:spcPts val="400"/>
              </a:spcBef>
              <a:spcAft>
                <a:spcPts val="0"/>
              </a:spcAft>
              <a:buClr>
                <a:srgbClr val="0E4D7A"/>
              </a:buClr>
              <a:buSzPts val="1900"/>
              <a:buFont typeface="Arial"/>
              <a:buChar char="•"/>
            </a:pPr>
            <a:r>
              <a:rPr lang="en" sz="1500">
                <a:solidFill>
                  <a:srgbClr val="0E4D7A"/>
                </a:solidFill>
                <a:latin typeface="Calibri"/>
                <a:ea typeface="Calibri"/>
                <a:cs typeface="Calibri"/>
                <a:sym typeface="Calibri"/>
              </a:rPr>
              <a:t>There must be agreement in writing between the health center that wishes to transfer vaccine doses  and the health center to which the vaccine is being transferred.</a:t>
            </a:r>
            <a:endParaRPr sz="1500">
              <a:latin typeface="Calibri"/>
              <a:ea typeface="Calibri"/>
              <a:cs typeface="Calibri"/>
              <a:sym typeface="Calibri"/>
            </a:endParaRPr>
          </a:p>
          <a:p>
            <a:pPr indent="-260350" lvl="0" marL="266700" marR="0" rtl="0" algn="l">
              <a:lnSpc>
                <a:spcPct val="100000"/>
              </a:lnSpc>
              <a:spcBef>
                <a:spcPts val="400"/>
              </a:spcBef>
              <a:spcAft>
                <a:spcPts val="0"/>
              </a:spcAft>
              <a:buClr>
                <a:srgbClr val="0E4D7A"/>
              </a:buClr>
              <a:buSzPts val="1900"/>
              <a:buFont typeface="Arial"/>
              <a:buChar char="•"/>
            </a:pPr>
            <a:r>
              <a:rPr lang="en" sz="1500">
                <a:solidFill>
                  <a:srgbClr val="0E4D7A"/>
                </a:solidFill>
                <a:latin typeface="Calibri"/>
                <a:ea typeface="Calibri"/>
                <a:cs typeface="Calibri"/>
                <a:sym typeface="Calibri"/>
              </a:rPr>
              <a:t>Physical transfer of vaccine doses between health center sites must be done in accordance with all</a:t>
            </a:r>
            <a:endParaRPr sz="1500">
              <a:latin typeface="Calibri"/>
              <a:ea typeface="Calibri"/>
              <a:cs typeface="Calibri"/>
              <a:sym typeface="Calibri"/>
            </a:endParaRPr>
          </a:p>
          <a:p>
            <a:pPr indent="0" lvl="0" marL="266700" marR="0" rtl="0" algn="l">
              <a:lnSpc>
                <a:spcPct val="100000"/>
              </a:lnSpc>
              <a:spcBef>
                <a:spcPts val="0"/>
              </a:spcBef>
              <a:spcAft>
                <a:spcPts val="0"/>
              </a:spcAft>
              <a:buNone/>
            </a:pPr>
            <a:r>
              <a:rPr lang="en" sz="1500">
                <a:solidFill>
                  <a:srgbClr val="0E4D7A"/>
                </a:solidFill>
                <a:latin typeface="Calibri"/>
                <a:ea typeface="Calibri"/>
                <a:cs typeface="Calibri"/>
                <a:sym typeface="Calibri"/>
              </a:rPr>
              <a:t>temperature control and handling requirements of the vaccine product(s) being transferred.</a:t>
            </a:r>
            <a:endParaRPr sz="1500">
              <a:latin typeface="Calibri"/>
              <a:ea typeface="Calibri"/>
              <a:cs typeface="Calibri"/>
              <a:sym typeface="Calibri"/>
            </a:endParaRPr>
          </a:p>
          <a:p>
            <a:pPr indent="-260350" lvl="0" marL="266700" marR="292100" rtl="0" algn="l">
              <a:lnSpc>
                <a:spcPct val="100000"/>
              </a:lnSpc>
              <a:spcBef>
                <a:spcPts val="400"/>
              </a:spcBef>
              <a:spcAft>
                <a:spcPts val="0"/>
              </a:spcAft>
              <a:buClr>
                <a:srgbClr val="0E4D7A"/>
              </a:buClr>
              <a:buSzPts val="1900"/>
              <a:buFont typeface="Arial"/>
              <a:buChar char="•"/>
            </a:pPr>
            <a:r>
              <a:rPr lang="en" sz="1500">
                <a:solidFill>
                  <a:srgbClr val="0E4D7A"/>
                </a:solidFill>
                <a:latin typeface="Calibri"/>
                <a:ea typeface="Calibri"/>
                <a:cs typeface="Calibri"/>
                <a:sym typeface="Calibri"/>
              </a:rPr>
              <a:t>All health center sites where vaccine received from the Health Center COVID-19 Vaccine Program  will be delivered must have VPoP accounts.</a:t>
            </a:r>
            <a:endParaRPr sz="15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Today’s Facilitators</a:t>
            </a:r>
            <a:endParaRPr/>
          </a:p>
        </p:txBody>
      </p:sp>
      <p:sp>
        <p:nvSpPr>
          <p:cNvPr id="116" name="Google Shape;116;p20"/>
          <p:cNvSpPr txBox="1"/>
          <p:nvPr/>
        </p:nvSpPr>
        <p:spPr>
          <a:xfrm>
            <a:off x="1007700" y="3704125"/>
            <a:ext cx="3432000" cy="109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en" sz="1700">
                <a:latin typeface="Roboto"/>
                <a:ea typeface="Roboto"/>
                <a:cs typeface="Roboto"/>
                <a:sym typeface="Roboto"/>
              </a:rPr>
              <a:t>John Nguyen-Yap, MSW</a:t>
            </a:r>
            <a:endParaRPr b="1" i="0" sz="17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i="1" lang="en">
                <a:latin typeface="Roboto"/>
                <a:ea typeface="Roboto"/>
                <a:cs typeface="Roboto"/>
                <a:sym typeface="Roboto"/>
              </a:rPr>
              <a:t>Associate Director, Health Equity </a:t>
            </a:r>
            <a:r>
              <a:rPr lang="en">
                <a:latin typeface="Roboto"/>
                <a:ea typeface="Roboto"/>
                <a:cs typeface="Roboto"/>
                <a:sym typeface="Roboto"/>
              </a:rPr>
              <a:t>Association of Asian Pacific Community Health Organizations</a:t>
            </a:r>
            <a:endParaRPr b="0" i="0" u="none" cap="none" strike="noStrike">
              <a:solidFill>
                <a:srgbClr val="000000"/>
              </a:solidFill>
              <a:latin typeface="Roboto"/>
              <a:ea typeface="Roboto"/>
              <a:cs typeface="Roboto"/>
              <a:sym typeface="Roboto"/>
            </a:endParaRPr>
          </a:p>
        </p:txBody>
      </p:sp>
      <p:pic>
        <p:nvPicPr>
          <p:cNvPr id="117" name="Google Shape;117;p20"/>
          <p:cNvPicPr preferRelativeResize="0"/>
          <p:nvPr/>
        </p:nvPicPr>
        <p:blipFill>
          <a:blip r:embed="rId3">
            <a:alphaModFix/>
          </a:blip>
          <a:stretch>
            <a:fillRect/>
          </a:stretch>
        </p:blipFill>
        <p:spPr>
          <a:xfrm>
            <a:off x="1145725" y="1725200"/>
            <a:ext cx="1693075" cy="1693075"/>
          </a:xfrm>
          <a:prstGeom prst="rect">
            <a:avLst/>
          </a:prstGeom>
          <a:noFill/>
          <a:ln>
            <a:noFill/>
          </a:ln>
        </p:spPr>
      </p:pic>
      <p:pic>
        <p:nvPicPr>
          <p:cNvPr id="118" name="Google Shape;118;p20"/>
          <p:cNvPicPr preferRelativeResize="0"/>
          <p:nvPr/>
        </p:nvPicPr>
        <p:blipFill>
          <a:blip r:embed="rId4">
            <a:alphaModFix/>
          </a:blip>
          <a:stretch>
            <a:fillRect/>
          </a:stretch>
        </p:blipFill>
        <p:spPr>
          <a:xfrm>
            <a:off x="5239651" y="1727325"/>
            <a:ext cx="1693075" cy="1688857"/>
          </a:xfrm>
          <a:prstGeom prst="rect">
            <a:avLst/>
          </a:prstGeom>
          <a:noFill/>
          <a:ln>
            <a:noFill/>
          </a:ln>
        </p:spPr>
      </p:pic>
      <p:sp>
        <p:nvSpPr>
          <p:cNvPr id="119" name="Google Shape;119;p20"/>
          <p:cNvSpPr txBox="1"/>
          <p:nvPr/>
        </p:nvSpPr>
        <p:spPr>
          <a:xfrm>
            <a:off x="5099275" y="3596425"/>
            <a:ext cx="3432000" cy="1308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en" sz="1700">
                <a:latin typeface="Roboto"/>
                <a:ea typeface="Roboto"/>
                <a:cs typeface="Roboto"/>
                <a:sym typeface="Roboto"/>
              </a:rPr>
              <a:t>Joe Lee, MSHA</a:t>
            </a:r>
            <a:endParaRPr b="1" i="0" sz="17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i="1" lang="en">
                <a:latin typeface="Roboto"/>
                <a:ea typeface="Roboto"/>
                <a:cs typeface="Roboto"/>
                <a:sym typeface="Roboto"/>
              </a:rPr>
              <a:t>Director of Strategic Initiatives and Partnerships</a:t>
            </a:r>
            <a:endParaRPr i="1">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lang="en">
                <a:latin typeface="Roboto"/>
                <a:ea typeface="Roboto"/>
                <a:cs typeface="Roboto"/>
                <a:sym typeface="Roboto"/>
              </a:rPr>
              <a:t>Association of Asian Pacific Community Health Organizations</a:t>
            </a:r>
            <a:endParaRPr b="0" i="0" u="none" cap="none" strike="noStrike">
              <a:solidFill>
                <a:srgbClr val="000000"/>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38"/>
          <p:cNvSpPr txBox="1"/>
          <p:nvPr>
            <p:ph type="title"/>
          </p:nvPr>
        </p:nvSpPr>
        <p:spPr>
          <a:xfrm>
            <a:off x="687704" y="138112"/>
            <a:ext cx="1787366" cy="476250"/>
          </a:xfrm>
          <a:prstGeom prst="rect">
            <a:avLst/>
          </a:prstGeom>
          <a:noFill/>
          <a:ln>
            <a:noFill/>
          </a:ln>
        </p:spPr>
        <p:txBody>
          <a:bodyPr anchorCtr="0" anchor="t" bIns="0" lIns="0" spcFirstLastPara="1" rIns="0" wrap="square" tIns="9050">
            <a:spAutoFit/>
          </a:bodyPr>
          <a:lstStyle/>
          <a:p>
            <a:pPr indent="0" lvl="0" marL="12700" rtl="0" algn="l">
              <a:lnSpc>
                <a:spcPct val="100000"/>
              </a:lnSpc>
              <a:spcBef>
                <a:spcPts val="0"/>
              </a:spcBef>
              <a:spcAft>
                <a:spcPts val="0"/>
              </a:spcAft>
              <a:buNone/>
            </a:pPr>
            <a:r>
              <a:rPr lang="en" sz="3000"/>
              <a:t>Questions?</a:t>
            </a:r>
            <a:endParaRPr sz="3000"/>
          </a:p>
        </p:txBody>
      </p:sp>
      <p:pic>
        <p:nvPicPr>
          <p:cNvPr id="539" name="Google Shape;539;p38"/>
          <p:cNvPicPr preferRelativeResize="0"/>
          <p:nvPr/>
        </p:nvPicPr>
        <p:blipFill rotWithShape="1">
          <a:blip r:embed="rId3">
            <a:alphaModFix/>
          </a:blip>
          <a:srcRect b="0" l="0" r="0" t="0"/>
          <a:stretch/>
        </p:blipFill>
        <p:spPr>
          <a:xfrm>
            <a:off x="1913470" y="1408558"/>
            <a:ext cx="5256512" cy="2918237"/>
          </a:xfrm>
          <a:prstGeom prst="rect">
            <a:avLst/>
          </a:prstGeom>
          <a:noFill/>
          <a:ln>
            <a:noFill/>
          </a:ln>
        </p:spPr>
      </p:pic>
      <p:sp>
        <p:nvSpPr>
          <p:cNvPr id="540" name="Google Shape;540;p38"/>
          <p:cNvSpPr txBox="1"/>
          <p:nvPr>
            <p:ph idx="12" type="sldNum"/>
          </p:nvPr>
        </p:nvSpPr>
        <p:spPr>
          <a:xfrm>
            <a:off x="8760905" y="4941094"/>
            <a:ext cx="220028" cy="171450"/>
          </a:xfrm>
          <a:prstGeom prst="rect">
            <a:avLst/>
          </a:prstGeom>
          <a:noFill/>
          <a:ln>
            <a:noFill/>
          </a:ln>
        </p:spPr>
        <p:txBody>
          <a:bodyPr anchorCtr="0" anchor="t" bIns="0" lIns="0" spcFirstLastPara="1" rIns="0" wrap="square" tIns="0">
            <a:spAutoFit/>
          </a:bodyPr>
          <a:lstStyle/>
          <a:p>
            <a:pPr indent="0" lvl="0" marL="25400" rtl="0" algn="l">
              <a:lnSpc>
                <a:spcPct val="100875"/>
              </a:lnSpc>
              <a:spcBef>
                <a:spcPts val="0"/>
              </a:spcBef>
              <a:spcAft>
                <a:spcPts val="0"/>
              </a:spcAft>
              <a:buNone/>
            </a:pPr>
            <a:fld id="{00000000-1234-1234-1234-123412341234}" type="slidenum">
              <a:rPr lang="en" sz="1100"/>
              <a:t>‹#›</a:t>
            </a:fld>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9"/>
          <p:cNvSpPr/>
          <p:nvPr/>
        </p:nvSpPr>
        <p:spPr>
          <a:xfrm>
            <a:off x="571" y="800671"/>
            <a:ext cx="9144000" cy="0"/>
          </a:xfrm>
          <a:custGeom>
            <a:rect b="b" l="l" r="r" t="t"/>
            <a:pathLst>
              <a:path extrusionOk="0" h="120000" w="12192000">
                <a:moveTo>
                  <a:pt x="0" y="0"/>
                </a:moveTo>
                <a:lnTo>
                  <a:pt x="12192000" y="0"/>
                </a:lnTo>
              </a:path>
            </a:pathLst>
          </a:custGeom>
          <a:noFill/>
          <a:ln cap="flat" cmpd="sng" w="381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546" name="Google Shape;546;p39"/>
          <p:cNvSpPr txBox="1"/>
          <p:nvPr>
            <p:ph type="title"/>
          </p:nvPr>
        </p:nvSpPr>
        <p:spPr>
          <a:xfrm>
            <a:off x="687704" y="138112"/>
            <a:ext cx="1610678" cy="476250"/>
          </a:xfrm>
          <a:prstGeom prst="rect">
            <a:avLst/>
          </a:prstGeom>
          <a:noFill/>
          <a:ln>
            <a:noFill/>
          </a:ln>
        </p:spPr>
        <p:txBody>
          <a:bodyPr anchorCtr="0" anchor="t" bIns="0" lIns="0" spcFirstLastPara="1" rIns="0" wrap="square" tIns="9050">
            <a:spAutoFit/>
          </a:bodyPr>
          <a:lstStyle/>
          <a:p>
            <a:pPr indent="0" lvl="0" marL="12700" rtl="0" algn="l">
              <a:lnSpc>
                <a:spcPct val="100000"/>
              </a:lnSpc>
              <a:spcBef>
                <a:spcPts val="0"/>
              </a:spcBef>
              <a:spcAft>
                <a:spcPts val="0"/>
              </a:spcAft>
              <a:buNone/>
            </a:pPr>
            <a:r>
              <a:rPr lang="en" sz="3000"/>
              <a:t>Resources</a:t>
            </a:r>
            <a:endParaRPr sz="3000"/>
          </a:p>
        </p:txBody>
      </p:sp>
      <p:sp>
        <p:nvSpPr>
          <p:cNvPr id="547" name="Google Shape;547;p39"/>
          <p:cNvSpPr txBox="1"/>
          <p:nvPr>
            <p:ph idx="12" type="sldNum"/>
          </p:nvPr>
        </p:nvSpPr>
        <p:spPr>
          <a:xfrm>
            <a:off x="8760905" y="4941094"/>
            <a:ext cx="220028" cy="171450"/>
          </a:xfrm>
          <a:prstGeom prst="rect">
            <a:avLst/>
          </a:prstGeom>
          <a:noFill/>
          <a:ln>
            <a:noFill/>
          </a:ln>
        </p:spPr>
        <p:txBody>
          <a:bodyPr anchorCtr="0" anchor="t" bIns="0" lIns="0" spcFirstLastPara="1" rIns="0" wrap="square" tIns="0">
            <a:spAutoFit/>
          </a:bodyPr>
          <a:lstStyle/>
          <a:p>
            <a:pPr indent="0" lvl="0" marL="25400" rtl="0" algn="l">
              <a:lnSpc>
                <a:spcPct val="100875"/>
              </a:lnSpc>
              <a:spcBef>
                <a:spcPts val="0"/>
              </a:spcBef>
              <a:spcAft>
                <a:spcPts val="0"/>
              </a:spcAft>
              <a:buNone/>
            </a:pPr>
            <a:fld id="{00000000-1234-1234-1234-123412341234}" type="slidenum">
              <a:rPr lang="en" sz="1100"/>
              <a:t>‹#›</a:t>
            </a:fld>
            <a:endParaRPr sz="1100"/>
          </a:p>
        </p:txBody>
      </p:sp>
      <p:graphicFrame>
        <p:nvGraphicFramePr>
          <p:cNvPr id="548" name="Google Shape;548;p39"/>
          <p:cNvGraphicFramePr/>
          <p:nvPr/>
        </p:nvGraphicFramePr>
        <p:xfrm>
          <a:off x="538163" y="1081088"/>
          <a:ext cx="3000000" cy="3000000"/>
        </p:xfrm>
        <a:graphic>
          <a:graphicData uri="http://schemas.openxmlformats.org/drawingml/2006/table">
            <a:tbl>
              <a:tblPr bandRow="1" firstRow="1">
                <a:noFill/>
                <a:tableStyleId>{B629DC3E-4303-4B0F-89A4-524FDDC79D81}</a:tableStyleId>
              </a:tblPr>
              <a:tblGrid>
                <a:gridCol w="1979275"/>
                <a:gridCol w="6164575"/>
              </a:tblGrid>
              <a:tr h="329075">
                <a:tc>
                  <a:txBody>
                    <a:bodyPr/>
                    <a:lstStyle/>
                    <a:p>
                      <a:pPr indent="0" lvl="0" marL="63500" marR="0" rtl="0" algn="l">
                        <a:lnSpc>
                          <a:spcPct val="100000"/>
                        </a:lnSpc>
                        <a:spcBef>
                          <a:spcPts val="0"/>
                        </a:spcBef>
                        <a:spcAft>
                          <a:spcPts val="0"/>
                        </a:spcAft>
                        <a:buNone/>
                      </a:pPr>
                      <a:r>
                        <a:rPr b="1" lang="en" sz="1400" u="none" cap="none" strike="noStrike">
                          <a:solidFill>
                            <a:srgbClr val="FFFFFF"/>
                          </a:solidFill>
                          <a:latin typeface="Calibri"/>
                          <a:ea typeface="Calibri"/>
                          <a:cs typeface="Calibri"/>
                          <a:sym typeface="Calibri"/>
                        </a:rPr>
                        <a:t>TA Topic</a:t>
                      </a:r>
                      <a:endParaRPr sz="1400" u="none" cap="none" strike="noStrike">
                        <a:latin typeface="Calibri"/>
                        <a:ea typeface="Calibri"/>
                        <a:cs typeface="Calibri"/>
                        <a:sym typeface="Calibri"/>
                      </a:endParaRPr>
                    </a:p>
                  </a:txBody>
                  <a:tcPr marT="228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06699"/>
                    </a:solidFill>
                  </a:tcPr>
                </a:tc>
                <a:tc>
                  <a:txBody>
                    <a:bodyPr/>
                    <a:lstStyle/>
                    <a:p>
                      <a:pPr indent="0" lvl="0" marL="63500" marR="0" rtl="0" algn="l">
                        <a:lnSpc>
                          <a:spcPct val="100000"/>
                        </a:lnSpc>
                        <a:spcBef>
                          <a:spcPts val="0"/>
                        </a:spcBef>
                        <a:spcAft>
                          <a:spcPts val="0"/>
                        </a:spcAft>
                        <a:buNone/>
                      </a:pPr>
                      <a:r>
                        <a:rPr b="1" lang="en" sz="1400" u="none" cap="none" strike="noStrike">
                          <a:solidFill>
                            <a:srgbClr val="FFFFFF"/>
                          </a:solidFill>
                          <a:latin typeface="Calibri"/>
                          <a:ea typeface="Calibri"/>
                          <a:cs typeface="Calibri"/>
                          <a:sym typeface="Calibri"/>
                        </a:rPr>
                        <a:t>Contact Information</a:t>
                      </a:r>
                      <a:endParaRPr sz="1400" u="none" cap="none" strike="noStrike">
                        <a:latin typeface="Calibri"/>
                        <a:ea typeface="Calibri"/>
                        <a:cs typeface="Calibri"/>
                        <a:sym typeface="Calibri"/>
                      </a:endParaRPr>
                    </a:p>
                  </a:txBody>
                  <a:tcPr marT="228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06699"/>
                    </a:solidFill>
                  </a:tcPr>
                </a:tc>
              </a:tr>
              <a:tr h="568650">
                <a:tc>
                  <a:txBody>
                    <a:bodyPr/>
                    <a:lstStyle/>
                    <a:p>
                      <a:pPr indent="0" lvl="0" marL="63500" marR="0" rtl="0" algn="l">
                        <a:lnSpc>
                          <a:spcPct val="100000"/>
                        </a:lnSpc>
                        <a:spcBef>
                          <a:spcPts val="0"/>
                        </a:spcBef>
                        <a:spcAft>
                          <a:spcPts val="0"/>
                        </a:spcAft>
                        <a:buNone/>
                      </a:pPr>
                      <a:r>
                        <a:rPr b="1" lang="en" sz="1400" u="none" cap="none" strike="noStrike">
                          <a:latin typeface="Calibri"/>
                          <a:ea typeface="Calibri"/>
                          <a:cs typeface="Calibri"/>
                          <a:sym typeface="Calibri"/>
                        </a:rPr>
                        <a:t>BPHC Contact Form</a:t>
                      </a:r>
                      <a:endParaRPr sz="1400" u="none" cap="none" strike="noStrike">
                        <a:latin typeface="Calibri"/>
                        <a:ea typeface="Calibri"/>
                        <a:cs typeface="Calibri"/>
                        <a:sym typeface="Calibri"/>
                      </a:endParaRPr>
                    </a:p>
                  </a:txBody>
                  <a:tcPr marT="228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2DE"/>
                    </a:solidFill>
                  </a:tcPr>
                </a:tc>
                <a:tc>
                  <a:txBody>
                    <a:bodyPr/>
                    <a:lstStyle/>
                    <a:p>
                      <a:pPr indent="0" lvl="0" marL="63500" marR="0" rtl="0" algn="l">
                        <a:lnSpc>
                          <a:spcPct val="100000"/>
                        </a:lnSpc>
                        <a:spcBef>
                          <a:spcPts val="0"/>
                        </a:spcBef>
                        <a:spcAft>
                          <a:spcPts val="0"/>
                        </a:spcAft>
                        <a:buNone/>
                      </a:pPr>
                      <a:r>
                        <a:rPr lang="en" sz="900" u="sng" cap="none" strike="noStrike">
                          <a:solidFill>
                            <a:schemeClr val="hlink"/>
                          </a:solidFill>
                          <a:latin typeface="Calibri"/>
                          <a:ea typeface="Calibri"/>
                          <a:cs typeface="Calibri"/>
                          <a:sym typeface="Calibri"/>
                          <a:hlinkClick r:id="rId3"/>
                        </a:rPr>
                        <a:t>https://bphccommunications.secure.force.com/ContactBPHC/BPHC_Contact_Form</a:t>
                      </a:r>
                      <a:endParaRPr sz="900" u="none" cap="none" strike="noStrike">
                        <a:latin typeface="Calibri"/>
                        <a:ea typeface="Calibri"/>
                        <a:cs typeface="Calibri"/>
                        <a:sym typeface="Calibri"/>
                      </a:endParaRPr>
                    </a:p>
                    <a:p>
                      <a:pPr indent="0" lvl="0" marL="63500" marR="0" rtl="0" algn="l">
                        <a:lnSpc>
                          <a:spcPct val="100000"/>
                        </a:lnSpc>
                        <a:spcBef>
                          <a:spcPts val="0"/>
                        </a:spcBef>
                        <a:spcAft>
                          <a:spcPts val="0"/>
                        </a:spcAft>
                        <a:buNone/>
                      </a:pPr>
                      <a:r>
                        <a:rPr i="1" lang="en" sz="900" u="none" cap="none" strike="noStrike">
                          <a:latin typeface="Calibri"/>
                          <a:ea typeface="Calibri"/>
                          <a:cs typeface="Calibri"/>
                          <a:sym typeface="Calibri"/>
                        </a:rPr>
                        <a:t>Select fourth category: “Health Center COVID-19 Vaccine Program”</a:t>
                      </a:r>
                      <a:endParaRPr sz="900" u="none" cap="none" strike="noStrike">
                        <a:latin typeface="Calibri"/>
                        <a:ea typeface="Calibri"/>
                        <a:cs typeface="Calibri"/>
                        <a:sym typeface="Calibri"/>
                      </a:endParaRPr>
                    </a:p>
                  </a:txBody>
                  <a:tcPr marT="276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2DE"/>
                    </a:solidFill>
                  </a:tcPr>
                </a:tc>
              </a:tr>
              <a:tr h="329075">
                <a:tc>
                  <a:txBody>
                    <a:bodyPr/>
                    <a:lstStyle/>
                    <a:p>
                      <a:pPr indent="0" lvl="0" marL="63500" marR="0" rtl="0" algn="l">
                        <a:lnSpc>
                          <a:spcPct val="100000"/>
                        </a:lnSpc>
                        <a:spcBef>
                          <a:spcPts val="0"/>
                        </a:spcBef>
                        <a:spcAft>
                          <a:spcPts val="0"/>
                        </a:spcAft>
                        <a:buNone/>
                      </a:pPr>
                      <a:r>
                        <a:rPr b="1" lang="en" sz="1400" u="none" cap="none" strike="noStrike">
                          <a:latin typeface="Calibri"/>
                          <a:ea typeface="Calibri"/>
                          <a:cs typeface="Calibri"/>
                          <a:sym typeface="Calibri"/>
                        </a:rPr>
                        <a:t>Program Webpage</a:t>
                      </a:r>
                      <a:endParaRPr sz="1400" u="none" cap="none" strike="noStrike">
                        <a:latin typeface="Calibri"/>
                        <a:ea typeface="Calibri"/>
                        <a:cs typeface="Calibri"/>
                        <a:sym typeface="Calibri"/>
                      </a:endParaRPr>
                    </a:p>
                  </a:txBody>
                  <a:tcPr marT="23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AEE"/>
                    </a:solidFill>
                  </a:tcPr>
                </a:tc>
                <a:tc>
                  <a:txBody>
                    <a:bodyPr/>
                    <a:lstStyle/>
                    <a:p>
                      <a:pPr indent="0" lvl="0" marL="63500" marR="0" rtl="0" algn="l">
                        <a:lnSpc>
                          <a:spcPct val="100000"/>
                        </a:lnSpc>
                        <a:spcBef>
                          <a:spcPts val="0"/>
                        </a:spcBef>
                        <a:spcAft>
                          <a:spcPts val="0"/>
                        </a:spcAft>
                        <a:buNone/>
                      </a:pPr>
                      <a:r>
                        <a:rPr lang="en" sz="1400" u="sng" cap="none" strike="noStrike">
                          <a:solidFill>
                            <a:schemeClr val="hlink"/>
                          </a:solidFill>
                          <a:latin typeface="Calibri"/>
                          <a:ea typeface="Calibri"/>
                          <a:cs typeface="Calibri"/>
                          <a:sym typeface="Calibri"/>
                          <a:hlinkClick r:id="rId4"/>
                        </a:rPr>
                        <a:t>https://www.hrsa.gov/coronavirus/health-center-program</a:t>
                      </a:r>
                      <a:endParaRPr sz="1400" u="none" cap="none" strike="noStrike">
                        <a:latin typeface="Calibri"/>
                        <a:ea typeface="Calibri"/>
                        <a:cs typeface="Calibri"/>
                        <a:sym typeface="Calibri"/>
                      </a:endParaRPr>
                    </a:p>
                  </a:txBody>
                  <a:tcPr marT="23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AEE"/>
                    </a:solidFill>
                  </a:tcPr>
                </a:tc>
              </a:tr>
              <a:tr h="329550">
                <a:tc>
                  <a:txBody>
                    <a:bodyPr/>
                    <a:lstStyle/>
                    <a:p>
                      <a:pPr indent="0" lvl="0" marL="63500" marR="0" rtl="0" algn="l">
                        <a:lnSpc>
                          <a:spcPct val="100000"/>
                        </a:lnSpc>
                        <a:spcBef>
                          <a:spcPts val="0"/>
                        </a:spcBef>
                        <a:spcAft>
                          <a:spcPts val="0"/>
                        </a:spcAft>
                        <a:buNone/>
                      </a:pPr>
                      <a:r>
                        <a:rPr b="1" lang="en" sz="1400" u="none" cap="none" strike="noStrike">
                          <a:latin typeface="Calibri"/>
                          <a:ea typeface="Calibri"/>
                          <a:cs typeface="Calibri"/>
                          <a:sym typeface="Calibri"/>
                        </a:rPr>
                        <a:t>Program FAQs</a:t>
                      </a:r>
                      <a:endParaRPr sz="1400" u="none" cap="none" strike="noStrike">
                        <a:latin typeface="Calibri"/>
                        <a:ea typeface="Calibri"/>
                        <a:cs typeface="Calibri"/>
                        <a:sym typeface="Calibri"/>
                      </a:endParaRPr>
                    </a:p>
                  </a:txBody>
                  <a:tcPr marT="23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2DE"/>
                    </a:solidFill>
                  </a:tcPr>
                </a:tc>
                <a:tc>
                  <a:txBody>
                    <a:bodyPr/>
                    <a:lstStyle/>
                    <a:p>
                      <a:pPr indent="0" lvl="0" marL="63500" marR="0" rtl="0" algn="l">
                        <a:lnSpc>
                          <a:spcPct val="100000"/>
                        </a:lnSpc>
                        <a:spcBef>
                          <a:spcPts val="0"/>
                        </a:spcBef>
                        <a:spcAft>
                          <a:spcPts val="0"/>
                        </a:spcAft>
                        <a:buNone/>
                      </a:pPr>
                      <a:r>
                        <a:rPr lang="en" sz="1400" u="sng" cap="none" strike="noStrike">
                          <a:solidFill>
                            <a:schemeClr val="hlink"/>
                          </a:solidFill>
                          <a:latin typeface="Calibri"/>
                          <a:ea typeface="Calibri"/>
                          <a:cs typeface="Calibri"/>
                          <a:sym typeface="Calibri"/>
                          <a:hlinkClick r:id="rId5"/>
                        </a:rPr>
                        <a:t>https://bphc.hrsa.gov/emergency-response/coronavirus-frequently-asked-questions</a:t>
                      </a:r>
                      <a:endParaRPr sz="1400" u="none" cap="none" strike="noStrike">
                        <a:latin typeface="Calibri"/>
                        <a:ea typeface="Calibri"/>
                        <a:cs typeface="Calibri"/>
                        <a:sym typeface="Calibri"/>
                      </a:endParaRPr>
                    </a:p>
                  </a:txBody>
                  <a:tcPr marT="23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2DE"/>
                    </a:solidFill>
                  </a:tcPr>
                </a:tc>
              </a:tr>
              <a:tr h="329075">
                <a:tc>
                  <a:txBody>
                    <a:bodyPr/>
                    <a:lstStyle/>
                    <a:p>
                      <a:pPr indent="0" lvl="0" marL="63500" marR="0" rtl="0" algn="l">
                        <a:lnSpc>
                          <a:spcPct val="100000"/>
                        </a:lnSpc>
                        <a:spcBef>
                          <a:spcPts val="0"/>
                        </a:spcBef>
                        <a:spcAft>
                          <a:spcPts val="0"/>
                        </a:spcAft>
                        <a:buNone/>
                      </a:pPr>
                      <a:r>
                        <a:rPr b="1" lang="en" sz="1400" u="none" cap="none" strike="noStrike">
                          <a:latin typeface="Calibri"/>
                          <a:ea typeface="Calibri"/>
                          <a:cs typeface="Calibri"/>
                          <a:sym typeface="Calibri"/>
                        </a:rPr>
                        <a:t>Survey Questions</a:t>
                      </a:r>
                      <a:endParaRPr sz="1400" u="none" cap="none" strike="noStrike">
                        <a:latin typeface="Calibri"/>
                        <a:ea typeface="Calibri"/>
                        <a:cs typeface="Calibri"/>
                        <a:sym typeface="Calibri"/>
                      </a:endParaRPr>
                    </a:p>
                  </a:txBody>
                  <a:tcPr marT="23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AEE"/>
                    </a:solidFill>
                  </a:tcPr>
                </a:tc>
                <a:tc>
                  <a:txBody>
                    <a:bodyPr/>
                    <a:lstStyle/>
                    <a:p>
                      <a:pPr indent="0" lvl="0" marL="63500" marR="0" rtl="0" algn="l">
                        <a:lnSpc>
                          <a:spcPct val="100000"/>
                        </a:lnSpc>
                        <a:spcBef>
                          <a:spcPts val="0"/>
                        </a:spcBef>
                        <a:spcAft>
                          <a:spcPts val="0"/>
                        </a:spcAft>
                        <a:buNone/>
                      </a:pPr>
                      <a:r>
                        <a:rPr lang="en" sz="1400" u="sng" cap="none" strike="noStrike">
                          <a:solidFill>
                            <a:schemeClr val="hlink"/>
                          </a:solidFill>
                          <a:latin typeface="Calibri"/>
                          <a:ea typeface="Calibri"/>
                          <a:cs typeface="Calibri"/>
                          <a:sym typeface="Calibri"/>
                          <a:hlinkClick r:id="rId6"/>
                        </a:rPr>
                        <a:t>https://bphc.hrsa.gov/emergency-response/covid-19-survey-tools-questions</a:t>
                      </a:r>
                      <a:endParaRPr sz="1400" u="none" cap="none" strike="noStrike">
                        <a:latin typeface="Calibri"/>
                        <a:ea typeface="Calibri"/>
                        <a:cs typeface="Calibri"/>
                        <a:sym typeface="Calibri"/>
                      </a:endParaRPr>
                    </a:p>
                  </a:txBody>
                  <a:tcPr marT="23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AEE"/>
                    </a:solidFill>
                  </a:tcPr>
                </a:tc>
              </a:tr>
              <a:tr h="511500">
                <a:tc>
                  <a:txBody>
                    <a:bodyPr/>
                    <a:lstStyle/>
                    <a:p>
                      <a:pPr indent="0" lvl="0" marL="63500" marR="0" rtl="0" algn="l">
                        <a:lnSpc>
                          <a:spcPct val="100000"/>
                        </a:lnSpc>
                        <a:spcBef>
                          <a:spcPts val="0"/>
                        </a:spcBef>
                        <a:spcAft>
                          <a:spcPts val="0"/>
                        </a:spcAft>
                        <a:buNone/>
                      </a:pPr>
                      <a:r>
                        <a:rPr b="1" lang="en" sz="1400" u="none" cap="none" strike="noStrike">
                          <a:latin typeface="Calibri"/>
                          <a:ea typeface="Calibri"/>
                          <a:cs typeface="Calibri"/>
                          <a:sym typeface="Calibri"/>
                        </a:rPr>
                        <a:t>Primary Care Associations</a:t>
                      </a:r>
                      <a:endParaRPr sz="1400" u="none" cap="none" strike="noStrike">
                        <a:latin typeface="Calibri"/>
                        <a:ea typeface="Calibri"/>
                        <a:cs typeface="Calibri"/>
                        <a:sym typeface="Calibri"/>
                      </a:endParaRPr>
                    </a:p>
                  </a:txBody>
                  <a:tcPr marT="23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2DE"/>
                    </a:solidFill>
                  </a:tcPr>
                </a:tc>
                <a:tc>
                  <a:txBody>
                    <a:bodyPr/>
                    <a:lstStyle/>
                    <a:p>
                      <a:pPr indent="0" lvl="0" marL="63500" marR="0" rtl="0" algn="l">
                        <a:lnSpc>
                          <a:spcPct val="100000"/>
                        </a:lnSpc>
                        <a:spcBef>
                          <a:spcPts val="0"/>
                        </a:spcBef>
                        <a:spcAft>
                          <a:spcPts val="0"/>
                        </a:spcAft>
                        <a:buNone/>
                      </a:pPr>
                      <a:r>
                        <a:rPr lang="en" sz="1400" u="sng" cap="none" strike="noStrike">
                          <a:solidFill>
                            <a:schemeClr val="hlink"/>
                          </a:solidFill>
                          <a:latin typeface="Calibri"/>
                          <a:ea typeface="Calibri"/>
                          <a:cs typeface="Calibri"/>
                          <a:sym typeface="Calibri"/>
                          <a:hlinkClick r:id="rId7"/>
                        </a:rPr>
                        <a:t>https://bphc.hrsa.gov/qualityimprovement/strategicpartnerships/ncapca/associations</a:t>
                      </a:r>
                      <a:endParaRPr sz="1400" u="none" cap="none" strike="noStrike">
                        <a:latin typeface="Calibri"/>
                        <a:ea typeface="Calibri"/>
                        <a:cs typeface="Calibri"/>
                        <a:sym typeface="Calibri"/>
                      </a:endParaRPr>
                    </a:p>
                    <a:p>
                      <a:pPr indent="0" lvl="0" marL="63500" marR="0" rtl="0" algn="l">
                        <a:lnSpc>
                          <a:spcPct val="100000"/>
                        </a:lnSpc>
                        <a:spcBef>
                          <a:spcPts val="0"/>
                        </a:spcBef>
                        <a:spcAft>
                          <a:spcPts val="0"/>
                        </a:spcAft>
                        <a:buNone/>
                      </a:pPr>
                      <a:r>
                        <a:rPr lang="en" sz="1400" u="sng" cap="none" strike="noStrike">
                          <a:solidFill>
                            <a:schemeClr val="hlink"/>
                          </a:solidFill>
                          <a:latin typeface="Calibri"/>
                          <a:ea typeface="Calibri"/>
                          <a:cs typeface="Calibri"/>
                          <a:sym typeface="Calibri"/>
                          <a:hlinkClick r:id="rId8"/>
                        </a:rPr>
                        <a:t>.html</a:t>
                      </a:r>
                      <a:endParaRPr sz="1400" u="none" cap="none" strike="noStrike">
                        <a:latin typeface="Calibri"/>
                        <a:ea typeface="Calibri"/>
                        <a:cs typeface="Calibri"/>
                        <a:sym typeface="Calibri"/>
                      </a:endParaRPr>
                    </a:p>
                  </a:txBody>
                  <a:tcPr marT="23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AD2DE"/>
                    </a:solidFill>
                  </a:tcPr>
                </a:tc>
              </a:tr>
              <a:tr h="511000">
                <a:tc>
                  <a:txBody>
                    <a:bodyPr/>
                    <a:lstStyle/>
                    <a:p>
                      <a:pPr indent="0" lvl="0" marL="63500" marR="279400" rtl="0" algn="l">
                        <a:lnSpc>
                          <a:spcPct val="100000"/>
                        </a:lnSpc>
                        <a:spcBef>
                          <a:spcPts val="0"/>
                        </a:spcBef>
                        <a:spcAft>
                          <a:spcPts val="0"/>
                        </a:spcAft>
                        <a:buNone/>
                      </a:pPr>
                      <a:r>
                        <a:rPr b="1" lang="en" sz="1400" u="none" cap="none" strike="noStrike">
                          <a:latin typeface="Calibri"/>
                          <a:ea typeface="Calibri"/>
                          <a:cs typeface="Calibri"/>
                          <a:sym typeface="Calibri"/>
                        </a:rPr>
                        <a:t>Immunization Program  Managers</a:t>
                      </a:r>
                      <a:endParaRPr sz="1400" u="none" cap="none" strike="noStrike">
                        <a:latin typeface="Calibri"/>
                        <a:ea typeface="Calibri"/>
                        <a:cs typeface="Calibri"/>
                        <a:sym typeface="Calibri"/>
                      </a:endParaRPr>
                    </a:p>
                  </a:txBody>
                  <a:tcPr marT="23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AEE"/>
                    </a:solidFill>
                  </a:tcPr>
                </a:tc>
                <a:tc>
                  <a:txBody>
                    <a:bodyPr/>
                    <a:lstStyle/>
                    <a:p>
                      <a:pPr indent="0" lvl="0" marL="63500" marR="0" rtl="0" algn="l">
                        <a:lnSpc>
                          <a:spcPct val="100000"/>
                        </a:lnSpc>
                        <a:spcBef>
                          <a:spcPts val="0"/>
                        </a:spcBef>
                        <a:spcAft>
                          <a:spcPts val="0"/>
                        </a:spcAft>
                        <a:buNone/>
                      </a:pPr>
                      <a:r>
                        <a:rPr lang="en" sz="1400" u="sng" cap="none" strike="noStrike">
                          <a:solidFill>
                            <a:schemeClr val="hlink"/>
                          </a:solidFill>
                          <a:latin typeface="Calibri"/>
                          <a:ea typeface="Calibri"/>
                          <a:cs typeface="Calibri"/>
                          <a:sym typeface="Calibri"/>
                          <a:hlinkClick r:id="rId9"/>
                        </a:rPr>
                        <a:t>https://www.immunizationmanagers.org/page/MemPage</a:t>
                      </a:r>
                      <a:endParaRPr sz="1400" u="none" cap="none" strike="noStrike">
                        <a:latin typeface="Calibri"/>
                        <a:ea typeface="Calibri"/>
                        <a:cs typeface="Calibri"/>
                        <a:sym typeface="Calibri"/>
                      </a:endParaRPr>
                    </a:p>
                  </a:txBody>
                  <a:tcPr marT="23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AEE"/>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0"/>
          <p:cNvSpPr/>
          <p:nvPr/>
        </p:nvSpPr>
        <p:spPr>
          <a:xfrm>
            <a:off x="571" y="800671"/>
            <a:ext cx="9144000" cy="0"/>
          </a:xfrm>
          <a:custGeom>
            <a:rect b="b" l="l" r="r" t="t"/>
            <a:pathLst>
              <a:path extrusionOk="0" h="120000" w="12192000">
                <a:moveTo>
                  <a:pt x="0" y="0"/>
                </a:moveTo>
                <a:lnTo>
                  <a:pt x="12192000" y="0"/>
                </a:lnTo>
              </a:path>
            </a:pathLst>
          </a:custGeom>
          <a:noFill/>
          <a:ln cap="flat" cmpd="sng" w="381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554" name="Google Shape;554;p40"/>
          <p:cNvSpPr txBox="1"/>
          <p:nvPr>
            <p:ph type="title"/>
          </p:nvPr>
        </p:nvSpPr>
        <p:spPr>
          <a:xfrm>
            <a:off x="3685603" y="138112"/>
            <a:ext cx="1773555" cy="476250"/>
          </a:xfrm>
          <a:prstGeom prst="rect">
            <a:avLst/>
          </a:prstGeom>
          <a:noFill/>
          <a:ln>
            <a:noFill/>
          </a:ln>
        </p:spPr>
        <p:txBody>
          <a:bodyPr anchorCtr="0" anchor="t" bIns="0" lIns="0" spcFirstLastPara="1" rIns="0" wrap="square" tIns="9050">
            <a:spAutoFit/>
          </a:bodyPr>
          <a:lstStyle/>
          <a:p>
            <a:pPr indent="0" lvl="0" marL="12700" rtl="0" algn="l">
              <a:lnSpc>
                <a:spcPct val="100000"/>
              </a:lnSpc>
              <a:spcBef>
                <a:spcPts val="0"/>
              </a:spcBef>
              <a:spcAft>
                <a:spcPts val="0"/>
              </a:spcAft>
              <a:buNone/>
            </a:pPr>
            <a:r>
              <a:rPr lang="en" sz="3000"/>
              <a:t>Thank You!</a:t>
            </a:r>
            <a:endParaRPr sz="3000"/>
          </a:p>
        </p:txBody>
      </p:sp>
      <p:sp>
        <p:nvSpPr>
          <p:cNvPr id="555" name="Google Shape;555;p40"/>
          <p:cNvSpPr txBox="1"/>
          <p:nvPr/>
        </p:nvSpPr>
        <p:spPr>
          <a:xfrm>
            <a:off x="687704" y="876205"/>
            <a:ext cx="4952048" cy="664369"/>
          </a:xfrm>
          <a:prstGeom prst="rect">
            <a:avLst/>
          </a:prstGeom>
          <a:noFill/>
          <a:ln>
            <a:noFill/>
          </a:ln>
        </p:spPr>
        <p:txBody>
          <a:bodyPr anchorCtr="0" anchor="t" bIns="0" lIns="0" spcFirstLastPara="1" rIns="0" wrap="square" tIns="57625">
            <a:spAutoFit/>
          </a:bodyPr>
          <a:lstStyle/>
          <a:p>
            <a:pPr indent="0" lvl="0" marL="12700" marR="0" rtl="0" algn="l">
              <a:lnSpc>
                <a:spcPct val="100000"/>
              </a:lnSpc>
              <a:spcBef>
                <a:spcPts val="0"/>
              </a:spcBef>
              <a:spcAft>
                <a:spcPts val="0"/>
              </a:spcAft>
              <a:buNone/>
            </a:pPr>
            <a:r>
              <a:rPr lang="en" sz="1800">
                <a:solidFill>
                  <a:srgbClr val="0E4D7A"/>
                </a:solidFill>
                <a:latin typeface="Calibri"/>
                <a:ea typeface="Calibri"/>
                <a:cs typeface="Calibri"/>
                <a:sym typeface="Calibri"/>
              </a:rPr>
              <a:t>Bureau of Primary Health Care (BPHC)</a:t>
            </a:r>
            <a:endParaRPr sz="1800">
              <a:latin typeface="Calibri"/>
              <a:ea typeface="Calibri"/>
              <a:cs typeface="Calibri"/>
              <a:sym typeface="Calibri"/>
            </a:endParaRPr>
          </a:p>
          <a:p>
            <a:pPr indent="0" lvl="0" marL="12700" marR="0" rtl="0" algn="l">
              <a:lnSpc>
                <a:spcPct val="100000"/>
              </a:lnSpc>
              <a:spcBef>
                <a:spcPts val="400"/>
              </a:spcBef>
              <a:spcAft>
                <a:spcPts val="0"/>
              </a:spcAft>
              <a:buNone/>
            </a:pPr>
            <a:r>
              <a:rPr lang="en" sz="1800">
                <a:solidFill>
                  <a:srgbClr val="0E4D7A"/>
                </a:solidFill>
                <a:latin typeface="Calibri"/>
                <a:ea typeface="Calibri"/>
                <a:cs typeface="Calibri"/>
                <a:sym typeface="Calibri"/>
              </a:rPr>
              <a:t>Health Resources and Services Administration (HRSA)</a:t>
            </a:r>
            <a:endParaRPr sz="1800">
              <a:latin typeface="Calibri"/>
              <a:ea typeface="Calibri"/>
              <a:cs typeface="Calibri"/>
              <a:sym typeface="Calibri"/>
            </a:endParaRPr>
          </a:p>
        </p:txBody>
      </p:sp>
      <p:sp>
        <p:nvSpPr>
          <p:cNvPr id="556" name="Google Shape;556;p40"/>
          <p:cNvSpPr txBox="1"/>
          <p:nvPr/>
        </p:nvSpPr>
        <p:spPr>
          <a:xfrm>
            <a:off x="1716595" y="2216144"/>
            <a:ext cx="6345079" cy="477203"/>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b="1" lang="en" sz="1500">
                <a:solidFill>
                  <a:srgbClr val="800000"/>
                </a:solidFill>
                <a:latin typeface="Calibri"/>
                <a:ea typeface="Calibri"/>
                <a:cs typeface="Calibri"/>
                <a:sym typeface="Calibri"/>
              </a:rPr>
              <a:t>For general information on the Health Center COVID-19 Vaccine Program, please</a:t>
            </a:r>
            <a:endParaRPr sz="1500">
              <a:latin typeface="Calibri"/>
              <a:ea typeface="Calibri"/>
              <a:cs typeface="Calibri"/>
              <a:sym typeface="Calibri"/>
            </a:endParaRPr>
          </a:p>
          <a:p>
            <a:pPr indent="0" lvl="0" marL="12700" marR="0" rtl="0" algn="l">
              <a:lnSpc>
                <a:spcPct val="100000"/>
              </a:lnSpc>
              <a:spcBef>
                <a:spcPts val="0"/>
              </a:spcBef>
              <a:spcAft>
                <a:spcPts val="0"/>
              </a:spcAft>
              <a:buNone/>
            </a:pPr>
            <a:r>
              <a:rPr b="1" lang="en" sz="1500">
                <a:solidFill>
                  <a:srgbClr val="800000"/>
                </a:solidFill>
                <a:latin typeface="Calibri"/>
                <a:ea typeface="Calibri"/>
                <a:cs typeface="Calibri"/>
                <a:sym typeface="Calibri"/>
              </a:rPr>
              <a:t>visit: </a:t>
            </a:r>
            <a:r>
              <a:rPr b="1" lang="en" sz="1500" u="sng">
                <a:solidFill>
                  <a:schemeClr val="hlink"/>
                </a:solidFill>
                <a:latin typeface="Calibri"/>
                <a:ea typeface="Calibri"/>
                <a:cs typeface="Calibri"/>
                <a:sym typeface="Calibri"/>
                <a:hlinkClick r:id="rId3"/>
              </a:rPr>
              <a:t>https://www.hrsa.gov/coronavirus/health-center-program</a:t>
            </a:r>
            <a:r>
              <a:rPr b="1" lang="en" sz="1500">
                <a:solidFill>
                  <a:srgbClr val="800000"/>
                </a:solidFill>
                <a:latin typeface="Calibri"/>
                <a:ea typeface="Calibri"/>
                <a:cs typeface="Calibri"/>
                <a:sym typeface="Calibri"/>
              </a:rPr>
              <a:t>.</a:t>
            </a:r>
            <a:endParaRPr sz="1500">
              <a:latin typeface="Calibri"/>
              <a:ea typeface="Calibri"/>
              <a:cs typeface="Calibri"/>
              <a:sym typeface="Calibri"/>
            </a:endParaRPr>
          </a:p>
        </p:txBody>
      </p:sp>
      <p:pic>
        <p:nvPicPr>
          <p:cNvPr id="557" name="Google Shape;557;p40"/>
          <p:cNvPicPr preferRelativeResize="0"/>
          <p:nvPr/>
        </p:nvPicPr>
        <p:blipFill rotWithShape="1">
          <a:blip r:embed="rId4">
            <a:alphaModFix/>
          </a:blip>
          <a:srcRect b="0" l="0" r="0" t="0"/>
          <a:stretch/>
        </p:blipFill>
        <p:spPr>
          <a:xfrm>
            <a:off x="1175531" y="2266112"/>
            <a:ext cx="392488" cy="397535"/>
          </a:xfrm>
          <a:prstGeom prst="rect">
            <a:avLst/>
          </a:prstGeom>
          <a:noFill/>
          <a:ln>
            <a:noFill/>
          </a:ln>
        </p:spPr>
      </p:pic>
      <p:sp>
        <p:nvSpPr>
          <p:cNvPr id="558" name="Google Shape;558;p40"/>
          <p:cNvSpPr/>
          <p:nvPr/>
        </p:nvSpPr>
        <p:spPr>
          <a:xfrm>
            <a:off x="972121" y="3261550"/>
            <a:ext cx="6858000" cy="0"/>
          </a:xfrm>
          <a:custGeom>
            <a:rect b="b" l="l" r="r" t="t"/>
            <a:pathLst>
              <a:path extrusionOk="0" h="120000" w="9144000">
                <a:moveTo>
                  <a:pt x="0" y="0"/>
                </a:moveTo>
                <a:lnTo>
                  <a:pt x="9144000" y="0"/>
                </a:lnTo>
              </a:path>
            </a:pathLst>
          </a:custGeom>
          <a:noFill/>
          <a:ln cap="flat" cmpd="sng" w="28950">
            <a:solidFill>
              <a:srgbClr val="0E4D7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pic>
        <p:nvPicPr>
          <p:cNvPr id="559" name="Google Shape;559;p40"/>
          <p:cNvPicPr preferRelativeResize="0"/>
          <p:nvPr/>
        </p:nvPicPr>
        <p:blipFill rotWithShape="1">
          <a:blip r:embed="rId5">
            <a:alphaModFix/>
          </a:blip>
          <a:srcRect b="0" l="0" r="0" t="0"/>
          <a:stretch/>
        </p:blipFill>
        <p:spPr>
          <a:xfrm>
            <a:off x="2075687" y="4057650"/>
            <a:ext cx="553212" cy="368046"/>
          </a:xfrm>
          <a:prstGeom prst="rect">
            <a:avLst/>
          </a:prstGeom>
          <a:noFill/>
          <a:ln>
            <a:noFill/>
          </a:ln>
        </p:spPr>
      </p:pic>
      <p:sp>
        <p:nvSpPr>
          <p:cNvPr id="560" name="Google Shape;560;p40"/>
          <p:cNvSpPr txBox="1"/>
          <p:nvPr/>
        </p:nvSpPr>
        <p:spPr>
          <a:xfrm>
            <a:off x="2762917" y="3470909"/>
            <a:ext cx="3601879" cy="893445"/>
          </a:xfrm>
          <a:prstGeom prst="rect">
            <a:avLst/>
          </a:prstGeom>
          <a:noFill/>
          <a:ln>
            <a:noFill/>
          </a:ln>
        </p:spPr>
        <p:txBody>
          <a:bodyPr anchorCtr="0" anchor="t" bIns="0" lIns="0" spcFirstLastPara="1" rIns="0" wrap="square" tIns="9525">
            <a:spAutoFit/>
          </a:bodyPr>
          <a:lstStyle/>
          <a:p>
            <a:pPr indent="0" lvl="0" marL="0" marR="0" rtl="0" algn="ctr">
              <a:lnSpc>
                <a:spcPct val="100000"/>
              </a:lnSpc>
              <a:spcBef>
                <a:spcPts val="0"/>
              </a:spcBef>
              <a:spcAft>
                <a:spcPts val="0"/>
              </a:spcAft>
              <a:buNone/>
            </a:pPr>
            <a:r>
              <a:rPr lang="en" sz="1800" u="sng">
                <a:solidFill>
                  <a:schemeClr val="hlink"/>
                </a:solidFill>
                <a:latin typeface="Calibri"/>
                <a:ea typeface="Calibri"/>
                <a:cs typeface="Calibri"/>
                <a:sym typeface="Calibri"/>
                <a:hlinkClick r:id="rId6"/>
              </a:rPr>
              <a:t>bphc.hrsa.gov</a:t>
            </a:r>
            <a:endParaRPr sz="1800">
              <a:latin typeface="Calibri"/>
              <a:ea typeface="Calibri"/>
              <a:cs typeface="Calibri"/>
              <a:sym typeface="Calibri"/>
            </a:endParaRPr>
          </a:p>
          <a:p>
            <a:pPr indent="0" lvl="0" marL="0" marR="0" rtl="0" algn="l">
              <a:lnSpc>
                <a:spcPct val="100000"/>
              </a:lnSpc>
              <a:spcBef>
                <a:spcPts val="0"/>
              </a:spcBef>
              <a:spcAft>
                <a:spcPts val="0"/>
              </a:spcAft>
              <a:buNone/>
            </a:pPr>
            <a:r>
              <a:t/>
            </a:r>
            <a:endParaRPr sz="2200">
              <a:latin typeface="Calibri"/>
              <a:ea typeface="Calibri"/>
              <a:cs typeface="Calibri"/>
              <a:sym typeface="Calibri"/>
            </a:endParaRPr>
          </a:p>
          <a:p>
            <a:pPr indent="0" lvl="0" marL="0" marR="0" rtl="0" algn="ctr">
              <a:lnSpc>
                <a:spcPct val="100000"/>
              </a:lnSpc>
              <a:spcBef>
                <a:spcPts val="0"/>
              </a:spcBef>
              <a:spcAft>
                <a:spcPts val="0"/>
              </a:spcAft>
              <a:buNone/>
            </a:pPr>
            <a:r>
              <a:rPr lang="en" sz="1700" u="sng">
                <a:solidFill>
                  <a:schemeClr val="hlink"/>
                </a:solidFill>
                <a:latin typeface="Calibri"/>
                <a:ea typeface="Calibri"/>
                <a:cs typeface="Calibri"/>
                <a:sym typeface="Calibri"/>
                <a:hlinkClick r:id="rId7"/>
              </a:rPr>
              <a:t>Sign up for the </a:t>
            </a:r>
            <a:r>
              <a:rPr i="1" lang="en" sz="1700" u="sng">
                <a:solidFill>
                  <a:schemeClr val="hlink"/>
                </a:solidFill>
                <a:latin typeface="Calibri"/>
                <a:ea typeface="Calibri"/>
                <a:cs typeface="Calibri"/>
                <a:sym typeface="Calibri"/>
                <a:hlinkClick r:id="rId8"/>
              </a:rPr>
              <a:t>Primary Health Care Digest</a:t>
            </a:r>
            <a:endParaRPr sz="1700">
              <a:latin typeface="Calibri"/>
              <a:ea typeface="Calibri"/>
              <a:cs typeface="Calibri"/>
              <a:sym typeface="Calibri"/>
            </a:endParaRPr>
          </a:p>
        </p:txBody>
      </p:sp>
      <p:sp>
        <p:nvSpPr>
          <p:cNvPr id="561" name="Google Shape;561;p40"/>
          <p:cNvSpPr txBox="1"/>
          <p:nvPr>
            <p:ph idx="12" type="sldNum"/>
          </p:nvPr>
        </p:nvSpPr>
        <p:spPr>
          <a:xfrm>
            <a:off x="8760905" y="4941094"/>
            <a:ext cx="220028" cy="171450"/>
          </a:xfrm>
          <a:prstGeom prst="rect">
            <a:avLst/>
          </a:prstGeom>
          <a:noFill/>
          <a:ln>
            <a:noFill/>
          </a:ln>
        </p:spPr>
        <p:txBody>
          <a:bodyPr anchorCtr="0" anchor="t" bIns="0" lIns="0" spcFirstLastPara="1" rIns="0" wrap="square" tIns="0">
            <a:spAutoFit/>
          </a:bodyPr>
          <a:lstStyle/>
          <a:p>
            <a:pPr indent="0" lvl="0" marL="25400" rtl="0" algn="l">
              <a:lnSpc>
                <a:spcPct val="100875"/>
              </a:lnSpc>
              <a:spcBef>
                <a:spcPts val="0"/>
              </a:spcBef>
              <a:spcAft>
                <a:spcPts val="0"/>
              </a:spcAft>
              <a:buNone/>
            </a:pPr>
            <a:fld id="{00000000-1234-1234-1234-123412341234}" type="slidenum">
              <a:rPr lang="en" sz="1100"/>
              <a:t>‹#›</a:t>
            </a:fld>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grpSp>
        <p:nvGrpSpPr>
          <p:cNvPr id="566" name="Google Shape;566;p41"/>
          <p:cNvGrpSpPr/>
          <p:nvPr/>
        </p:nvGrpSpPr>
        <p:grpSpPr>
          <a:xfrm>
            <a:off x="571" y="787526"/>
            <a:ext cx="9144000" cy="2996375"/>
            <a:chOff x="761" y="1050035"/>
            <a:chExt cx="12192000" cy="3995166"/>
          </a:xfrm>
        </p:grpSpPr>
        <p:sp>
          <p:nvSpPr>
            <p:cNvPr id="567" name="Google Shape;567;p41"/>
            <p:cNvSpPr/>
            <p:nvPr/>
          </p:nvSpPr>
          <p:spPr>
            <a:xfrm>
              <a:off x="761" y="1067561"/>
              <a:ext cx="12192000" cy="0"/>
            </a:xfrm>
            <a:custGeom>
              <a:rect b="b" l="l" r="r" t="t"/>
              <a:pathLst>
                <a:path extrusionOk="0" h="120000" w="12192000">
                  <a:moveTo>
                    <a:pt x="0" y="0"/>
                  </a:moveTo>
                  <a:lnTo>
                    <a:pt x="12192000" y="0"/>
                  </a:lnTo>
                </a:path>
              </a:pathLst>
            </a:custGeom>
            <a:noFill/>
            <a:ln cap="flat" cmpd="sng" w="381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pic>
          <p:nvPicPr>
            <p:cNvPr id="568" name="Google Shape;568;p41"/>
            <p:cNvPicPr preferRelativeResize="0"/>
            <p:nvPr/>
          </p:nvPicPr>
          <p:blipFill rotWithShape="1">
            <a:blip r:embed="rId3">
              <a:alphaModFix/>
            </a:blip>
            <a:srcRect b="0" l="0" r="0" t="0"/>
            <a:stretch/>
          </p:blipFill>
          <p:spPr>
            <a:xfrm>
              <a:off x="6790943" y="1050035"/>
              <a:ext cx="2760726" cy="3355086"/>
            </a:xfrm>
            <a:prstGeom prst="rect">
              <a:avLst/>
            </a:prstGeom>
            <a:noFill/>
            <a:ln>
              <a:noFill/>
            </a:ln>
          </p:spPr>
        </p:pic>
        <p:pic>
          <p:nvPicPr>
            <p:cNvPr id="569" name="Google Shape;569;p41"/>
            <p:cNvPicPr preferRelativeResize="0"/>
            <p:nvPr/>
          </p:nvPicPr>
          <p:blipFill rotWithShape="1">
            <a:blip r:embed="rId4">
              <a:alphaModFix/>
            </a:blip>
            <a:srcRect b="0" l="0" r="0" t="0"/>
            <a:stretch/>
          </p:blipFill>
          <p:spPr>
            <a:xfrm>
              <a:off x="6864095" y="1165859"/>
              <a:ext cx="2464307" cy="3058668"/>
            </a:xfrm>
            <a:prstGeom prst="rect">
              <a:avLst/>
            </a:prstGeom>
            <a:noFill/>
            <a:ln>
              <a:noFill/>
            </a:ln>
          </p:spPr>
        </p:pic>
        <p:pic>
          <p:nvPicPr>
            <p:cNvPr id="570" name="Google Shape;570;p41"/>
            <p:cNvPicPr preferRelativeResize="0"/>
            <p:nvPr/>
          </p:nvPicPr>
          <p:blipFill rotWithShape="1">
            <a:blip r:embed="rId5">
              <a:alphaModFix/>
            </a:blip>
            <a:srcRect b="0" l="0" r="0" t="0"/>
            <a:stretch/>
          </p:blipFill>
          <p:spPr>
            <a:xfrm>
              <a:off x="7162800" y="1534667"/>
              <a:ext cx="2859786" cy="3510534"/>
            </a:xfrm>
            <a:prstGeom prst="rect">
              <a:avLst/>
            </a:prstGeom>
            <a:noFill/>
            <a:ln>
              <a:noFill/>
            </a:ln>
          </p:spPr>
        </p:pic>
        <p:pic>
          <p:nvPicPr>
            <p:cNvPr id="571" name="Google Shape;571;p41"/>
            <p:cNvPicPr preferRelativeResize="0"/>
            <p:nvPr/>
          </p:nvPicPr>
          <p:blipFill rotWithShape="1">
            <a:blip r:embed="rId6">
              <a:alphaModFix/>
            </a:blip>
            <a:srcRect b="0" l="0" r="0" t="0"/>
            <a:stretch/>
          </p:blipFill>
          <p:spPr>
            <a:xfrm>
              <a:off x="7269480" y="1629155"/>
              <a:ext cx="2563368" cy="3214116"/>
            </a:xfrm>
            <a:prstGeom prst="rect">
              <a:avLst/>
            </a:prstGeom>
            <a:noFill/>
            <a:ln>
              <a:noFill/>
            </a:ln>
          </p:spPr>
        </p:pic>
      </p:grpSp>
      <p:sp>
        <p:nvSpPr>
          <p:cNvPr id="572" name="Google Shape;572;p41"/>
          <p:cNvSpPr txBox="1"/>
          <p:nvPr>
            <p:ph type="title"/>
          </p:nvPr>
        </p:nvSpPr>
        <p:spPr>
          <a:xfrm>
            <a:off x="687704" y="188405"/>
            <a:ext cx="3362801" cy="385286"/>
          </a:xfrm>
          <a:prstGeom prst="rect">
            <a:avLst/>
          </a:prstGeom>
          <a:noFill/>
          <a:ln>
            <a:noFill/>
          </a:ln>
        </p:spPr>
        <p:txBody>
          <a:bodyPr anchorCtr="0" anchor="t" bIns="0" lIns="0" spcFirstLastPara="1" rIns="0" wrap="square" tIns="9525">
            <a:spAutoFit/>
          </a:bodyPr>
          <a:lstStyle/>
          <a:p>
            <a:pPr indent="0" lvl="0" marL="12700" rtl="0" algn="l">
              <a:lnSpc>
                <a:spcPct val="100000"/>
              </a:lnSpc>
              <a:spcBef>
                <a:spcPts val="0"/>
              </a:spcBef>
              <a:spcAft>
                <a:spcPts val="0"/>
              </a:spcAft>
              <a:buNone/>
            </a:pPr>
            <a:r>
              <a:rPr lang="en" sz="2400"/>
              <a:t>Resources for Engagement</a:t>
            </a:r>
            <a:endParaRPr sz="2400"/>
          </a:p>
        </p:txBody>
      </p:sp>
      <p:grpSp>
        <p:nvGrpSpPr>
          <p:cNvPr id="573" name="Google Shape;573;p41"/>
          <p:cNvGrpSpPr/>
          <p:nvPr/>
        </p:nvGrpSpPr>
        <p:grpSpPr>
          <a:xfrm>
            <a:off x="170167" y="916472"/>
            <a:ext cx="2058251" cy="2580751"/>
            <a:chOff x="226889" y="1221962"/>
            <a:chExt cx="2744334" cy="3441001"/>
          </a:xfrm>
        </p:grpSpPr>
        <p:pic>
          <p:nvPicPr>
            <p:cNvPr id="574" name="Google Shape;574;p41"/>
            <p:cNvPicPr preferRelativeResize="0"/>
            <p:nvPr/>
          </p:nvPicPr>
          <p:blipFill rotWithShape="1">
            <a:blip r:embed="rId7">
              <a:alphaModFix/>
            </a:blip>
            <a:srcRect b="0" l="0" r="0" t="0"/>
            <a:stretch/>
          </p:blipFill>
          <p:spPr>
            <a:xfrm>
              <a:off x="226889" y="1221962"/>
              <a:ext cx="2744334" cy="3441001"/>
            </a:xfrm>
            <a:prstGeom prst="rect">
              <a:avLst/>
            </a:prstGeom>
            <a:noFill/>
            <a:ln>
              <a:noFill/>
            </a:ln>
          </p:spPr>
        </p:pic>
        <p:pic>
          <p:nvPicPr>
            <p:cNvPr id="575" name="Google Shape;575;p41"/>
            <p:cNvPicPr preferRelativeResize="0"/>
            <p:nvPr/>
          </p:nvPicPr>
          <p:blipFill rotWithShape="1">
            <a:blip r:embed="rId8">
              <a:alphaModFix/>
            </a:blip>
            <a:srcRect b="0" l="0" r="0" t="0"/>
            <a:stretch/>
          </p:blipFill>
          <p:spPr>
            <a:xfrm>
              <a:off x="335280" y="1243583"/>
              <a:ext cx="2375916" cy="3072384"/>
            </a:xfrm>
            <a:prstGeom prst="rect">
              <a:avLst/>
            </a:prstGeom>
            <a:noFill/>
            <a:ln>
              <a:noFill/>
            </a:ln>
          </p:spPr>
        </p:pic>
      </p:grpSp>
      <p:sp>
        <p:nvSpPr>
          <p:cNvPr id="576" name="Google Shape;576;p41"/>
          <p:cNvSpPr txBox="1"/>
          <p:nvPr/>
        </p:nvSpPr>
        <p:spPr>
          <a:xfrm>
            <a:off x="2216372" y="948784"/>
            <a:ext cx="2354104" cy="1140143"/>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lang="en" sz="1100" u="sng">
                <a:solidFill>
                  <a:schemeClr val="hlink"/>
                </a:solidFill>
                <a:latin typeface="Calibri"/>
                <a:ea typeface="Calibri"/>
                <a:cs typeface="Calibri"/>
                <a:sym typeface="Calibri"/>
                <a:hlinkClick r:id="rId9"/>
              </a:rPr>
              <a:t>The </a:t>
            </a:r>
            <a:r>
              <a:rPr b="1" lang="en" sz="1100" u="sng">
                <a:solidFill>
                  <a:schemeClr val="hlink"/>
                </a:solidFill>
                <a:latin typeface="Calibri"/>
                <a:ea typeface="Calibri"/>
                <a:cs typeface="Calibri"/>
                <a:sym typeface="Calibri"/>
                <a:hlinkClick r:id="rId10"/>
              </a:rPr>
              <a:t>National Center for Farmworker  Health </a:t>
            </a:r>
            <a:r>
              <a:rPr lang="en" sz="1100" u="sng">
                <a:solidFill>
                  <a:schemeClr val="hlink"/>
                </a:solidFill>
                <a:latin typeface="Calibri"/>
                <a:ea typeface="Calibri"/>
                <a:cs typeface="Calibri"/>
                <a:sym typeface="Calibri"/>
                <a:hlinkClick r:id="rId11"/>
              </a:rPr>
              <a:t>offers literacy-sensitive resour</a:t>
            </a:r>
            <a:r>
              <a:rPr lang="en" sz="1100">
                <a:latin typeface="Calibri"/>
                <a:ea typeface="Calibri"/>
                <a:cs typeface="Calibri"/>
                <a:sym typeface="Calibri"/>
              </a:rPr>
              <a:t>ces in  print, video, audio and radio files, social  media content, and images. They are  available in Spanish, Haitian Creole, and  indigenous languages such as Triqui, Mam,  and Mixteco.</a:t>
            </a:r>
            <a:endParaRPr sz="1100">
              <a:latin typeface="Calibri"/>
              <a:ea typeface="Calibri"/>
              <a:cs typeface="Calibri"/>
              <a:sym typeface="Calibri"/>
            </a:endParaRPr>
          </a:p>
        </p:txBody>
      </p:sp>
      <p:sp>
        <p:nvSpPr>
          <p:cNvPr id="577" name="Google Shape;577;p41"/>
          <p:cNvSpPr txBox="1"/>
          <p:nvPr/>
        </p:nvSpPr>
        <p:spPr>
          <a:xfrm>
            <a:off x="5139689" y="3990079"/>
            <a:ext cx="3534727" cy="500062"/>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b="1" lang="en" sz="1100" u="sng">
                <a:solidFill>
                  <a:schemeClr val="hlink"/>
                </a:solidFill>
                <a:latin typeface="Calibri"/>
                <a:ea typeface="Calibri"/>
                <a:cs typeface="Calibri"/>
                <a:sym typeface="Calibri"/>
                <a:hlinkClick r:id="rId12"/>
              </a:rPr>
              <a:t>CDC's COVID-19 Communication Toolkits for Migrants, Refugees  and Other Limited-English-Proficient Populations </a:t>
            </a:r>
            <a:r>
              <a:rPr lang="en" sz="1100" u="sng">
                <a:solidFill>
                  <a:schemeClr val="hlink"/>
                </a:solidFill>
                <a:latin typeface="Calibri"/>
                <a:ea typeface="Calibri"/>
                <a:cs typeface="Calibri"/>
                <a:sym typeface="Calibri"/>
                <a:hlinkClick r:id="rId13"/>
              </a:rPr>
              <a:t>has materials </a:t>
            </a:r>
            <a:r>
              <a:rPr lang="en" sz="1100">
                <a:latin typeface="Calibri"/>
                <a:ea typeface="Calibri"/>
                <a:cs typeface="Calibri"/>
                <a:sym typeface="Calibri"/>
              </a:rPr>
              <a:t> in more than a dozen languages.</a:t>
            </a:r>
            <a:endParaRPr sz="1100">
              <a:latin typeface="Calibri"/>
              <a:ea typeface="Calibri"/>
              <a:cs typeface="Calibri"/>
              <a:sym typeface="Calibri"/>
            </a:endParaRPr>
          </a:p>
        </p:txBody>
      </p:sp>
      <p:grpSp>
        <p:nvGrpSpPr>
          <p:cNvPr id="578" name="Google Shape;578;p41"/>
          <p:cNvGrpSpPr/>
          <p:nvPr/>
        </p:nvGrpSpPr>
        <p:grpSpPr>
          <a:xfrm>
            <a:off x="692658" y="2372867"/>
            <a:ext cx="2803207" cy="2214562"/>
            <a:chOff x="923544" y="3163823"/>
            <a:chExt cx="3737609" cy="2952750"/>
          </a:xfrm>
        </p:grpSpPr>
        <p:pic>
          <p:nvPicPr>
            <p:cNvPr id="579" name="Google Shape;579;p41"/>
            <p:cNvPicPr preferRelativeResize="0"/>
            <p:nvPr/>
          </p:nvPicPr>
          <p:blipFill rotWithShape="1">
            <a:blip r:embed="rId14">
              <a:alphaModFix/>
            </a:blip>
            <a:srcRect b="0" l="0" r="0" t="0"/>
            <a:stretch/>
          </p:blipFill>
          <p:spPr>
            <a:xfrm>
              <a:off x="923544" y="3163823"/>
              <a:ext cx="3737609" cy="2952750"/>
            </a:xfrm>
            <a:prstGeom prst="rect">
              <a:avLst/>
            </a:prstGeom>
            <a:noFill/>
            <a:ln>
              <a:noFill/>
            </a:ln>
          </p:spPr>
        </p:pic>
        <p:pic>
          <p:nvPicPr>
            <p:cNvPr id="580" name="Google Shape;580;p41"/>
            <p:cNvPicPr preferRelativeResize="0"/>
            <p:nvPr/>
          </p:nvPicPr>
          <p:blipFill rotWithShape="1">
            <a:blip r:embed="rId15">
              <a:alphaModFix/>
            </a:blip>
            <a:srcRect b="0" l="0" r="0" t="0"/>
            <a:stretch/>
          </p:blipFill>
          <p:spPr>
            <a:xfrm>
              <a:off x="943356" y="3236975"/>
              <a:ext cx="3537204" cy="2752344"/>
            </a:xfrm>
            <a:prstGeom prst="rect">
              <a:avLst/>
            </a:prstGeom>
            <a:noFill/>
            <a:ln>
              <a:noFill/>
            </a:ln>
          </p:spPr>
        </p:pic>
      </p:grpSp>
      <p:sp>
        <p:nvSpPr>
          <p:cNvPr id="581" name="Google Shape;581;p41"/>
          <p:cNvSpPr txBox="1"/>
          <p:nvPr/>
        </p:nvSpPr>
        <p:spPr>
          <a:xfrm>
            <a:off x="7585900" y="1238155"/>
            <a:ext cx="1224915" cy="1460183"/>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b="1" lang="en" sz="1100" u="sng">
                <a:solidFill>
                  <a:schemeClr val="hlink"/>
                </a:solidFill>
                <a:latin typeface="Calibri"/>
                <a:ea typeface="Calibri"/>
                <a:cs typeface="Calibri"/>
                <a:sym typeface="Calibri"/>
                <a:hlinkClick r:id="rId16"/>
              </a:rPr>
              <a:t>MHP Salud </a:t>
            </a:r>
            <a:r>
              <a:rPr lang="en" sz="1100">
                <a:latin typeface="Calibri"/>
                <a:ea typeface="Calibri"/>
                <a:cs typeface="Calibri"/>
                <a:sym typeface="Calibri"/>
              </a:rPr>
              <a:t>developed  resources to help  health centers build  vaccine confidence  for the MSAW  population such as  multi-lingual tip  sheets for community  health workers.</a:t>
            </a:r>
            <a:endParaRPr sz="1100">
              <a:latin typeface="Calibri"/>
              <a:ea typeface="Calibri"/>
              <a:cs typeface="Calibri"/>
              <a:sym typeface="Calibri"/>
            </a:endParaRPr>
          </a:p>
        </p:txBody>
      </p:sp>
      <p:sp>
        <p:nvSpPr>
          <p:cNvPr id="582" name="Google Shape;582;p41"/>
          <p:cNvSpPr txBox="1"/>
          <p:nvPr>
            <p:ph idx="12" type="sldNum"/>
          </p:nvPr>
        </p:nvSpPr>
        <p:spPr>
          <a:xfrm>
            <a:off x="8760905" y="4941094"/>
            <a:ext cx="220028" cy="171450"/>
          </a:xfrm>
          <a:prstGeom prst="rect">
            <a:avLst/>
          </a:prstGeom>
          <a:noFill/>
          <a:ln>
            <a:noFill/>
          </a:ln>
        </p:spPr>
        <p:txBody>
          <a:bodyPr anchorCtr="0" anchor="t" bIns="0" lIns="0" spcFirstLastPara="1" rIns="0" wrap="square" tIns="0">
            <a:spAutoFit/>
          </a:bodyPr>
          <a:lstStyle/>
          <a:p>
            <a:pPr indent="0" lvl="0" marL="25400" rtl="0" algn="l">
              <a:lnSpc>
                <a:spcPct val="100875"/>
              </a:lnSpc>
              <a:spcBef>
                <a:spcPts val="0"/>
              </a:spcBef>
              <a:spcAft>
                <a:spcPts val="0"/>
              </a:spcAft>
              <a:buNone/>
            </a:pPr>
            <a:fld id="{00000000-1234-1234-1234-123412341234}" type="slidenum">
              <a:rPr lang="en" sz="1100"/>
              <a:t>‹#›</a:t>
            </a:fld>
            <a:endParaRPr sz="1100"/>
          </a:p>
        </p:txBody>
      </p:sp>
      <p:sp>
        <p:nvSpPr>
          <p:cNvPr id="583" name="Google Shape;583;p41"/>
          <p:cNvSpPr txBox="1"/>
          <p:nvPr/>
        </p:nvSpPr>
        <p:spPr>
          <a:xfrm>
            <a:off x="3481673" y="2443543"/>
            <a:ext cx="1553051" cy="1620202"/>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b="1" lang="en" sz="1100" u="sng">
                <a:solidFill>
                  <a:schemeClr val="hlink"/>
                </a:solidFill>
                <a:latin typeface="Calibri"/>
                <a:ea typeface="Calibri"/>
                <a:cs typeface="Calibri"/>
                <a:sym typeface="Calibri"/>
                <a:hlinkClick r:id="rId17"/>
              </a:rPr>
              <a:t>Farmworker Justice, Health  Outreach Partners, </a:t>
            </a:r>
            <a:r>
              <a:rPr lang="en" sz="1100" u="sng">
                <a:solidFill>
                  <a:schemeClr val="hlink"/>
                </a:solidFill>
                <a:latin typeface="Calibri"/>
                <a:ea typeface="Calibri"/>
                <a:cs typeface="Calibri"/>
                <a:sym typeface="Calibri"/>
                <a:hlinkClick r:id="rId18"/>
              </a:rPr>
              <a:t>and </a:t>
            </a:r>
            <a:r>
              <a:rPr lang="en" sz="1100">
                <a:latin typeface="Calibri"/>
                <a:ea typeface="Calibri"/>
                <a:cs typeface="Calibri"/>
                <a:sym typeface="Calibri"/>
              </a:rPr>
              <a:t> </a:t>
            </a:r>
            <a:r>
              <a:rPr b="1" lang="en" sz="1100" u="sng">
                <a:solidFill>
                  <a:schemeClr val="hlink"/>
                </a:solidFill>
                <a:latin typeface="Calibri"/>
                <a:ea typeface="Calibri"/>
                <a:cs typeface="Calibri"/>
                <a:sym typeface="Calibri"/>
                <a:hlinkClick r:id="rId19"/>
              </a:rPr>
              <a:t>National Center for  Farmworker Health </a:t>
            </a:r>
            <a:r>
              <a:rPr b="1" lang="en" sz="1100">
                <a:solidFill>
                  <a:srgbClr val="0462C1"/>
                </a:solidFill>
                <a:latin typeface="Calibri"/>
                <a:ea typeface="Calibri"/>
                <a:cs typeface="Calibri"/>
                <a:sym typeface="Calibri"/>
              </a:rPr>
              <a:t> </a:t>
            </a:r>
            <a:r>
              <a:rPr lang="en" sz="1100">
                <a:latin typeface="Calibri"/>
                <a:ea typeface="Calibri"/>
                <a:cs typeface="Calibri"/>
                <a:sym typeface="Calibri"/>
              </a:rPr>
              <a:t>developed a fotonovela to  encourage vaccine  acceptance based on  questions from stakeholders  working with agricultural  workers.</a:t>
            </a:r>
            <a:endParaRPr sz="11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42"/>
          <p:cNvSpPr/>
          <p:nvPr/>
        </p:nvSpPr>
        <p:spPr>
          <a:xfrm>
            <a:off x="571" y="800671"/>
            <a:ext cx="9144000" cy="0"/>
          </a:xfrm>
          <a:custGeom>
            <a:rect b="b" l="l" r="r" t="t"/>
            <a:pathLst>
              <a:path extrusionOk="0" h="120000" w="12192000">
                <a:moveTo>
                  <a:pt x="0" y="0"/>
                </a:moveTo>
                <a:lnTo>
                  <a:pt x="12192000" y="0"/>
                </a:lnTo>
              </a:path>
            </a:pathLst>
          </a:custGeom>
          <a:noFill/>
          <a:ln cap="flat" cmpd="sng" w="381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589" name="Google Shape;589;p42"/>
          <p:cNvSpPr txBox="1"/>
          <p:nvPr>
            <p:ph type="title"/>
          </p:nvPr>
        </p:nvSpPr>
        <p:spPr>
          <a:xfrm>
            <a:off x="687704" y="138112"/>
            <a:ext cx="4195286" cy="476250"/>
          </a:xfrm>
          <a:prstGeom prst="rect">
            <a:avLst/>
          </a:prstGeom>
          <a:noFill/>
          <a:ln>
            <a:noFill/>
          </a:ln>
        </p:spPr>
        <p:txBody>
          <a:bodyPr anchorCtr="0" anchor="t" bIns="0" lIns="0" spcFirstLastPara="1" rIns="0" wrap="square" tIns="9050">
            <a:spAutoFit/>
          </a:bodyPr>
          <a:lstStyle/>
          <a:p>
            <a:pPr indent="0" lvl="0" marL="12700" rtl="0" algn="l">
              <a:lnSpc>
                <a:spcPct val="100000"/>
              </a:lnSpc>
              <a:spcBef>
                <a:spcPts val="0"/>
              </a:spcBef>
              <a:spcAft>
                <a:spcPts val="0"/>
              </a:spcAft>
              <a:buNone/>
            </a:pPr>
            <a:r>
              <a:rPr lang="en" sz="3000"/>
              <a:t>Resources for Engagement</a:t>
            </a:r>
            <a:endParaRPr sz="3000"/>
          </a:p>
        </p:txBody>
      </p:sp>
      <p:pic>
        <p:nvPicPr>
          <p:cNvPr id="590" name="Google Shape;590;p42"/>
          <p:cNvPicPr preferRelativeResize="0"/>
          <p:nvPr/>
        </p:nvPicPr>
        <p:blipFill rotWithShape="1">
          <a:blip r:embed="rId3">
            <a:alphaModFix/>
          </a:blip>
          <a:srcRect b="0" l="0" r="0" t="0"/>
          <a:stretch/>
        </p:blipFill>
        <p:spPr>
          <a:xfrm>
            <a:off x="5920739" y="918575"/>
            <a:ext cx="3032379" cy="1993789"/>
          </a:xfrm>
          <a:prstGeom prst="rect">
            <a:avLst/>
          </a:prstGeom>
          <a:noFill/>
          <a:ln>
            <a:noFill/>
          </a:ln>
        </p:spPr>
      </p:pic>
      <p:sp>
        <p:nvSpPr>
          <p:cNvPr id="591" name="Google Shape;591;p42"/>
          <p:cNvSpPr txBox="1"/>
          <p:nvPr/>
        </p:nvSpPr>
        <p:spPr>
          <a:xfrm>
            <a:off x="5980937" y="3035617"/>
            <a:ext cx="3145631" cy="1460183"/>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100" u="sng">
                <a:solidFill>
                  <a:schemeClr val="hlink"/>
                </a:solidFill>
                <a:latin typeface="Calibri"/>
                <a:ea typeface="Calibri"/>
                <a:cs typeface="Calibri"/>
                <a:sym typeface="Calibri"/>
                <a:hlinkClick r:id="rId4"/>
              </a:rPr>
              <a:t>National Health Care for the Homeless Council </a:t>
            </a:r>
            <a:r>
              <a:rPr b="1" lang="en" sz="1100">
                <a:solidFill>
                  <a:srgbClr val="0462C1"/>
                </a:solidFill>
                <a:latin typeface="Calibri"/>
                <a:ea typeface="Calibri"/>
                <a:cs typeface="Calibri"/>
                <a:sym typeface="Calibri"/>
              </a:rPr>
              <a:t> </a:t>
            </a:r>
            <a:r>
              <a:rPr lang="en" sz="1100">
                <a:latin typeface="Calibri"/>
                <a:ea typeface="Calibri"/>
                <a:cs typeface="Calibri"/>
                <a:sym typeface="Calibri"/>
              </a:rPr>
              <a:t>developed </a:t>
            </a:r>
            <a:r>
              <a:rPr lang="en" sz="1100" u="sng">
                <a:solidFill>
                  <a:schemeClr val="hlink"/>
                </a:solidFill>
                <a:latin typeface="Calibri"/>
                <a:ea typeface="Calibri"/>
                <a:cs typeface="Calibri"/>
                <a:sym typeface="Calibri"/>
                <a:hlinkClick r:id="rId5"/>
              </a:rPr>
              <a:t>resource guide </a:t>
            </a:r>
            <a:r>
              <a:rPr lang="en" sz="1100">
                <a:latin typeface="Calibri"/>
                <a:ea typeface="Calibri"/>
                <a:cs typeface="Calibri"/>
                <a:sym typeface="Calibri"/>
              </a:rPr>
              <a:t>on providing key strategy,  planning and operational considerations for  implementing COVID-19 screening testing in congregate  shelters; a data dashboard provides COVID-19 testing and  vaccination event data hosted by shelter or encampment-  based service sites; and is hosting a webinar series to  highlight successful partnerships between HCH facilities  and local governments around the United States.</a:t>
            </a:r>
            <a:endParaRPr sz="1100">
              <a:latin typeface="Calibri"/>
              <a:ea typeface="Calibri"/>
              <a:cs typeface="Calibri"/>
              <a:sym typeface="Calibri"/>
            </a:endParaRPr>
          </a:p>
        </p:txBody>
      </p:sp>
      <p:grpSp>
        <p:nvGrpSpPr>
          <p:cNvPr id="592" name="Google Shape;592;p42"/>
          <p:cNvGrpSpPr/>
          <p:nvPr/>
        </p:nvGrpSpPr>
        <p:grpSpPr>
          <a:xfrm>
            <a:off x="153101" y="882296"/>
            <a:ext cx="3491414" cy="1692411"/>
            <a:chOff x="204135" y="1176394"/>
            <a:chExt cx="4655219" cy="2256548"/>
          </a:xfrm>
        </p:grpSpPr>
        <p:pic>
          <p:nvPicPr>
            <p:cNvPr id="593" name="Google Shape;593;p42"/>
            <p:cNvPicPr preferRelativeResize="0"/>
            <p:nvPr/>
          </p:nvPicPr>
          <p:blipFill rotWithShape="1">
            <a:blip r:embed="rId6">
              <a:alphaModFix/>
            </a:blip>
            <a:srcRect b="0" l="0" r="0" t="0"/>
            <a:stretch/>
          </p:blipFill>
          <p:spPr>
            <a:xfrm>
              <a:off x="204135" y="1176394"/>
              <a:ext cx="4655219" cy="2256548"/>
            </a:xfrm>
            <a:prstGeom prst="rect">
              <a:avLst/>
            </a:prstGeom>
            <a:noFill/>
            <a:ln>
              <a:noFill/>
            </a:ln>
          </p:spPr>
        </p:pic>
        <p:pic>
          <p:nvPicPr>
            <p:cNvPr id="594" name="Google Shape;594;p42"/>
            <p:cNvPicPr preferRelativeResize="0"/>
            <p:nvPr/>
          </p:nvPicPr>
          <p:blipFill rotWithShape="1">
            <a:blip r:embed="rId7">
              <a:alphaModFix/>
            </a:blip>
            <a:srcRect b="0" l="0" r="0" t="0"/>
            <a:stretch/>
          </p:blipFill>
          <p:spPr>
            <a:xfrm>
              <a:off x="288036" y="1208532"/>
              <a:ext cx="4398264" cy="1999488"/>
            </a:xfrm>
            <a:prstGeom prst="rect">
              <a:avLst/>
            </a:prstGeom>
            <a:noFill/>
            <a:ln>
              <a:noFill/>
            </a:ln>
          </p:spPr>
        </p:pic>
      </p:grpSp>
      <p:sp>
        <p:nvSpPr>
          <p:cNvPr id="595" name="Google Shape;595;p42"/>
          <p:cNvSpPr txBox="1"/>
          <p:nvPr/>
        </p:nvSpPr>
        <p:spPr>
          <a:xfrm>
            <a:off x="3633691" y="955357"/>
            <a:ext cx="1641634" cy="1140143"/>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b="1" lang="en" sz="1100" u="sng">
                <a:solidFill>
                  <a:schemeClr val="hlink"/>
                </a:solidFill>
                <a:latin typeface="Calibri"/>
                <a:ea typeface="Calibri"/>
                <a:cs typeface="Calibri"/>
                <a:sym typeface="Calibri"/>
                <a:hlinkClick r:id="rId8"/>
              </a:rPr>
              <a:t>National Nurse-Led Care  Consortium </a:t>
            </a:r>
            <a:r>
              <a:rPr lang="en" sz="1100" u="sng">
                <a:solidFill>
                  <a:schemeClr val="hlink"/>
                </a:solidFill>
                <a:latin typeface="Calibri"/>
                <a:ea typeface="Calibri"/>
                <a:cs typeface="Calibri"/>
                <a:sym typeface="Calibri"/>
                <a:hlinkClick r:id="rId9"/>
              </a:rPr>
              <a:t>hosted a w</a:t>
            </a:r>
            <a:r>
              <a:rPr lang="en" sz="1100">
                <a:latin typeface="Calibri"/>
                <a:ea typeface="Calibri"/>
                <a:cs typeface="Calibri"/>
                <a:sym typeface="Calibri"/>
              </a:rPr>
              <a:t>ebinar  session to explore innovative  partnerships that engage  students to support COVID-19  education, outreach, and  vaccine efforts.</a:t>
            </a:r>
            <a:endParaRPr sz="1100">
              <a:latin typeface="Calibri"/>
              <a:ea typeface="Calibri"/>
              <a:cs typeface="Calibri"/>
              <a:sym typeface="Calibri"/>
            </a:endParaRPr>
          </a:p>
        </p:txBody>
      </p:sp>
      <p:grpSp>
        <p:nvGrpSpPr>
          <p:cNvPr id="596" name="Google Shape;596;p42"/>
          <p:cNvGrpSpPr/>
          <p:nvPr/>
        </p:nvGrpSpPr>
        <p:grpSpPr>
          <a:xfrm>
            <a:off x="1237869" y="2512314"/>
            <a:ext cx="4406836" cy="1929917"/>
            <a:chOff x="1650492" y="3349752"/>
            <a:chExt cx="5875782" cy="2573223"/>
          </a:xfrm>
        </p:grpSpPr>
        <p:pic>
          <p:nvPicPr>
            <p:cNvPr id="597" name="Google Shape;597;p42"/>
            <p:cNvPicPr preferRelativeResize="0"/>
            <p:nvPr/>
          </p:nvPicPr>
          <p:blipFill rotWithShape="1">
            <a:blip r:embed="rId10">
              <a:alphaModFix/>
            </a:blip>
            <a:srcRect b="0" l="0" r="0" t="0"/>
            <a:stretch/>
          </p:blipFill>
          <p:spPr>
            <a:xfrm>
              <a:off x="1650492" y="3386277"/>
              <a:ext cx="5875782" cy="2536698"/>
            </a:xfrm>
            <a:prstGeom prst="rect">
              <a:avLst/>
            </a:prstGeom>
            <a:noFill/>
            <a:ln>
              <a:noFill/>
            </a:ln>
          </p:spPr>
        </p:pic>
        <p:pic>
          <p:nvPicPr>
            <p:cNvPr id="598" name="Google Shape;598;p42"/>
            <p:cNvPicPr preferRelativeResize="0"/>
            <p:nvPr/>
          </p:nvPicPr>
          <p:blipFill rotWithShape="1">
            <a:blip r:embed="rId11">
              <a:alphaModFix/>
            </a:blip>
            <a:srcRect b="0" l="0" r="0" t="0"/>
            <a:stretch/>
          </p:blipFill>
          <p:spPr>
            <a:xfrm>
              <a:off x="1656588" y="3349752"/>
              <a:ext cx="5579364" cy="2240280"/>
            </a:xfrm>
            <a:prstGeom prst="rect">
              <a:avLst/>
            </a:prstGeom>
            <a:noFill/>
            <a:ln>
              <a:noFill/>
            </a:ln>
          </p:spPr>
        </p:pic>
      </p:grpSp>
      <p:sp>
        <p:nvSpPr>
          <p:cNvPr id="599" name="Google Shape;599;p42"/>
          <p:cNvSpPr txBox="1"/>
          <p:nvPr/>
        </p:nvSpPr>
        <p:spPr>
          <a:xfrm>
            <a:off x="1287303" y="4375709"/>
            <a:ext cx="3974306" cy="33956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100" u="sng">
                <a:solidFill>
                  <a:schemeClr val="hlink"/>
                </a:solidFill>
                <a:latin typeface="Calibri"/>
                <a:ea typeface="Calibri"/>
                <a:cs typeface="Calibri"/>
                <a:sym typeface="Calibri"/>
                <a:hlinkClick r:id="rId12"/>
              </a:rPr>
              <a:t>National Center for Health in Public Housing </a:t>
            </a:r>
            <a:r>
              <a:rPr lang="en" sz="1100" u="sng">
                <a:solidFill>
                  <a:schemeClr val="hlink"/>
                </a:solidFill>
                <a:latin typeface="Calibri"/>
                <a:ea typeface="Calibri"/>
                <a:cs typeface="Calibri"/>
                <a:sym typeface="Calibri"/>
                <a:hlinkClick r:id="rId13"/>
              </a:rPr>
              <a:t>developed a COVID-19 data  dashboard using </a:t>
            </a:r>
            <a:r>
              <a:rPr lang="en" sz="1100" u="sng">
                <a:solidFill>
                  <a:schemeClr val="hlink"/>
                </a:solidFill>
                <a:latin typeface="Calibri"/>
                <a:ea typeface="Calibri"/>
                <a:cs typeface="Calibri"/>
                <a:sym typeface="Calibri"/>
                <a:hlinkClick r:id="rId14"/>
              </a:rPr>
              <a:t>HRSA’s Health Center COVID-19 Survey data</a:t>
            </a:r>
            <a:r>
              <a:rPr lang="en" sz="1100" u="sng">
                <a:solidFill>
                  <a:schemeClr val="hlink"/>
                </a:solidFill>
                <a:latin typeface="Calibri"/>
                <a:ea typeface="Calibri"/>
                <a:cs typeface="Calibri"/>
                <a:sym typeface="Calibri"/>
                <a:hlinkClick r:id="rId15"/>
              </a:rPr>
              <a:t>.</a:t>
            </a:r>
            <a:endParaRPr sz="11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43"/>
          <p:cNvSpPr/>
          <p:nvPr/>
        </p:nvSpPr>
        <p:spPr>
          <a:xfrm>
            <a:off x="571" y="800671"/>
            <a:ext cx="9144000" cy="0"/>
          </a:xfrm>
          <a:custGeom>
            <a:rect b="b" l="l" r="r" t="t"/>
            <a:pathLst>
              <a:path extrusionOk="0" h="120000" w="12192000">
                <a:moveTo>
                  <a:pt x="0" y="0"/>
                </a:moveTo>
                <a:lnTo>
                  <a:pt x="12192000" y="0"/>
                </a:lnTo>
              </a:path>
            </a:pathLst>
          </a:custGeom>
          <a:noFill/>
          <a:ln cap="flat" cmpd="sng" w="38100">
            <a:solidFill>
              <a:srgbClr val="8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sp>
        <p:nvSpPr>
          <p:cNvPr id="605" name="Google Shape;605;p43"/>
          <p:cNvSpPr txBox="1"/>
          <p:nvPr>
            <p:ph type="title"/>
          </p:nvPr>
        </p:nvSpPr>
        <p:spPr>
          <a:xfrm>
            <a:off x="687704" y="138112"/>
            <a:ext cx="2427446" cy="476250"/>
          </a:xfrm>
          <a:prstGeom prst="rect">
            <a:avLst/>
          </a:prstGeom>
          <a:noFill/>
          <a:ln>
            <a:noFill/>
          </a:ln>
        </p:spPr>
        <p:txBody>
          <a:bodyPr anchorCtr="0" anchor="t" bIns="0" lIns="0" spcFirstLastPara="1" rIns="0" wrap="square" tIns="9050">
            <a:spAutoFit/>
          </a:bodyPr>
          <a:lstStyle/>
          <a:p>
            <a:pPr indent="0" lvl="0" marL="12700" rtl="0" algn="l">
              <a:lnSpc>
                <a:spcPct val="100000"/>
              </a:lnSpc>
              <a:spcBef>
                <a:spcPts val="0"/>
              </a:spcBef>
              <a:spcAft>
                <a:spcPts val="0"/>
              </a:spcAft>
              <a:buNone/>
            </a:pPr>
            <a:r>
              <a:rPr lang="en" sz="3000"/>
              <a:t>HUD Resources</a:t>
            </a:r>
            <a:endParaRPr sz="3000"/>
          </a:p>
        </p:txBody>
      </p:sp>
      <p:sp>
        <p:nvSpPr>
          <p:cNvPr id="606" name="Google Shape;606;p43"/>
          <p:cNvSpPr txBox="1"/>
          <p:nvPr/>
        </p:nvSpPr>
        <p:spPr>
          <a:xfrm>
            <a:off x="377952" y="1140523"/>
            <a:ext cx="2525553" cy="1832610"/>
          </a:xfrm>
          <a:prstGeom prst="rect">
            <a:avLst/>
          </a:prstGeom>
          <a:noFill/>
          <a:ln>
            <a:noFill/>
          </a:ln>
        </p:spPr>
        <p:txBody>
          <a:bodyPr anchorCtr="0" anchor="t" bIns="0" lIns="0" spcFirstLastPara="1" rIns="0" wrap="square" tIns="10000">
            <a:spAutoFit/>
          </a:bodyPr>
          <a:lstStyle/>
          <a:p>
            <a:pPr indent="0" lvl="0" marL="12700" marR="0" rtl="0" algn="l">
              <a:lnSpc>
                <a:spcPct val="100000"/>
              </a:lnSpc>
              <a:spcBef>
                <a:spcPts val="0"/>
              </a:spcBef>
              <a:spcAft>
                <a:spcPts val="0"/>
              </a:spcAft>
              <a:buNone/>
            </a:pPr>
            <a:r>
              <a:rPr b="1" lang="en" sz="1500">
                <a:latin typeface="Calibri"/>
                <a:ea typeface="Calibri"/>
                <a:cs typeface="Calibri"/>
                <a:sym typeface="Calibri"/>
              </a:rPr>
              <a:t>Mapping Tools and Resources</a:t>
            </a:r>
            <a:endParaRPr sz="1500">
              <a:latin typeface="Calibri"/>
              <a:ea typeface="Calibri"/>
              <a:cs typeface="Calibri"/>
              <a:sym typeface="Calibri"/>
            </a:endParaRPr>
          </a:p>
          <a:p>
            <a:pPr indent="-133350" lvl="0" marL="139700" marR="0" rtl="0" algn="l">
              <a:lnSpc>
                <a:spcPct val="100000"/>
              </a:lnSpc>
              <a:spcBef>
                <a:spcPts val="400"/>
              </a:spcBef>
              <a:spcAft>
                <a:spcPts val="0"/>
              </a:spcAft>
              <a:buClr>
                <a:srgbClr val="0E4D7A"/>
              </a:buClr>
              <a:buSzPts val="1700"/>
              <a:buFont typeface="Arial"/>
              <a:buChar char="•"/>
            </a:pPr>
            <a:r>
              <a:rPr lang="en" sz="1400" u="sng">
                <a:solidFill>
                  <a:schemeClr val="hlink"/>
                </a:solidFill>
                <a:latin typeface="Calibri"/>
                <a:ea typeface="Calibri"/>
                <a:cs typeface="Calibri"/>
                <a:sym typeface="Calibri"/>
                <a:hlinkClick r:id="rId3"/>
              </a:rPr>
              <a:t>Federally Qualified Health Centers</a:t>
            </a:r>
            <a:endParaRPr sz="1400">
              <a:latin typeface="Calibri"/>
              <a:ea typeface="Calibri"/>
              <a:cs typeface="Calibri"/>
              <a:sym typeface="Calibri"/>
            </a:endParaRPr>
          </a:p>
          <a:p>
            <a:pPr indent="0" lvl="0" marL="139700" marR="0" rtl="0" algn="l">
              <a:lnSpc>
                <a:spcPct val="100000"/>
              </a:lnSpc>
              <a:spcBef>
                <a:spcPts val="0"/>
              </a:spcBef>
              <a:spcAft>
                <a:spcPts val="0"/>
              </a:spcAft>
              <a:buNone/>
            </a:pPr>
            <a:r>
              <a:rPr lang="en" sz="1400" u="sng">
                <a:solidFill>
                  <a:schemeClr val="hlink"/>
                </a:solidFill>
                <a:latin typeface="Calibri"/>
                <a:ea typeface="Calibri"/>
                <a:cs typeface="Calibri"/>
                <a:sym typeface="Calibri"/>
                <a:hlinkClick r:id="rId4"/>
              </a:rPr>
              <a:t>Providing Vaccinations</a:t>
            </a:r>
            <a:endParaRPr sz="1400">
              <a:latin typeface="Calibri"/>
              <a:ea typeface="Calibri"/>
              <a:cs typeface="Calibri"/>
              <a:sym typeface="Calibri"/>
            </a:endParaRPr>
          </a:p>
          <a:p>
            <a:pPr indent="-133350" lvl="0" marL="139700" marR="38100" rtl="0" algn="l">
              <a:lnSpc>
                <a:spcPct val="100000"/>
              </a:lnSpc>
              <a:spcBef>
                <a:spcPts val="400"/>
              </a:spcBef>
              <a:spcAft>
                <a:spcPts val="0"/>
              </a:spcAft>
              <a:buClr>
                <a:srgbClr val="0E4D7A"/>
              </a:buClr>
              <a:buSzPts val="1700"/>
              <a:buFont typeface="Arial"/>
              <a:buChar char="•"/>
            </a:pPr>
            <a:r>
              <a:rPr lang="en" sz="1400" u="sng">
                <a:solidFill>
                  <a:schemeClr val="hlink"/>
                </a:solidFill>
                <a:latin typeface="Calibri"/>
                <a:ea typeface="Calibri"/>
                <a:cs typeface="Calibri"/>
                <a:sym typeface="Calibri"/>
                <a:hlinkClick r:id="rId5"/>
              </a:rPr>
              <a:t>Federally Qualified Health Service  (FQHC) Vaccination Service Areas</a:t>
            </a:r>
            <a:endParaRPr sz="1400">
              <a:latin typeface="Calibri"/>
              <a:ea typeface="Calibri"/>
              <a:cs typeface="Calibri"/>
              <a:sym typeface="Calibri"/>
            </a:endParaRPr>
          </a:p>
          <a:p>
            <a:pPr indent="-133350" lvl="0" marL="139700" marR="279400" rtl="0" algn="l">
              <a:lnSpc>
                <a:spcPct val="100000"/>
              </a:lnSpc>
              <a:spcBef>
                <a:spcPts val="400"/>
              </a:spcBef>
              <a:spcAft>
                <a:spcPts val="0"/>
              </a:spcAft>
              <a:buClr>
                <a:srgbClr val="0E4D7A"/>
              </a:buClr>
              <a:buSzPts val="1700"/>
              <a:buFont typeface="Arial"/>
              <a:buChar char="•"/>
            </a:pPr>
            <a:r>
              <a:rPr lang="en" sz="1400" u="sng">
                <a:solidFill>
                  <a:schemeClr val="hlink"/>
                </a:solidFill>
                <a:latin typeface="Calibri"/>
                <a:ea typeface="Calibri"/>
                <a:cs typeface="Calibri"/>
                <a:sym typeface="Calibri"/>
                <a:hlinkClick r:id="rId6"/>
              </a:rPr>
              <a:t>Shortest Routes from Tracts to  Nearest FQHC Providing  Vaccinations</a:t>
            </a:r>
            <a:endParaRPr sz="1400">
              <a:latin typeface="Calibri"/>
              <a:ea typeface="Calibri"/>
              <a:cs typeface="Calibri"/>
              <a:sym typeface="Calibri"/>
            </a:endParaRPr>
          </a:p>
        </p:txBody>
      </p:sp>
      <p:grpSp>
        <p:nvGrpSpPr>
          <p:cNvPr id="607" name="Google Shape;607;p43"/>
          <p:cNvGrpSpPr/>
          <p:nvPr/>
        </p:nvGrpSpPr>
        <p:grpSpPr>
          <a:xfrm>
            <a:off x="3166109" y="874300"/>
            <a:ext cx="5696712" cy="3854320"/>
            <a:chOff x="4221479" y="1165733"/>
            <a:chExt cx="7595616" cy="5139093"/>
          </a:xfrm>
        </p:grpSpPr>
        <p:pic>
          <p:nvPicPr>
            <p:cNvPr id="608" name="Google Shape;608;p43"/>
            <p:cNvPicPr preferRelativeResize="0"/>
            <p:nvPr/>
          </p:nvPicPr>
          <p:blipFill rotWithShape="1">
            <a:blip r:embed="rId7">
              <a:alphaModFix/>
            </a:blip>
            <a:srcRect b="0" l="0" r="0" t="0"/>
            <a:stretch/>
          </p:blipFill>
          <p:spPr>
            <a:xfrm>
              <a:off x="4228989" y="1165733"/>
              <a:ext cx="7001475" cy="3426205"/>
            </a:xfrm>
            <a:prstGeom prst="rect">
              <a:avLst/>
            </a:prstGeom>
            <a:noFill/>
            <a:ln>
              <a:noFill/>
            </a:ln>
          </p:spPr>
        </p:pic>
        <p:pic>
          <p:nvPicPr>
            <p:cNvPr id="609" name="Google Shape;609;p43"/>
            <p:cNvPicPr preferRelativeResize="0"/>
            <p:nvPr/>
          </p:nvPicPr>
          <p:blipFill rotWithShape="1">
            <a:blip r:embed="rId8">
              <a:alphaModFix/>
            </a:blip>
            <a:srcRect b="0" l="0" r="0" t="0"/>
            <a:stretch/>
          </p:blipFill>
          <p:spPr>
            <a:xfrm>
              <a:off x="4221479" y="1254252"/>
              <a:ext cx="6556248" cy="2980944"/>
            </a:xfrm>
            <a:prstGeom prst="rect">
              <a:avLst/>
            </a:prstGeom>
            <a:noFill/>
            <a:ln>
              <a:noFill/>
            </a:ln>
          </p:spPr>
        </p:pic>
        <p:pic>
          <p:nvPicPr>
            <p:cNvPr id="610" name="Google Shape;610;p43"/>
            <p:cNvPicPr preferRelativeResize="0"/>
            <p:nvPr/>
          </p:nvPicPr>
          <p:blipFill rotWithShape="1">
            <a:blip r:embed="rId9">
              <a:alphaModFix/>
            </a:blip>
            <a:srcRect b="0" l="0" r="0" t="0"/>
            <a:stretch/>
          </p:blipFill>
          <p:spPr>
            <a:xfrm>
              <a:off x="4418075" y="2043683"/>
              <a:ext cx="7126985" cy="3321558"/>
            </a:xfrm>
            <a:prstGeom prst="rect">
              <a:avLst/>
            </a:prstGeom>
            <a:noFill/>
            <a:ln>
              <a:noFill/>
            </a:ln>
          </p:spPr>
        </p:pic>
        <p:pic>
          <p:nvPicPr>
            <p:cNvPr id="611" name="Google Shape;611;p43"/>
            <p:cNvPicPr preferRelativeResize="0"/>
            <p:nvPr/>
          </p:nvPicPr>
          <p:blipFill rotWithShape="1">
            <a:blip r:embed="rId10">
              <a:alphaModFix/>
            </a:blip>
            <a:srcRect b="0" l="0" r="0" t="0"/>
            <a:stretch/>
          </p:blipFill>
          <p:spPr>
            <a:xfrm>
              <a:off x="4460747" y="2103119"/>
              <a:ext cx="6803135" cy="2997707"/>
            </a:xfrm>
            <a:prstGeom prst="rect">
              <a:avLst/>
            </a:prstGeom>
            <a:noFill/>
            <a:ln>
              <a:noFill/>
            </a:ln>
          </p:spPr>
        </p:pic>
        <p:pic>
          <p:nvPicPr>
            <p:cNvPr id="612" name="Google Shape;612;p43"/>
            <p:cNvPicPr preferRelativeResize="0"/>
            <p:nvPr/>
          </p:nvPicPr>
          <p:blipFill rotWithShape="1">
            <a:blip r:embed="rId11">
              <a:alphaModFix/>
            </a:blip>
            <a:srcRect b="0" l="0" r="0" t="0"/>
            <a:stretch/>
          </p:blipFill>
          <p:spPr>
            <a:xfrm>
              <a:off x="4969763" y="2651798"/>
              <a:ext cx="6847332" cy="3653028"/>
            </a:xfrm>
            <a:prstGeom prst="rect">
              <a:avLst/>
            </a:prstGeom>
            <a:noFill/>
            <a:ln>
              <a:noFill/>
            </a:ln>
          </p:spPr>
        </p:pic>
        <p:pic>
          <p:nvPicPr>
            <p:cNvPr id="613" name="Google Shape;613;p43"/>
            <p:cNvPicPr preferRelativeResize="0"/>
            <p:nvPr/>
          </p:nvPicPr>
          <p:blipFill rotWithShape="1">
            <a:blip r:embed="rId12">
              <a:alphaModFix/>
            </a:blip>
            <a:srcRect b="0" l="0" r="0" t="0"/>
            <a:stretch/>
          </p:blipFill>
          <p:spPr>
            <a:xfrm>
              <a:off x="5053583" y="2695955"/>
              <a:ext cx="6449568" cy="3255264"/>
            </a:xfrm>
            <a:prstGeom prst="rect">
              <a:avLst/>
            </a:prstGeom>
            <a:noFill/>
            <a:ln>
              <a:noFill/>
            </a:ln>
          </p:spPr>
        </p:pic>
      </p:grpSp>
      <p:sp>
        <p:nvSpPr>
          <p:cNvPr id="614" name="Google Shape;614;p43"/>
          <p:cNvSpPr txBox="1"/>
          <p:nvPr>
            <p:ph idx="12" type="sldNum"/>
          </p:nvPr>
        </p:nvSpPr>
        <p:spPr>
          <a:xfrm>
            <a:off x="8760905" y="4941094"/>
            <a:ext cx="220028" cy="171450"/>
          </a:xfrm>
          <a:prstGeom prst="rect">
            <a:avLst/>
          </a:prstGeom>
          <a:noFill/>
          <a:ln>
            <a:noFill/>
          </a:ln>
        </p:spPr>
        <p:txBody>
          <a:bodyPr anchorCtr="0" anchor="t" bIns="0" lIns="0" spcFirstLastPara="1" rIns="0" wrap="square" tIns="0">
            <a:spAutoFit/>
          </a:bodyPr>
          <a:lstStyle/>
          <a:p>
            <a:pPr indent="0" lvl="0" marL="25400" rtl="0" algn="l">
              <a:lnSpc>
                <a:spcPct val="100875"/>
              </a:lnSpc>
              <a:spcBef>
                <a:spcPts val="0"/>
              </a:spcBef>
              <a:spcAft>
                <a:spcPts val="0"/>
              </a:spcAft>
              <a:buNone/>
            </a:pPr>
            <a:fld id="{00000000-1234-1234-1234-123412341234}" type="slidenum">
              <a:rPr lang="en" sz="1100"/>
              <a:t>‹#›</a:t>
            </a:fld>
            <a:endParaRPr sz="11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44"/>
          <p:cNvSpPr txBox="1"/>
          <p:nvPr>
            <p:ph type="title"/>
          </p:nvPr>
        </p:nvSpPr>
        <p:spPr>
          <a:xfrm>
            <a:off x="687704" y="0"/>
            <a:ext cx="5461635" cy="431006"/>
          </a:xfrm>
          <a:prstGeom prst="rect">
            <a:avLst/>
          </a:prstGeom>
          <a:noFill/>
          <a:ln>
            <a:noFill/>
          </a:ln>
        </p:spPr>
        <p:txBody>
          <a:bodyPr anchorCtr="0" anchor="t" bIns="0" lIns="0" spcFirstLastPara="1" rIns="0" wrap="square" tIns="9525">
            <a:spAutoFit/>
          </a:bodyPr>
          <a:lstStyle/>
          <a:p>
            <a:pPr indent="0" lvl="0" marL="12700" rtl="0" algn="l">
              <a:lnSpc>
                <a:spcPct val="100000"/>
              </a:lnSpc>
              <a:spcBef>
                <a:spcPts val="0"/>
              </a:spcBef>
              <a:spcAft>
                <a:spcPts val="0"/>
              </a:spcAft>
              <a:buNone/>
            </a:pPr>
            <a:r>
              <a:rPr lang="en" sz="2700"/>
              <a:t>Health Center Resource Clearinghouse</a:t>
            </a:r>
            <a:endParaRPr sz="2700"/>
          </a:p>
        </p:txBody>
      </p:sp>
      <p:sp>
        <p:nvSpPr>
          <p:cNvPr id="620" name="Google Shape;620;p44"/>
          <p:cNvSpPr txBox="1"/>
          <p:nvPr/>
        </p:nvSpPr>
        <p:spPr>
          <a:xfrm>
            <a:off x="-8953" y="368998"/>
            <a:ext cx="9163050" cy="43053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2700" u="sng">
                <a:solidFill>
                  <a:srgbClr val="0E4D7A"/>
                </a:solidFill>
                <a:latin typeface="Calibri"/>
                <a:ea typeface="Calibri"/>
                <a:cs typeface="Calibri"/>
                <a:sym typeface="Calibri"/>
              </a:rPr>
              <a:t> 	COVID-19 Vaccine Distribution Landing Page	</a:t>
            </a:r>
            <a:endParaRPr sz="2700">
              <a:latin typeface="Calibri"/>
              <a:ea typeface="Calibri"/>
              <a:cs typeface="Calibri"/>
              <a:sym typeface="Calibri"/>
            </a:endParaRPr>
          </a:p>
        </p:txBody>
      </p:sp>
      <p:grpSp>
        <p:nvGrpSpPr>
          <p:cNvPr id="621" name="Google Shape;621;p44"/>
          <p:cNvGrpSpPr/>
          <p:nvPr/>
        </p:nvGrpSpPr>
        <p:grpSpPr>
          <a:xfrm>
            <a:off x="1852803" y="792137"/>
            <a:ext cx="5707571" cy="3913061"/>
            <a:chOff x="2470404" y="1056182"/>
            <a:chExt cx="7610094" cy="5217414"/>
          </a:xfrm>
        </p:grpSpPr>
        <p:pic>
          <p:nvPicPr>
            <p:cNvPr id="622" name="Google Shape;622;p44"/>
            <p:cNvPicPr preferRelativeResize="0"/>
            <p:nvPr/>
          </p:nvPicPr>
          <p:blipFill rotWithShape="1">
            <a:blip r:embed="rId3">
              <a:alphaModFix/>
            </a:blip>
            <a:srcRect b="0" l="0" r="0" t="0"/>
            <a:stretch/>
          </p:blipFill>
          <p:spPr>
            <a:xfrm>
              <a:off x="2470404" y="1056182"/>
              <a:ext cx="7610094" cy="5217414"/>
            </a:xfrm>
            <a:prstGeom prst="rect">
              <a:avLst/>
            </a:prstGeom>
            <a:noFill/>
            <a:ln>
              <a:noFill/>
            </a:ln>
          </p:spPr>
        </p:pic>
        <p:pic>
          <p:nvPicPr>
            <p:cNvPr id="623" name="Google Shape;623;p44"/>
            <p:cNvPicPr preferRelativeResize="0"/>
            <p:nvPr/>
          </p:nvPicPr>
          <p:blipFill rotWithShape="1">
            <a:blip r:embed="rId4">
              <a:alphaModFix/>
            </a:blip>
            <a:srcRect b="0" l="0" r="0" t="0"/>
            <a:stretch/>
          </p:blipFill>
          <p:spPr>
            <a:xfrm>
              <a:off x="2522220" y="1261872"/>
              <a:ext cx="7147559" cy="4754880"/>
            </a:xfrm>
            <a:prstGeom prst="rect">
              <a:avLst/>
            </a:prstGeom>
            <a:noFill/>
            <a:ln>
              <a:noFill/>
            </a:ln>
          </p:spPr>
        </p:pic>
        <p:sp>
          <p:nvSpPr>
            <p:cNvPr id="624" name="Google Shape;624;p44"/>
            <p:cNvSpPr/>
            <p:nvPr/>
          </p:nvSpPr>
          <p:spPr>
            <a:xfrm>
              <a:off x="2517648" y="1257300"/>
              <a:ext cx="7157084" cy="4764405"/>
            </a:xfrm>
            <a:custGeom>
              <a:rect b="b" l="l" r="r" t="t"/>
              <a:pathLst>
                <a:path extrusionOk="0" h="4764405" w="7157084">
                  <a:moveTo>
                    <a:pt x="0" y="4764024"/>
                  </a:moveTo>
                  <a:lnTo>
                    <a:pt x="7156704" y="4764024"/>
                  </a:lnTo>
                  <a:lnTo>
                    <a:pt x="7156704" y="0"/>
                  </a:lnTo>
                  <a:lnTo>
                    <a:pt x="0" y="0"/>
                  </a:lnTo>
                  <a:lnTo>
                    <a:pt x="0" y="4764024"/>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p>
          </p:txBody>
        </p:sp>
      </p:grpSp>
      <p:sp>
        <p:nvSpPr>
          <p:cNvPr id="625" name="Google Shape;625;p44"/>
          <p:cNvSpPr txBox="1"/>
          <p:nvPr/>
        </p:nvSpPr>
        <p:spPr>
          <a:xfrm>
            <a:off x="689991" y="4529327"/>
            <a:ext cx="5202555" cy="179546"/>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100">
                <a:solidFill>
                  <a:srgbClr val="0E4D7A"/>
                </a:solidFill>
                <a:latin typeface="Calibri"/>
                <a:ea typeface="Calibri"/>
                <a:cs typeface="Calibri"/>
                <a:sym typeface="Calibri"/>
              </a:rPr>
              <a:t>Go to </a:t>
            </a:r>
            <a:r>
              <a:rPr lang="en" sz="1100" u="sng">
                <a:solidFill>
                  <a:schemeClr val="hlink"/>
                </a:solidFill>
                <a:latin typeface="Calibri"/>
                <a:ea typeface="Calibri"/>
                <a:cs typeface="Calibri"/>
                <a:sym typeface="Calibri"/>
                <a:hlinkClick r:id="rId5"/>
              </a:rPr>
              <a:t>https://www.healthcenterinfo.org/priority-topics/covid-19/covid-19-vaccine-distribution/</a:t>
            </a:r>
            <a:endParaRPr sz="1100">
              <a:latin typeface="Calibri"/>
              <a:ea typeface="Calibri"/>
              <a:cs typeface="Calibri"/>
              <a:sym typeface="Calibri"/>
            </a:endParaRPr>
          </a:p>
        </p:txBody>
      </p:sp>
      <p:sp>
        <p:nvSpPr>
          <p:cNvPr id="626" name="Google Shape;626;p44"/>
          <p:cNvSpPr txBox="1"/>
          <p:nvPr>
            <p:ph idx="12" type="sldNum"/>
          </p:nvPr>
        </p:nvSpPr>
        <p:spPr>
          <a:xfrm>
            <a:off x="8760905" y="4941094"/>
            <a:ext cx="220028" cy="171450"/>
          </a:xfrm>
          <a:prstGeom prst="rect">
            <a:avLst/>
          </a:prstGeom>
          <a:noFill/>
          <a:ln>
            <a:noFill/>
          </a:ln>
        </p:spPr>
        <p:txBody>
          <a:bodyPr anchorCtr="0" anchor="t" bIns="0" lIns="0" spcFirstLastPara="1" rIns="0" wrap="square" tIns="0">
            <a:spAutoFit/>
          </a:bodyPr>
          <a:lstStyle/>
          <a:p>
            <a:pPr indent="0" lvl="0" marL="25400" rtl="0" algn="l">
              <a:lnSpc>
                <a:spcPct val="100875"/>
              </a:lnSpc>
              <a:spcBef>
                <a:spcPts val="0"/>
              </a:spcBef>
              <a:spcAft>
                <a:spcPts val="0"/>
              </a:spcAft>
              <a:buNone/>
            </a:pPr>
            <a:fld id="{00000000-1234-1234-1234-123412341234}" type="slidenum">
              <a:rPr lang="en" sz="1100"/>
              <a:t>‹#›</a:t>
            </a:fld>
            <a:endParaRPr sz="1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45"/>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Resources (Homeless/Supportive Housing)</a:t>
            </a:r>
            <a:endParaRPr/>
          </a:p>
        </p:txBody>
      </p:sp>
      <p:sp>
        <p:nvSpPr>
          <p:cNvPr id="632" name="Google Shape;632;p45"/>
          <p:cNvSpPr txBox="1"/>
          <p:nvPr/>
        </p:nvSpPr>
        <p:spPr>
          <a:xfrm>
            <a:off x="311725" y="1389954"/>
            <a:ext cx="7607400" cy="3848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NHCHC: Vaccine Infographic: Compares all 3 vaccines (dosage, efficacy, status, and common side effects; Vaccine aftercare</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NHCHC: </a:t>
            </a:r>
            <a:r>
              <a:rPr b="0" i="0" lang="en" sz="1400" u="sng" cap="none" strike="noStrike">
                <a:solidFill>
                  <a:schemeClr val="hlink"/>
                </a:solidFill>
                <a:latin typeface="Arial"/>
                <a:ea typeface="Arial"/>
                <a:cs typeface="Arial"/>
                <a:sym typeface="Arial"/>
                <a:hlinkClick r:id="rId3"/>
              </a:rPr>
              <a:t>Issue Brief: Consumer perspectives of the COVID-19 vaccine</a:t>
            </a:r>
            <a:r>
              <a:rPr b="0" i="0" lang="en" sz="1400" u="none" cap="none" strike="noStrike">
                <a:solidFill>
                  <a:srgbClr val="000000"/>
                </a:solidFill>
                <a:latin typeface="Arial"/>
                <a:ea typeface="Arial"/>
                <a:cs typeface="Arial"/>
                <a:sym typeface="Arial"/>
              </a:rPr>
              <a:t> Advice for Providers; Advice for Homeless service providers &amp; continuums of care</a:t>
            </a:r>
            <a:endParaRPr/>
          </a:p>
          <a:p>
            <a:pPr indent="0" lvl="0" marL="1397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NHCHC: </a:t>
            </a:r>
            <a:r>
              <a:rPr b="0" i="0" lang="en" sz="1400" u="sng" cap="none" strike="noStrike">
                <a:solidFill>
                  <a:schemeClr val="hlink"/>
                </a:solidFill>
                <a:latin typeface="Arial"/>
                <a:ea typeface="Arial"/>
                <a:cs typeface="Arial"/>
                <a:sym typeface="Arial"/>
                <a:hlinkClick r:id="rId4"/>
              </a:rPr>
              <a:t>Issue Brief: Vaccines for Patients and Staff</a:t>
            </a:r>
            <a:r>
              <a:rPr b="0" i="0" lang="en" sz="1400" u="none" cap="none" strike="noStrike">
                <a:solidFill>
                  <a:srgbClr val="000000"/>
                </a:solidFill>
                <a:latin typeface="Arial"/>
                <a:ea typeface="Arial"/>
                <a:cs typeface="Arial"/>
                <a:sym typeface="Arial"/>
              </a:rPr>
              <a:t> COVID-19 Vaccine state plans; Successful vaccination campaigns</a:t>
            </a:r>
            <a:endParaRPr/>
          </a:p>
          <a:p>
            <a:pPr indent="0" lvl="0" marL="1397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CSH: </a:t>
            </a:r>
            <a:r>
              <a:rPr b="0" i="0" lang="en" sz="1400" u="sng" cap="none" strike="noStrike">
                <a:solidFill>
                  <a:schemeClr val="hlink"/>
                </a:solidFill>
                <a:latin typeface="Arial"/>
                <a:ea typeface="Arial"/>
                <a:cs typeface="Arial"/>
                <a:sym typeface="Arial"/>
                <a:hlinkClick r:id="rId5"/>
              </a:rPr>
              <a:t>COVID-19: A Framework for Health and Housing Partnership During the Pandemic</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CSH: </a:t>
            </a:r>
            <a:r>
              <a:rPr b="1" i="1" lang="en" sz="1400" u="none" cap="none" strike="noStrike">
                <a:solidFill>
                  <a:srgbClr val="000000"/>
                </a:solidFill>
                <a:latin typeface="Arial"/>
                <a:ea typeface="Arial"/>
                <a:cs typeface="Arial"/>
                <a:sym typeface="Arial"/>
              </a:rPr>
              <a:t>Coming Soon</a:t>
            </a:r>
            <a:r>
              <a:rPr b="0" i="1" lang="en" sz="1400" u="none" cap="none" strike="noStrike">
                <a:solidFill>
                  <a:srgbClr val="000000"/>
                </a:solidFill>
                <a:latin typeface="Arial"/>
                <a:ea typeface="Arial"/>
                <a:cs typeface="Arial"/>
                <a:sym typeface="Arial"/>
              </a:rPr>
              <a:t>: </a:t>
            </a:r>
            <a:r>
              <a:rPr b="0" i="0" lang="en" sz="1400" u="none" cap="none" strike="noStrike">
                <a:solidFill>
                  <a:srgbClr val="000000"/>
                </a:solidFill>
                <a:latin typeface="Arial"/>
                <a:ea typeface="Arial"/>
                <a:cs typeface="Arial"/>
                <a:sym typeface="Arial"/>
              </a:rPr>
              <a:t>COVID-19: A Framework for Health and Housing Partnership for Vaccine Distribution</a:t>
            </a:r>
            <a:endParaRPr b="0" i="0" sz="1400" u="none" cap="none" strike="noStrike">
              <a:solidFill>
                <a:srgbClr val="000000"/>
              </a:solidFill>
              <a:latin typeface="Arial"/>
              <a:ea typeface="Arial"/>
              <a:cs typeface="Arial"/>
              <a:sym typeface="Arial"/>
            </a:endParaRPr>
          </a:p>
          <a:p>
            <a:pPr indent="0" lvl="0" marL="139700" marR="0" rtl="0" algn="l">
              <a:lnSpc>
                <a:spcPct val="100000"/>
              </a:lnSpc>
              <a:spcBef>
                <a:spcPts val="0"/>
              </a:spcBef>
              <a:spcAft>
                <a:spcPts val="0"/>
              </a:spcAft>
              <a:buNone/>
            </a:pPr>
            <a:r>
              <a:t/>
            </a:r>
            <a:endParaRPr b="0" i="1"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Arial"/>
              <a:ea typeface="Arial"/>
              <a:cs typeface="Arial"/>
              <a:sym typeface="Arial"/>
            </a:endParaRPr>
          </a:p>
          <a:p>
            <a:pPr indent="0" lvl="2" marL="1397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Text&#10;&#10;Description automatically generated" id="633" name="Google Shape;633;p45"/>
          <p:cNvPicPr preferRelativeResize="0"/>
          <p:nvPr/>
        </p:nvPicPr>
        <p:blipFill rotWithShape="1">
          <a:blip r:embed="rId6">
            <a:alphaModFix/>
          </a:blip>
          <a:srcRect b="0" l="0" r="0" t="0"/>
          <a:stretch/>
        </p:blipFill>
        <p:spPr>
          <a:xfrm>
            <a:off x="7885226" y="4213227"/>
            <a:ext cx="1154825" cy="930272"/>
          </a:xfrm>
          <a:prstGeom prst="rect">
            <a:avLst/>
          </a:prstGeom>
          <a:noFill/>
          <a:ln>
            <a:noFill/>
          </a:ln>
        </p:spPr>
      </p:pic>
      <p:pic>
        <p:nvPicPr>
          <p:cNvPr id="634" name="Google Shape;634;p45"/>
          <p:cNvPicPr preferRelativeResize="0"/>
          <p:nvPr/>
        </p:nvPicPr>
        <p:blipFill rotWithShape="1">
          <a:blip r:embed="rId7">
            <a:alphaModFix/>
          </a:blip>
          <a:srcRect b="0" l="0" r="0" t="0"/>
          <a:stretch/>
        </p:blipFill>
        <p:spPr>
          <a:xfrm>
            <a:off x="101475" y="4493903"/>
            <a:ext cx="1154825" cy="593172"/>
          </a:xfrm>
          <a:prstGeom prst="rect">
            <a:avLst/>
          </a:prstGeom>
          <a:noFill/>
          <a:ln>
            <a:noFill/>
          </a:ln>
        </p:spPr>
      </p:pic>
      <p:pic>
        <p:nvPicPr>
          <p:cNvPr id="635" name="Google Shape;635;p45"/>
          <p:cNvPicPr preferRelativeResize="0"/>
          <p:nvPr/>
        </p:nvPicPr>
        <p:blipFill rotWithShape="1">
          <a:blip r:embed="rId8">
            <a:alphaModFix/>
          </a:blip>
          <a:srcRect b="0" l="0" r="0" t="0"/>
          <a:stretch/>
        </p:blipFill>
        <p:spPr>
          <a:xfrm>
            <a:off x="7618211" y="1770954"/>
            <a:ext cx="1421831" cy="180054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46"/>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Resources (Older Adults)</a:t>
            </a:r>
            <a:endParaRPr/>
          </a:p>
        </p:txBody>
      </p:sp>
      <p:sp>
        <p:nvSpPr>
          <p:cNvPr id="641" name="Google Shape;641;p46"/>
          <p:cNvSpPr txBox="1"/>
          <p:nvPr/>
        </p:nvSpPr>
        <p:spPr>
          <a:xfrm>
            <a:off x="410150" y="1563025"/>
            <a:ext cx="7236000" cy="33657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00000"/>
              </a:buClr>
              <a:buSzPts val="1600"/>
              <a:buFont typeface="Arial"/>
              <a:buChar char="●"/>
            </a:pPr>
            <a:r>
              <a:rPr lang="en" sz="1600"/>
              <a:t>Recording: </a:t>
            </a:r>
            <a:r>
              <a:rPr lang="en" sz="1600" u="sng">
                <a:solidFill>
                  <a:schemeClr val="hlink"/>
                </a:solidFill>
                <a:hlinkClick r:id="rId3"/>
              </a:rPr>
              <a:t>Promoting Vaccine Confidence in Older Adults Webinar</a:t>
            </a:r>
            <a:r>
              <a:rPr lang="en" sz="1600"/>
              <a:t> (National Center for Equitable Care for Elders, April 8, 2021)</a:t>
            </a:r>
            <a:endParaRPr sz="1600"/>
          </a:p>
          <a:p>
            <a:pPr indent="-330200" lvl="0" marL="457200" marR="0" rtl="0" algn="l">
              <a:lnSpc>
                <a:spcPct val="100000"/>
              </a:lnSpc>
              <a:spcBef>
                <a:spcPts val="1000"/>
              </a:spcBef>
              <a:spcAft>
                <a:spcPts val="0"/>
              </a:spcAft>
              <a:buSzPts val="1600"/>
              <a:buChar char="●"/>
            </a:pPr>
            <a:r>
              <a:rPr lang="en" sz="1600"/>
              <a:t>User Guide: </a:t>
            </a:r>
            <a:r>
              <a:rPr lang="en" sz="1600" u="sng">
                <a:solidFill>
                  <a:schemeClr val="hlink"/>
                </a:solidFill>
                <a:hlinkClick r:id="rId4"/>
              </a:rPr>
              <a:t>Older Adults Toolkit</a:t>
            </a:r>
            <a:r>
              <a:rPr lang="en" sz="1600"/>
              <a:t> (U.S. Department of Health and Human Services, last reviewed May 4, 2021)</a:t>
            </a:r>
            <a:endParaRPr sz="1600"/>
          </a:p>
          <a:p>
            <a:pPr indent="-330200" lvl="1" marL="914400" marR="0" rtl="0" algn="l">
              <a:lnSpc>
                <a:spcPct val="100000"/>
              </a:lnSpc>
              <a:spcBef>
                <a:spcPts val="0"/>
              </a:spcBef>
              <a:spcAft>
                <a:spcPts val="0"/>
              </a:spcAft>
              <a:buSzPts val="1600"/>
              <a:buChar char="○"/>
            </a:pPr>
            <a:r>
              <a:rPr lang="en" sz="1600"/>
              <a:t>Coping </a:t>
            </a:r>
            <a:r>
              <a:rPr lang="en" sz="1600"/>
              <a:t>with</a:t>
            </a:r>
            <a:r>
              <a:rPr lang="en" sz="1600"/>
              <a:t> stress</a:t>
            </a:r>
            <a:endParaRPr sz="1600"/>
          </a:p>
          <a:p>
            <a:pPr indent="-330200" lvl="1" marL="914400" marR="0" rtl="0" algn="l">
              <a:lnSpc>
                <a:spcPct val="100000"/>
              </a:lnSpc>
              <a:spcBef>
                <a:spcPts val="0"/>
              </a:spcBef>
              <a:spcAft>
                <a:spcPts val="0"/>
              </a:spcAft>
              <a:buSzPts val="1600"/>
              <a:buChar char="○"/>
            </a:pPr>
            <a:r>
              <a:rPr lang="en" sz="1600"/>
              <a:t>Medicare services</a:t>
            </a:r>
            <a:endParaRPr sz="1600"/>
          </a:p>
          <a:p>
            <a:pPr indent="-330200" lvl="1" marL="914400" marR="0" rtl="0" algn="l">
              <a:lnSpc>
                <a:spcPct val="100000"/>
              </a:lnSpc>
              <a:spcBef>
                <a:spcPts val="0"/>
              </a:spcBef>
              <a:spcAft>
                <a:spcPts val="0"/>
              </a:spcAft>
              <a:buSzPts val="1600"/>
              <a:buChar char="○"/>
            </a:pPr>
            <a:r>
              <a:rPr lang="en" sz="1600"/>
              <a:t>Information for </a:t>
            </a:r>
            <a:r>
              <a:rPr lang="en" sz="1600"/>
              <a:t>family </a:t>
            </a:r>
            <a:r>
              <a:rPr lang="en" sz="1600"/>
              <a:t>caregivers</a:t>
            </a:r>
            <a:endParaRPr sz="1600"/>
          </a:p>
          <a:p>
            <a:pPr indent="-330200" lvl="1" marL="914400" marR="0" rtl="0" algn="l">
              <a:lnSpc>
                <a:spcPct val="100000"/>
              </a:lnSpc>
              <a:spcBef>
                <a:spcPts val="0"/>
              </a:spcBef>
              <a:spcAft>
                <a:spcPts val="0"/>
              </a:spcAft>
              <a:buSzPts val="1600"/>
              <a:buChar char="○"/>
            </a:pPr>
            <a:r>
              <a:rPr lang="en" sz="1600"/>
              <a:t>Social media graphics</a:t>
            </a:r>
            <a:endParaRPr sz="1600"/>
          </a:p>
          <a:p>
            <a:pPr indent="-330200" lvl="0" marL="457200" marR="0" rtl="0" algn="l">
              <a:lnSpc>
                <a:spcPct val="100000"/>
              </a:lnSpc>
              <a:spcBef>
                <a:spcPts val="1000"/>
              </a:spcBef>
              <a:spcAft>
                <a:spcPts val="0"/>
              </a:spcAft>
              <a:buSzPts val="1600"/>
              <a:buChar char="●"/>
            </a:pPr>
            <a:r>
              <a:rPr lang="en" sz="1600"/>
              <a:t>Report: </a:t>
            </a:r>
            <a:r>
              <a:rPr lang="en" sz="1600" u="sng">
                <a:solidFill>
                  <a:schemeClr val="hlink"/>
                </a:solidFill>
                <a:hlinkClick r:id="rId5"/>
              </a:rPr>
              <a:t>Ensuring Access to COVID-19 Vaccines for Older Adults and People with Disabilities Who Are Homebound</a:t>
            </a:r>
            <a:r>
              <a:rPr lang="en" sz="1600"/>
              <a:t> (Trust for America’s Health, May 2021)</a:t>
            </a:r>
            <a:endParaRPr sz="1600"/>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2" name="Google Shape;642;p46"/>
          <p:cNvPicPr preferRelativeResize="0"/>
          <p:nvPr/>
        </p:nvPicPr>
        <p:blipFill>
          <a:blip r:embed="rId6">
            <a:alphaModFix/>
          </a:blip>
          <a:stretch>
            <a:fillRect/>
          </a:stretch>
        </p:blipFill>
        <p:spPr>
          <a:xfrm>
            <a:off x="7315825" y="4007350"/>
            <a:ext cx="1732150" cy="1008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47"/>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Resources (Agricultural Workers)</a:t>
            </a:r>
            <a:endParaRPr/>
          </a:p>
        </p:txBody>
      </p:sp>
      <p:sp>
        <p:nvSpPr>
          <p:cNvPr id="648" name="Google Shape;648;p47"/>
          <p:cNvSpPr txBox="1"/>
          <p:nvPr/>
        </p:nvSpPr>
        <p:spPr>
          <a:xfrm>
            <a:off x="214475" y="1507125"/>
            <a:ext cx="6574500" cy="34170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lang="en"/>
              <a:t>Farmworker Justice: </a:t>
            </a:r>
            <a:r>
              <a:rPr lang="en" u="sng">
                <a:solidFill>
                  <a:schemeClr val="hlink"/>
                </a:solidFill>
                <a:hlinkClick r:id="rId3"/>
              </a:rPr>
              <a:t>COVID Bingo </a:t>
            </a:r>
            <a:r>
              <a:rPr lang="en"/>
              <a:t>- an interactive game for agricultural worker families. Available in English, Spanish, Haitian Creole, Mixteco, and Mam. FJ’s COVID resources: </a:t>
            </a:r>
            <a:r>
              <a:rPr lang="en" u="sng">
                <a:solidFill>
                  <a:schemeClr val="hlink"/>
                </a:solidFill>
                <a:hlinkClick r:id="rId4"/>
              </a:rPr>
              <a:t>https://www.farmworkerjustice.org/resource-categories/covid-19/</a:t>
            </a:r>
            <a:endParaRPr/>
          </a:p>
          <a:p>
            <a:pPr indent="0" lvl="0" marL="4572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
              <a:t>Migrant Clinicians Network </a:t>
            </a:r>
            <a:r>
              <a:rPr lang="en" u="sng">
                <a:solidFill>
                  <a:schemeClr val="hlink"/>
                </a:solidFill>
                <a:hlinkClick r:id="rId5"/>
              </a:rPr>
              <a:t>https://www.migrantclinician.org/COVID-19-pandemic</a:t>
            </a:r>
            <a:r>
              <a:rPr lang="en"/>
              <a:t> Information and Resources. Available in English, Spanish, Haitian Creole, and many others. </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
              <a:t>National Center for Farmworker Health: COVID </a:t>
            </a:r>
            <a:r>
              <a:rPr lang="en" u="sng">
                <a:solidFill>
                  <a:schemeClr val="hlink"/>
                </a:solidFill>
                <a:hlinkClick r:id="rId6"/>
              </a:rPr>
              <a:t>Patient Educational Resources</a:t>
            </a:r>
            <a:r>
              <a:rPr lang="en"/>
              <a:t> and </a:t>
            </a:r>
            <a:r>
              <a:rPr lang="en" u="sng">
                <a:solidFill>
                  <a:schemeClr val="hlink"/>
                </a:solidFill>
                <a:hlinkClick r:id="rId7"/>
              </a:rPr>
              <a:t>Resources for Ag Employers and Farmworker Serving Organizations</a:t>
            </a:r>
            <a:endParaRPr/>
          </a:p>
          <a:p>
            <a:pPr indent="0" lvl="0" marL="457200" marR="0" rtl="0" algn="l">
              <a:lnSpc>
                <a:spcPct val="100000"/>
              </a:lnSpc>
              <a:spcBef>
                <a:spcPts val="0"/>
              </a:spcBef>
              <a:spcAft>
                <a:spcPts val="0"/>
              </a:spcAft>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
              <a:t>MHP Salud: </a:t>
            </a:r>
            <a:r>
              <a:rPr lang="en" u="sng">
                <a:solidFill>
                  <a:schemeClr val="hlink"/>
                </a:solidFill>
                <a:hlinkClick r:id="rId8"/>
              </a:rPr>
              <a:t>COVID-19 Resource Directory for Community Health Workers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9" name="Google Shape;649;p47"/>
          <p:cNvPicPr preferRelativeResize="0"/>
          <p:nvPr/>
        </p:nvPicPr>
        <p:blipFill>
          <a:blip r:embed="rId9">
            <a:alphaModFix/>
          </a:blip>
          <a:stretch>
            <a:fillRect/>
          </a:stretch>
        </p:blipFill>
        <p:spPr>
          <a:xfrm>
            <a:off x="6977775" y="1612450"/>
            <a:ext cx="1854550" cy="2782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300" y="500925"/>
            <a:ext cx="3704400" cy="2049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rPr i="1" lang="en"/>
              <a:t>Today’s Agenda</a:t>
            </a:r>
            <a:endParaRPr i="1"/>
          </a:p>
        </p:txBody>
      </p:sp>
      <p:sp>
        <p:nvSpPr>
          <p:cNvPr id="125" name="Google Shape;125;p21"/>
          <p:cNvSpPr txBox="1"/>
          <p:nvPr>
            <p:ph idx="1" type="subTitle"/>
          </p:nvPr>
        </p:nvSpPr>
        <p:spPr>
          <a:xfrm>
            <a:off x="311300" y="2146550"/>
            <a:ext cx="3704400" cy="926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600"/>
              <a:buNone/>
            </a:pPr>
            <a:r>
              <a:rPr lang="en" u="sng"/>
              <a:t>Topic</a:t>
            </a:r>
            <a:r>
              <a:rPr b="1" lang="en"/>
              <a:t>: Resource Recap</a:t>
            </a:r>
            <a:endParaRPr b="1"/>
          </a:p>
        </p:txBody>
      </p:sp>
      <p:sp>
        <p:nvSpPr>
          <p:cNvPr id="126" name="Google Shape;126;p21"/>
          <p:cNvSpPr txBox="1"/>
          <p:nvPr>
            <p:ph idx="2" type="body"/>
          </p:nvPr>
        </p:nvSpPr>
        <p:spPr>
          <a:xfrm>
            <a:off x="4901250" y="1433100"/>
            <a:ext cx="3954000" cy="2277300"/>
          </a:xfrm>
          <a:prstGeom prst="rect">
            <a:avLst/>
          </a:prstGeom>
          <a:noFill/>
          <a:ln>
            <a:noFill/>
          </a:ln>
        </p:spPr>
        <p:txBody>
          <a:bodyPr anchorCtr="0" anchor="t" bIns="91425" lIns="91425" spcFirstLastPara="1" rIns="91425" wrap="square" tIns="91425">
            <a:normAutofit/>
          </a:bodyPr>
          <a:lstStyle/>
          <a:p>
            <a:pPr indent="-323850" lvl="0" marL="457200" rtl="0" algn="l">
              <a:lnSpc>
                <a:spcPct val="115000"/>
              </a:lnSpc>
              <a:spcBef>
                <a:spcPts val="0"/>
              </a:spcBef>
              <a:spcAft>
                <a:spcPts val="0"/>
              </a:spcAft>
              <a:buSzPts val="1500"/>
              <a:buChar char="●"/>
            </a:pPr>
            <a:r>
              <a:rPr lang="en" sz="1500"/>
              <a:t>Welcome and Introductions</a:t>
            </a:r>
            <a:endParaRPr sz="1500"/>
          </a:p>
          <a:p>
            <a:pPr indent="-323850" lvl="0" marL="457200" rtl="0" algn="l">
              <a:lnSpc>
                <a:spcPct val="115000"/>
              </a:lnSpc>
              <a:spcBef>
                <a:spcPts val="0"/>
              </a:spcBef>
              <a:spcAft>
                <a:spcPts val="0"/>
              </a:spcAft>
              <a:buSzPts val="1500"/>
              <a:buChar char="●"/>
            </a:pPr>
            <a:r>
              <a:rPr lang="en" sz="1500"/>
              <a:t>Chat Icebreaker </a:t>
            </a:r>
            <a:endParaRPr/>
          </a:p>
          <a:p>
            <a:pPr indent="-323850" lvl="0" marL="457200" rtl="0" algn="l">
              <a:lnSpc>
                <a:spcPct val="115000"/>
              </a:lnSpc>
              <a:spcBef>
                <a:spcPts val="0"/>
              </a:spcBef>
              <a:spcAft>
                <a:spcPts val="0"/>
              </a:spcAft>
              <a:buSzPts val="1500"/>
              <a:buChar char="●"/>
            </a:pPr>
            <a:r>
              <a:rPr lang="en" sz="1500"/>
              <a:t>BPHC Update: Suma Nair, PhD, MS, RD</a:t>
            </a:r>
            <a:endParaRPr sz="1500"/>
          </a:p>
          <a:p>
            <a:pPr indent="-323850" lvl="0" marL="457200" rtl="0" algn="l">
              <a:lnSpc>
                <a:spcPct val="115000"/>
              </a:lnSpc>
              <a:spcBef>
                <a:spcPts val="0"/>
              </a:spcBef>
              <a:spcAft>
                <a:spcPts val="0"/>
              </a:spcAft>
              <a:buSzPts val="1500"/>
              <a:buChar char="●"/>
            </a:pPr>
            <a:r>
              <a:rPr lang="en" sz="1500"/>
              <a:t>Q&amp;A with Suma</a:t>
            </a:r>
            <a:endParaRPr sz="1500"/>
          </a:p>
          <a:p>
            <a:pPr indent="-323850" lvl="0" marL="457200" rtl="0" algn="l">
              <a:lnSpc>
                <a:spcPct val="115000"/>
              </a:lnSpc>
              <a:spcBef>
                <a:spcPts val="0"/>
              </a:spcBef>
              <a:spcAft>
                <a:spcPts val="0"/>
              </a:spcAft>
              <a:buSzPts val="1500"/>
              <a:buChar char="●"/>
            </a:pPr>
            <a:r>
              <a:rPr lang="en" sz="1500"/>
              <a:t>NTTAP Resource Sharing</a:t>
            </a:r>
            <a:endParaRPr sz="1500"/>
          </a:p>
          <a:p>
            <a:pPr indent="-323850" lvl="0" marL="457200" rtl="0" algn="l">
              <a:lnSpc>
                <a:spcPct val="115000"/>
              </a:lnSpc>
              <a:spcBef>
                <a:spcPts val="0"/>
              </a:spcBef>
              <a:spcAft>
                <a:spcPts val="0"/>
              </a:spcAft>
              <a:buSzPts val="1500"/>
              <a:buChar char="●"/>
            </a:pPr>
            <a:r>
              <a:rPr lang="en" sz="1500"/>
              <a:t>General Discussion</a:t>
            </a:r>
            <a:endParaRPr sz="1500"/>
          </a:p>
          <a:p>
            <a:pPr indent="-323850" lvl="0" marL="457200" rtl="0" algn="l">
              <a:lnSpc>
                <a:spcPct val="115000"/>
              </a:lnSpc>
              <a:spcBef>
                <a:spcPts val="0"/>
              </a:spcBef>
              <a:spcAft>
                <a:spcPts val="0"/>
              </a:spcAft>
              <a:buSzPts val="1500"/>
              <a:buChar char="●"/>
            </a:pPr>
            <a:r>
              <a:rPr lang="en" sz="1500"/>
              <a:t>Conclusion</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48"/>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Resources (A/AA &amp; NHPI)</a:t>
            </a:r>
            <a:endParaRPr/>
          </a:p>
        </p:txBody>
      </p:sp>
      <p:sp>
        <p:nvSpPr>
          <p:cNvPr id="655" name="Google Shape;655;p48"/>
          <p:cNvSpPr txBox="1"/>
          <p:nvPr/>
        </p:nvSpPr>
        <p:spPr>
          <a:xfrm>
            <a:off x="410150" y="1563025"/>
            <a:ext cx="5348700" cy="3201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lang="en"/>
              <a:t>AAPCHO </a:t>
            </a:r>
            <a:r>
              <a:rPr lang="en" u="sng">
                <a:solidFill>
                  <a:schemeClr val="hlink"/>
                </a:solidFill>
                <a:hlinkClick r:id="rId3"/>
              </a:rPr>
              <a:t>COVID-19 Resources Hub</a:t>
            </a:r>
            <a:endParaRPr/>
          </a:p>
          <a:p>
            <a:pPr indent="0" lvl="0" marL="0" marR="0" rtl="0" algn="l">
              <a:lnSpc>
                <a:spcPct val="100000"/>
              </a:lnSpc>
              <a:spcBef>
                <a:spcPts val="0"/>
              </a:spcBef>
              <a:spcAft>
                <a:spcPts val="0"/>
              </a:spcAft>
              <a:buNone/>
            </a:pPr>
            <a:r>
              <a:t/>
            </a:r>
            <a:endParaRPr/>
          </a:p>
          <a:p>
            <a:pPr indent="-317500" lvl="0" marL="457200" marR="0" rtl="0" algn="l">
              <a:lnSpc>
                <a:spcPct val="100000"/>
              </a:lnSpc>
              <a:spcBef>
                <a:spcPts val="0"/>
              </a:spcBef>
              <a:spcAft>
                <a:spcPts val="0"/>
              </a:spcAft>
              <a:buSzPts val="1400"/>
              <a:buChar char="●"/>
            </a:pPr>
            <a:r>
              <a:rPr lang="en" u="sng">
                <a:solidFill>
                  <a:schemeClr val="hlink"/>
                </a:solidFill>
                <a:hlinkClick r:id="rId4"/>
              </a:rPr>
              <a:t>Pacific Islander COVID-19 Response Team</a:t>
            </a:r>
            <a:endParaRPr/>
          </a:p>
          <a:p>
            <a:pPr indent="-317500" lvl="1" marL="914400" marR="0" rtl="0" algn="l">
              <a:lnSpc>
                <a:spcPct val="100000"/>
              </a:lnSpc>
              <a:spcBef>
                <a:spcPts val="0"/>
              </a:spcBef>
              <a:spcAft>
                <a:spcPts val="0"/>
              </a:spcAft>
              <a:buSzPts val="1400"/>
              <a:buChar char="○"/>
            </a:pPr>
            <a:r>
              <a:rPr lang="en" u="sng">
                <a:solidFill>
                  <a:schemeClr val="hlink"/>
                </a:solidFill>
                <a:hlinkClick r:id="rId5"/>
              </a:rPr>
              <a:t>Woven With Elders - Pacific Islander Vaccine Toolkit</a:t>
            </a:r>
            <a:endParaRPr/>
          </a:p>
          <a:p>
            <a:pPr indent="0" lvl="0" marL="0" marR="0" rtl="0" algn="l">
              <a:lnSpc>
                <a:spcPct val="100000"/>
              </a:lnSpc>
              <a:spcBef>
                <a:spcPts val="0"/>
              </a:spcBef>
              <a:spcAft>
                <a:spcPts val="0"/>
              </a:spcAft>
              <a:buNone/>
            </a:pPr>
            <a:r>
              <a:t/>
            </a:r>
            <a:endParaRPr/>
          </a:p>
          <a:p>
            <a:pPr indent="-317500" lvl="0" marL="457200" marR="0" rtl="0" algn="l">
              <a:lnSpc>
                <a:spcPct val="100000"/>
              </a:lnSpc>
              <a:spcBef>
                <a:spcPts val="0"/>
              </a:spcBef>
              <a:spcAft>
                <a:spcPts val="0"/>
              </a:spcAft>
              <a:buSzPts val="1400"/>
              <a:buChar char="●"/>
            </a:pPr>
            <a:r>
              <a:rPr lang="en"/>
              <a:t>Multilingual Resources</a:t>
            </a:r>
            <a:endParaRPr/>
          </a:p>
          <a:p>
            <a:pPr indent="-317500" lvl="1" marL="914400" marR="0" rtl="0" algn="l">
              <a:lnSpc>
                <a:spcPct val="100000"/>
              </a:lnSpc>
              <a:spcBef>
                <a:spcPts val="0"/>
              </a:spcBef>
              <a:spcAft>
                <a:spcPts val="0"/>
              </a:spcAft>
              <a:buSzPts val="1400"/>
              <a:buChar char="○"/>
            </a:pPr>
            <a:r>
              <a:rPr lang="en"/>
              <a:t>UCLA: </a:t>
            </a:r>
            <a:r>
              <a:rPr lang="en" u="sng">
                <a:solidFill>
                  <a:schemeClr val="hlink"/>
                </a:solidFill>
                <a:hlinkClick r:id="rId6"/>
              </a:rPr>
              <a:t>TranslateCOVID.org</a:t>
            </a:r>
            <a:endParaRPr/>
          </a:p>
          <a:p>
            <a:pPr indent="-317500" lvl="1" marL="914400" marR="0" rtl="0" algn="l">
              <a:lnSpc>
                <a:spcPct val="100000"/>
              </a:lnSpc>
              <a:spcBef>
                <a:spcPts val="0"/>
              </a:spcBef>
              <a:spcAft>
                <a:spcPts val="0"/>
              </a:spcAft>
              <a:buSzPts val="1400"/>
              <a:buChar char="○"/>
            </a:pPr>
            <a:r>
              <a:rPr lang="en"/>
              <a:t>State of Hawaii: </a:t>
            </a:r>
            <a:r>
              <a:rPr lang="en" u="sng">
                <a:solidFill>
                  <a:schemeClr val="hlink"/>
                </a:solidFill>
                <a:hlinkClick r:id="rId7"/>
              </a:rPr>
              <a:t>COVID-19 Multilingual Resources</a:t>
            </a:r>
            <a:endParaRPr/>
          </a:p>
          <a:p>
            <a:pPr indent="0" lvl="0" marL="0" marR="0" rtl="0" algn="l">
              <a:lnSpc>
                <a:spcPct val="100000"/>
              </a:lnSpc>
              <a:spcBef>
                <a:spcPts val="0"/>
              </a:spcBef>
              <a:spcAft>
                <a:spcPts val="0"/>
              </a:spcAft>
              <a:buNone/>
            </a:pPr>
            <a:r>
              <a:t/>
            </a:r>
            <a:endParaRPr/>
          </a:p>
          <a:p>
            <a:pPr indent="-317500" lvl="0" marL="457200" marR="0" rtl="0" algn="l">
              <a:lnSpc>
                <a:spcPct val="100000"/>
              </a:lnSpc>
              <a:spcBef>
                <a:spcPts val="0"/>
              </a:spcBef>
              <a:spcAft>
                <a:spcPts val="0"/>
              </a:spcAft>
              <a:buSzPts val="1400"/>
              <a:buChar char="●"/>
            </a:pPr>
            <a:r>
              <a:rPr lang="en"/>
              <a:t>Addressing Anti-Asian Discrimination:</a:t>
            </a:r>
            <a:endParaRPr/>
          </a:p>
          <a:p>
            <a:pPr indent="-317500" lvl="1" marL="914400" marR="0" rtl="0" algn="l">
              <a:lnSpc>
                <a:spcPct val="100000"/>
              </a:lnSpc>
              <a:spcBef>
                <a:spcPts val="0"/>
              </a:spcBef>
              <a:spcAft>
                <a:spcPts val="0"/>
              </a:spcAft>
              <a:buSzPts val="1400"/>
              <a:buChar char="○"/>
            </a:pPr>
            <a:r>
              <a:rPr lang="en" u="sng">
                <a:solidFill>
                  <a:schemeClr val="hlink"/>
                </a:solidFill>
                <a:hlinkClick r:id="rId8"/>
              </a:rPr>
              <a:t>StopAAPIHate.Org</a:t>
            </a:r>
            <a:endParaRPr/>
          </a:p>
          <a:p>
            <a:pPr indent="-317500" lvl="1" marL="914400" marR="0" rtl="0" algn="l">
              <a:lnSpc>
                <a:spcPct val="100000"/>
              </a:lnSpc>
              <a:spcBef>
                <a:spcPts val="0"/>
              </a:spcBef>
              <a:spcAft>
                <a:spcPts val="0"/>
              </a:spcAft>
              <a:buSzPts val="1400"/>
              <a:buChar char="○"/>
            </a:pPr>
            <a:r>
              <a:rPr lang="en" u="sng">
                <a:solidFill>
                  <a:schemeClr val="hlink"/>
                </a:solidFill>
                <a:hlinkClick r:id="rId9"/>
              </a:rPr>
              <a:t>AsianAmVoices.Org</a:t>
            </a:r>
            <a:endParaRPr/>
          </a:p>
          <a:p>
            <a:pPr indent="0" lvl="0" marL="0" marR="0" rtl="0" algn="l">
              <a:lnSpc>
                <a:spcPct val="100000"/>
              </a:lnSpc>
              <a:spcBef>
                <a:spcPts val="0"/>
              </a:spcBef>
              <a:spcAft>
                <a:spcPts val="0"/>
              </a:spcAft>
              <a:buNone/>
            </a:pPr>
            <a:r>
              <a:t/>
            </a:r>
            <a:endParaRPr/>
          </a:p>
          <a:p>
            <a:pPr indent="-317500" lvl="0" marL="457200" marR="0" rtl="0" algn="l">
              <a:lnSpc>
                <a:spcPct val="100000"/>
              </a:lnSpc>
              <a:spcBef>
                <a:spcPts val="0"/>
              </a:spcBef>
              <a:spcAft>
                <a:spcPts val="0"/>
              </a:spcAft>
              <a:buSzPts val="1400"/>
              <a:buChar char="●"/>
            </a:pPr>
            <a:r>
              <a:rPr lang="en" u="sng">
                <a:solidFill>
                  <a:schemeClr val="hlink"/>
                </a:solidFill>
                <a:hlinkClick r:id="rId10"/>
              </a:rPr>
              <a:t>Additional Resources</a:t>
            </a:r>
            <a:r>
              <a:rPr lang="en"/>
              <a:t> on COVID-19 for A/AA &amp; NHPIs</a:t>
            </a:r>
            <a:endParaRPr b="0" i="0" sz="1400" u="none" cap="none" strike="noStrike">
              <a:solidFill>
                <a:srgbClr val="000000"/>
              </a:solidFill>
              <a:latin typeface="Arial"/>
              <a:ea typeface="Arial"/>
              <a:cs typeface="Arial"/>
              <a:sym typeface="Arial"/>
            </a:endParaRPr>
          </a:p>
        </p:txBody>
      </p:sp>
      <p:pic>
        <p:nvPicPr>
          <p:cNvPr id="656" name="Google Shape;656;p48">
            <a:hlinkClick r:id="rId11"/>
          </p:cNvPr>
          <p:cNvPicPr preferRelativeResize="0"/>
          <p:nvPr/>
        </p:nvPicPr>
        <p:blipFill rotWithShape="1">
          <a:blip r:embed="rId12">
            <a:alphaModFix/>
          </a:blip>
          <a:srcRect b="0" l="0" r="0" t="0"/>
          <a:stretch/>
        </p:blipFill>
        <p:spPr>
          <a:xfrm>
            <a:off x="5680200" y="1563025"/>
            <a:ext cx="1649475" cy="1649475"/>
          </a:xfrm>
          <a:prstGeom prst="rect">
            <a:avLst/>
          </a:prstGeom>
          <a:noFill/>
          <a:ln>
            <a:noFill/>
          </a:ln>
        </p:spPr>
      </p:pic>
      <p:pic>
        <p:nvPicPr>
          <p:cNvPr id="657" name="Google Shape;657;p48">
            <a:hlinkClick r:id="rId13"/>
          </p:cNvPr>
          <p:cNvPicPr preferRelativeResize="0"/>
          <p:nvPr/>
        </p:nvPicPr>
        <p:blipFill>
          <a:blip r:embed="rId14">
            <a:alphaModFix/>
          </a:blip>
          <a:stretch>
            <a:fillRect/>
          </a:stretch>
        </p:blipFill>
        <p:spPr>
          <a:xfrm>
            <a:off x="7447350" y="1567150"/>
            <a:ext cx="1649474" cy="1641231"/>
          </a:xfrm>
          <a:prstGeom prst="rect">
            <a:avLst/>
          </a:prstGeom>
          <a:noFill/>
          <a:ln>
            <a:noFill/>
          </a:ln>
        </p:spPr>
      </p:pic>
      <p:pic>
        <p:nvPicPr>
          <p:cNvPr id="658" name="Google Shape;658;p48">
            <a:hlinkClick r:id="rId15"/>
          </p:cNvPr>
          <p:cNvPicPr preferRelativeResize="0"/>
          <p:nvPr/>
        </p:nvPicPr>
        <p:blipFill>
          <a:blip r:embed="rId16">
            <a:alphaModFix/>
          </a:blip>
          <a:stretch>
            <a:fillRect/>
          </a:stretch>
        </p:blipFill>
        <p:spPr>
          <a:xfrm>
            <a:off x="5680200" y="3306075"/>
            <a:ext cx="3416625" cy="145855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49"/>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Resources (Public Housing)</a:t>
            </a:r>
            <a:endParaRPr/>
          </a:p>
        </p:txBody>
      </p:sp>
      <p:sp>
        <p:nvSpPr>
          <p:cNvPr id="664" name="Google Shape;664;p49"/>
          <p:cNvSpPr txBox="1"/>
          <p:nvPr/>
        </p:nvSpPr>
        <p:spPr>
          <a:xfrm>
            <a:off x="410150" y="1563025"/>
            <a:ext cx="6587100" cy="40518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lang="en"/>
              <a:t>National Center for Health in Public Housing COVID-19 Dashboard: </a:t>
            </a:r>
            <a:r>
              <a:rPr lang="en" u="sng">
                <a:solidFill>
                  <a:schemeClr val="hlink"/>
                </a:solidFill>
                <a:hlinkClick r:id="rId3"/>
              </a:rPr>
              <a:t>http://nchph.org/DASHBOARD/</a:t>
            </a:r>
            <a:r>
              <a:rPr lang="en"/>
              <a:t> </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br>
              <a:rPr b="0" i="0" lang="en" sz="1400" u="none" cap="none" strike="noStrike">
                <a:solidFill>
                  <a:srgbClr val="000000"/>
                </a:solidFill>
                <a:latin typeface="Arial"/>
                <a:ea typeface="Arial"/>
                <a:cs typeface="Arial"/>
                <a:sym typeface="Arial"/>
              </a:rPr>
            </a:br>
            <a:r>
              <a:rPr lang="en"/>
              <a:t>National Nurse-Led Care Consortium COVID-19 Resources: </a:t>
            </a:r>
            <a:r>
              <a:rPr lang="en" u="sng">
                <a:solidFill>
                  <a:schemeClr val="hlink"/>
                </a:solidFill>
                <a:hlinkClick r:id="rId4"/>
              </a:rPr>
              <a:t>https://nurseledcare.phmc.org/resources/resource-library.html?catfilter=NTM%3D</a:t>
            </a:r>
            <a:r>
              <a:rPr lang="en"/>
              <a:t> </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
              <a:t>Partnership Resources:</a:t>
            </a:r>
            <a:endParaRPr/>
          </a:p>
          <a:p>
            <a:pPr indent="-317500" lvl="1" marL="914400" marR="0" rtl="0" algn="l">
              <a:lnSpc>
                <a:spcPct val="100000"/>
              </a:lnSpc>
              <a:spcBef>
                <a:spcPts val="0"/>
              </a:spcBef>
              <a:spcAft>
                <a:spcPts val="0"/>
              </a:spcAft>
              <a:buSzPts val="1400"/>
              <a:buChar char="○"/>
            </a:pPr>
            <a:r>
              <a:rPr lang="en" u="sng">
                <a:solidFill>
                  <a:schemeClr val="hlink"/>
                </a:solidFill>
                <a:hlinkClick r:id="rId5"/>
              </a:rPr>
              <a:t>https://nurseledcare.phmc.org/images/pdf/NCA/cross-sector_partnerships_final_002-compressed_1.pdf</a:t>
            </a:r>
            <a:endParaRPr/>
          </a:p>
          <a:p>
            <a:pPr indent="-317500" lvl="1" marL="914400" marR="0" rtl="0" algn="l">
              <a:lnSpc>
                <a:spcPct val="100000"/>
              </a:lnSpc>
              <a:spcBef>
                <a:spcPts val="0"/>
              </a:spcBef>
              <a:spcAft>
                <a:spcPts val="0"/>
              </a:spcAft>
              <a:buSzPts val="1400"/>
              <a:buChar char="○"/>
            </a:pPr>
            <a:r>
              <a:rPr lang="en" u="sng">
                <a:solidFill>
                  <a:schemeClr val="hlink"/>
                </a:solidFill>
                <a:hlinkClick r:id="rId6"/>
              </a:rPr>
              <a:t>Partnering-with-Public-Housing-Authorities-to-Increase-Resident-Participation-3.28.11.pdf (nchph.org)</a:t>
            </a:r>
            <a:endParaRPr/>
          </a:p>
          <a:p>
            <a:pPr indent="-317500" lvl="1" marL="914400" marR="0" rtl="0" algn="l">
              <a:lnSpc>
                <a:spcPct val="100000"/>
              </a:lnSpc>
              <a:spcBef>
                <a:spcPts val="0"/>
              </a:spcBef>
              <a:spcAft>
                <a:spcPts val="0"/>
              </a:spcAft>
              <a:buSzPts val="1400"/>
              <a:buChar char="○"/>
            </a:pPr>
            <a:r>
              <a:rPr b="1" i="1" lang="en"/>
              <a:t>Coming Soon</a:t>
            </a:r>
            <a:r>
              <a:rPr lang="en"/>
              <a:t>: Revised Partnership toolkit from NCHPH and NNCC</a:t>
            </a:r>
            <a:endParaRPr/>
          </a:p>
          <a:p>
            <a:pPr indent="0" lvl="0" marL="914400" marR="0" rtl="0" algn="l">
              <a:lnSpc>
                <a:spcPct val="100000"/>
              </a:lnSpc>
              <a:spcBef>
                <a:spcPts val="0"/>
              </a:spcBef>
              <a:spcAft>
                <a:spcPts val="0"/>
              </a:spcAft>
              <a:buNone/>
            </a:pPr>
            <a:r>
              <a:t/>
            </a:r>
            <a:endParaRPr/>
          </a:p>
          <a:p>
            <a:pPr indent="-317500" lvl="0" marL="457200" marR="0" rtl="0" algn="l">
              <a:lnSpc>
                <a:spcPct val="100000"/>
              </a:lnSpc>
              <a:spcBef>
                <a:spcPts val="0"/>
              </a:spcBef>
              <a:spcAft>
                <a:spcPts val="0"/>
              </a:spcAft>
              <a:buClr>
                <a:srgbClr val="000000"/>
              </a:buClr>
              <a:buSzPts val="1400"/>
              <a:buFont typeface="Arial"/>
              <a:buChar char="●"/>
            </a:pPr>
            <a:r>
              <a:rPr lang="en"/>
              <a:t>HUD Resources: </a:t>
            </a:r>
            <a:r>
              <a:rPr lang="en" u="sng">
                <a:solidFill>
                  <a:schemeClr val="accent5"/>
                </a:solidFill>
                <a:latin typeface="Calibri"/>
                <a:ea typeface="Calibri"/>
                <a:cs typeface="Calibri"/>
                <a:sym typeface="Calibri"/>
                <a:hlinkClick r:id="rId7">
                  <a:extLst>
                    <a:ext uri="{A12FA001-AC4F-418D-AE19-62706E023703}">
                      <ahyp:hlinkClr val="tx"/>
                    </a:ext>
                  </a:extLst>
                </a:hlinkClick>
              </a:rPr>
              <a:t>https://www.hud.gov/coronavirus/public_housing_agencies</a:t>
            </a:r>
            <a:endParaRPr>
              <a:solidFill>
                <a:schemeClr val="dk2"/>
              </a:solidFill>
              <a:latin typeface="Calibri"/>
              <a:ea typeface="Calibri"/>
              <a:cs typeface="Calibri"/>
              <a:sym typeface="Calibri"/>
            </a:endParaRPr>
          </a:p>
          <a:p>
            <a:pPr indent="-114300" lvl="0" marL="520700" rtl="0" algn="l">
              <a:lnSpc>
                <a:spcPct val="90000"/>
              </a:lnSpc>
              <a:spcBef>
                <a:spcPts val="400"/>
              </a:spcBef>
              <a:spcAft>
                <a:spcPts val="0"/>
              </a:spcAft>
              <a:buNone/>
            </a:pPr>
            <a:r>
              <a:t/>
            </a:r>
            <a:endParaRPr sz="1100">
              <a:solidFill>
                <a:schemeClr val="dk2"/>
              </a:solidFill>
              <a:latin typeface="Roboto"/>
              <a:ea typeface="Roboto"/>
              <a:cs typeface="Roboto"/>
              <a:sym typeface="Roboto"/>
            </a:endParaRPr>
          </a:p>
          <a:p>
            <a:pPr indent="0" lvl="0" marL="91440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65" name="Google Shape;665;p49"/>
          <p:cNvPicPr preferRelativeResize="0"/>
          <p:nvPr/>
        </p:nvPicPr>
        <p:blipFill>
          <a:blip r:embed="rId8">
            <a:alphaModFix/>
          </a:blip>
          <a:stretch>
            <a:fillRect/>
          </a:stretch>
        </p:blipFill>
        <p:spPr>
          <a:xfrm>
            <a:off x="7304544" y="2341869"/>
            <a:ext cx="1527779" cy="623700"/>
          </a:xfrm>
          <a:prstGeom prst="rect">
            <a:avLst/>
          </a:prstGeom>
          <a:noFill/>
          <a:ln>
            <a:noFill/>
          </a:ln>
        </p:spPr>
      </p:pic>
      <p:pic>
        <p:nvPicPr>
          <p:cNvPr id="666" name="Google Shape;666;p49"/>
          <p:cNvPicPr preferRelativeResize="0"/>
          <p:nvPr/>
        </p:nvPicPr>
        <p:blipFill rotWithShape="1">
          <a:blip r:embed="rId9">
            <a:alphaModFix/>
          </a:blip>
          <a:srcRect b="0" l="0" r="0" t="0"/>
          <a:stretch/>
        </p:blipFill>
        <p:spPr>
          <a:xfrm>
            <a:off x="7366300" y="3401850"/>
            <a:ext cx="1404275" cy="61529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50"/>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Resources + Promising Practices Google Doc</a:t>
            </a:r>
            <a:endParaRPr/>
          </a:p>
        </p:txBody>
      </p:sp>
      <p:pic>
        <p:nvPicPr>
          <p:cNvPr id="672" name="Google Shape;672;p50"/>
          <p:cNvPicPr preferRelativeResize="0"/>
          <p:nvPr/>
        </p:nvPicPr>
        <p:blipFill>
          <a:blip r:embed="rId3">
            <a:alphaModFix/>
          </a:blip>
          <a:stretch>
            <a:fillRect/>
          </a:stretch>
        </p:blipFill>
        <p:spPr>
          <a:xfrm>
            <a:off x="892351" y="1783000"/>
            <a:ext cx="7359302" cy="32938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51"/>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Promising Practices: Partnerships</a:t>
            </a:r>
            <a:endParaRPr/>
          </a:p>
        </p:txBody>
      </p:sp>
      <p:graphicFrame>
        <p:nvGraphicFramePr>
          <p:cNvPr id="678" name="Google Shape;678;p51"/>
          <p:cNvGraphicFramePr/>
          <p:nvPr/>
        </p:nvGraphicFramePr>
        <p:xfrm>
          <a:off x="413175" y="1572300"/>
          <a:ext cx="3000000" cy="3000000"/>
        </p:xfrm>
        <a:graphic>
          <a:graphicData uri="http://schemas.openxmlformats.org/drawingml/2006/table">
            <a:tbl>
              <a:tblPr>
                <a:noFill/>
                <a:tableStyleId>{CAC83D2C-9E29-4A97-B122-BA07AD756776}</a:tableStyleId>
              </a:tblPr>
              <a:tblGrid>
                <a:gridCol w="4158850"/>
                <a:gridCol w="4158850"/>
              </a:tblGrid>
              <a:tr h="3571200">
                <a:tc>
                  <a:txBody>
                    <a:bodyPr/>
                    <a:lstStyle/>
                    <a:p>
                      <a:pPr indent="-196850" lvl="1" marL="520700" rtl="0" algn="l">
                        <a:lnSpc>
                          <a:spcPct val="90000"/>
                        </a:lnSpc>
                        <a:spcBef>
                          <a:spcPts val="400"/>
                        </a:spcBef>
                        <a:spcAft>
                          <a:spcPts val="0"/>
                        </a:spcAft>
                        <a:buSzPts val="1500"/>
                        <a:buChar char="•"/>
                      </a:pPr>
                      <a:r>
                        <a:rPr lang="en" sz="1500">
                          <a:latin typeface="Calibri"/>
                          <a:ea typeface="Calibri"/>
                          <a:cs typeface="Calibri"/>
                          <a:sym typeface="Calibri"/>
                        </a:rPr>
                        <a:t>Public Housing Agencies</a:t>
                      </a:r>
                      <a:endParaRPr sz="1500">
                        <a:latin typeface="Calibri"/>
                        <a:ea typeface="Calibri"/>
                        <a:cs typeface="Calibri"/>
                        <a:sym typeface="Calibri"/>
                      </a:endParaRPr>
                    </a:p>
                    <a:p>
                      <a:pPr indent="-196850" lvl="1" marL="520700" rtl="0" algn="l">
                        <a:lnSpc>
                          <a:spcPct val="90000"/>
                        </a:lnSpc>
                        <a:spcBef>
                          <a:spcPts val="400"/>
                        </a:spcBef>
                        <a:spcAft>
                          <a:spcPts val="0"/>
                        </a:spcAft>
                        <a:buSzPts val="1500"/>
                        <a:buChar char="•"/>
                      </a:pPr>
                      <a:r>
                        <a:rPr lang="en" sz="1500">
                          <a:latin typeface="Calibri"/>
                          <a:ea typeface="Calibri"/>
                          <a:cs typeface="Calibri"/>
                          <a:sym typeface="Calibri"/>
                        </a:rPr>
                        <a:t>Departments  of  Health  (State  &amp; Local)</a:t>
                      </a:r>
                      <a:endParaRPr sz="1500">
                        <a:latin typeface="Calibri"/>
                        <a:ea typeface="Calibri"/>
                        <a:cs typeface="Calibri"/>
                        <a:sym typeface="Calibri"/>
                      </a:endParaRPr>
                    </a:p>
                    <a:p>
                      <a:pPr indent="-196850" lvl="1" marL="520700" rtl="0" algn="l">
                        <a:lnSpc>
                          <a:spcPct val="90000"/>
                        </a:lnSpc>
                        <a:spcBef>
                          <a:spcPts val="400"/>
                        </a:spcBef>
                        <a:spcAft>
                          <a:spcPts val="0"/>
                        </a:spcAft>
                        <a:buSzPts val="1500"/>
                        <a:buChar char="•"/>
                      </a:pPr>
                      <a:r>
                        <a:rPr lang="en" sz="1500">
                          <a:latin typeface="Calibri"/>
                          <a:ea typeface="Calibri"/>
                          <a:cs typeface="Calibri"/>
                          <a:sym typeface="Calibri"/>
                        </a:rPr>
                        <a:t>State immunization Program Managers</a:t>
                      </a:r>
                      <a:endParaRPr sz="1500">
                        <a:latin typeface="Calibri"/>
                        <a:ea typeface="Calibri"/>
                        <a:cs typeface="Calibri"/>
                        <a:sym typeface="Calibri"/>
                      </a:endParaRPr>
                    </a:p>
                    <a:p>
                      <a:pPr indent="-196850" lvl="1" marL="520700" rtl="0" algn="l">
                        <a:lnSpc>
                          <a:spcPct val="90000"/>
                        </a:lnSpc>
                        <a:spcBef>
                          <a:spcPts val="400"/>
                        </a:spcBef>
                        <a:spcAft>
                          <a:spcPts val="0"/>
                        </a:spcAft>
                        <a:buSzPts val="1500"/>
                        <a:buChar char="•"/>
                      </a:pPr>
                      <a:r>
                        <a:rPr lang="en" sz="1500">
                          <a:latin typeface="Calibri"/>
                          <a:ea typeface="Calibri"/>
                          <a:cs typeface="Calibri"/>
                          <a:sym typeface="Calibri"/>
                        </a:rPr>
                        <a:t>State Farmworker Health Program</a:t>
                      </a:r>
                      <a:endParaRPr sz="1500">
                        <a:latin typeface="Calibri"/>
                        <a:ea typeface="Calibri"/>
                        <a:cs typeface="Calibri"/>
                        <a:sym typeface="Calibri"/>
                      </a:endParaRPr>
                    </a:p>
                    <a:p>
                      <a:pPr indent="-196850" lvl="1" marL="520700" rtl="0" algn="l">
                        <a:lnSpc>
                          <a:spcPct val="90000"/>
                        </a:lnSpc>
                        <a:spcBef>
                          <a:spcPts val="400"/>
                        </a:spcBef>
                        <a:spcAft>
                          <a:spcPts val="0"/>
                        </a:spcAft>
                        <a:buSzPts val="1500"/>
                        <a:buChar char="•"/>
                      </a:pPr>
                      <a:r>
                        <a:rPr lang="en" sz="1500">
                          <a:latin typeface="Calibri"/>
                          <a:ea typeface="Calibri"/>
                          <a:cs typeface="Calibri"/>
                          <a:sym typeface="Calibri"/>
                        </a:rPr>
                        <a:t>Churches</a:t>
                      </a:r>
                      <a:endParaRPr sz="1500">
                        <a:latin typeface="Calibri"/>
                        <a:ea typeface="Calibri"/>
                        <a:cs typeface="Calibri"/>
                        <a:sym typeface="Calibri"/>
                      </a:endParaRPr>
                    </a:p>
                    <a:p>
                      <a:pPr indent="-196850" lvl="1" marL="520700" rtl="0" algn="l">
                        <a:lnSpc>
                          <a:spcPct val="90000"/>
                        </a:lnSpc>
                        <a:spcBef>
                          <a:spcPts val="400"/>
                        </a:spcBef>
                        <a:spcAft>
                          <a:spcPts val="0"/>
                        </a:spcAft>
                        <a:buSzPts val="1500"/>
                        <a:buChar char="•"/>
                      </a:pPr>
                      <a:r>
                        <a:rPr lang="en" sz="1500">
                          <a:latin typeface="Calibri"/>
                          <a:ea typeface="Calibri"/>
                          <a:cs typeface="Calibri"/>
                          <a:sym typeface="Calibri"/>
                        </a:rPr>
                        <a:t>Homeless Shelters</a:t>
                      </a:r>
                      <a:endParaRPr sz="1500">
                        <a:latin typeface="Calibri"/>
                        <a:ea typeface="Calibri"/>
                        <a:cs typeface="Calibri"/>
                        <a:sym typeface="Calibri"/>
                      </a:endParaRPr>
                    </a:p>
                    <a:p>
                      <a:pPr indent="-196850" lvl="1" marL="520700" rtl="0" algn="l">
                        <a:lnSpc>
                          <a:spcPct val="90000"/>
                        </a:lnSpc>
                        <a:spcBef>
                          <a:spcPts val="400"/>
                        </a:spcBef>
                        <a:spcAft>
                          <a:spcPts val="0"/>
                        </a:spcAft>
                        <a:buSzPts val="1500"/>
                        <a:buChar char="•"/>
                      </a:pPr>
                      <a:r>
                        <a:rPr lang="en" sz="1500">
                          <a:latin typeface="Calibri"/>
                          <a:ea typeface="Calibri"/>
                          <a:cs typeface="Calibri"/>
                          <a:sym typeface="Calibri"/>
                        </a:rPr>
                        <a:t>National Guard</a:t>
                      </a:r>
                      <a:endParaRPr sz="1500">
                        <a:latin typeface="Calibri"/>
                        <a:ea typeface="Calibri"/>
                        <a:cs typeface="Calibri"/>
                        <a:sym typeface="Calibri"/>
                      </a:endParaRPr>
                    </a:p>
                    <a:p>
                      <a:pPr indent="-196850" lvl="1" marL="520700" rtl="0" algn="l">
                        <a:lnSpc>
                          <a:spcPct val="90000"/>
                        </a:lnSpc>
                        <a:spcBef>
                          <a:spcPts val="400"/>
                        </a:spcBef>
                        <a:spcAft>
                          <a:spcPts val="0"/>
                        </a:spcAft>
                        <a:buSzPts val="1500"/>
                        <a:buChar char="•"/>
                      </a:pPr>
                      <a:r>
                        <a:rPr lang="en" sz="1500">
                          <a:latin typeface="Calibri"/>
                          <a:ea typeface="Calibri"/>
                          <a:cs typeface="Calibri"/>
                          <a:sym typeface="Calibri"/>
                        </a:rPr>
                        <a:t>Civic Organizations, e.g., Rotary Club</a:t>
                      </a:r>
                      <a:endParaRPr sz="1500">
                        <a:latin typeface="Calibri"/>
                        <a:ea typeface="Calibri"/>
                        <a:cs typeface="Calibri"/>
                        <a:sym typeface="Calibri"/>
                      </a:endParaRPr>
                    </a:p>
                    <a:p>
                      <a:pPr indent="-196850" lvl="1" marL="520700" rtl="0" algn="l">
                        <a:lnSpc>
                          <a:spcPct val="90000"/>
                        </a:lnSpc>
                        <a:spcBef>
                          <a:spcPts val="400"/>
                        </a:spcBef>
                        <a:spcAft>
                          <a:spcPts val="0"/>
                        </a:spcAft>
                        <a:buSzPts val="1500"/>
                        <a:buChar char="•"/>
                      </a:pPr>
                      <a:r>
                        <a:rPr lang="en" sz="1500">
                          <a:latin typeface="Calibri"/>
                          <a:ea typeface="Calibri"/>
                          <a:cs typeface="Calibri"/>
                          <a:sym typeface="Calibri"/>
                        </a:rPr>
                        <a:t>Local Merchants: e.g., Hotels for vaccine clinic space</a:t>
                      </a:r>
                      <a:endParaRPr sz="1500">
                        <a:latin typeface="Calibri"/>
                        <a:ea typeface="Calibri"/>
                        <a:cs typeface="Calibri"/>
                        <a:sym typeface="Calibri"/>
                      </a:endParaRPr>
                    </a:p>
                    <a:p>
                      <a:pPr indent="-196850" lvl="1" marL="520700" rtl="0" algn="l">
                        <a:lnSpc>
                          <a:spcPct val="90000"/>
                        </a:lnSpc>
                        <a:spcBef>
                          <a:spcPts val="400"/>
                        </a:spcBef>
                        <a:spcAft>
                          <a:spcPts val="0"/>
                        </a:spcAft>
                        <a:buSzPts val="1500"/>
                        <a:buChar char="•"/>
                      </a:pPr>
                      <a:r>
                        <a:rPr lang="en" sz="1500">
                          <a:latin typeface="Calibri"/>
                          <a:ea typeface="Calibri"/>
                          <a:cs typeface="Calibri"/>
                          <a:sym typeface="Calibri"/>
                        </a:rPr>
                        <a:t>Restaurants  &amp; Grocery Stores</a:t>
                      </a:r>
                      <a:endParaRPr sz="1500">
                        <a:latin typeface="Calibri"/>
                        <a:ea typeface="Calibri"/>
                        <a:cs typeface="Calibri"/>
                        <a:sym typeface="Calibri"/>
                      </a:endParaRPr>
                    </a:p>
                    <a:p>
                      <a:pPr indent="0" lvl="0" marL="520700" rtl="0" algn="l">
                        <a:lnSpc>
                          <a:spcPct val="90000"/>
                        </a:lnSpc>
                        <a:spcBef>
                          <a:spcPts val="400"/>
                        </a:spcBef>
                        <a:spcAft>
                          <a:spcPts val="0"/>
                        </a:spcAft>
                        <a:buNone/>
                      </a:pPr>
                      <a:r>
                        <a:t/>
                      </a:r>
                      <a:endParaRPr sz="15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196850" lvl="1" marL="520700" rtl="0" algn="l">
                        <a:lnSpc>
                          <a:spcPct val="90000"/>
                        </a:lnSpc>
                        <a:spcBef>
                          <a:spcPts val="400"/>
                        </a:spcBef>
                        <a:spcAft>
                          <a:spcPts val="0"/>
                        </a:spcAft>
                        <a:buSzPts val="1500"/>
                        <a:buChar char="•"/>
                      </a:pPr>
                      <a:r>
                        <a:rPr lang="en" sz="1500">
                          <a:latin typeface="Calibri"/>
                          <a:ea typeface="Calibri"/>
                          <a:cs typeface="Calibri"/>
                          <a:sym typeface="Calibri"/>
                        </a:rPr>
                        <a:t>Educational Institutions</a:t>
                      </a:r>
                      <a:endParaRPr sz="1500">
                        <a:latin typeface="Calibri"/>
                        <a:ea typeface="Calibri"/>
                        <a:cs typeface="Calibri"/>
                        <a:sym typeface="Calibri"/>
                      </a:endParaRPr>
                    </a:p>
                    <a:p>
                      <a:pPr indent="-196850" lvl="1" marL="520700" rtl="0" algn="l">
                        <a:lnSpc>
                          <a:spcPct val="90000"/>
                        </a:lnSpc>
                        <a:spcBef>
                          <a:spcPts val="400"/>
                        </a:spcBef>
                        <a:spcAft>
                          <a:spcPts val="0"/>
                        </a:spcAft>
                        <a:buSzPts val="1500"/>
                        <a:buChar char="•"/>
                      </a:pPr>
                      <a:r>
                        <a:rPr lang="en" sz="1500">
                          <a:latin typeface="Calibri"/>
                          <a:ea typeface="Calibri"/>
                          <a:cs typeface="Calibri"/>
                          <a:sym typeface="Calibri"/>
                        </a:rPr>
                        <a:t>Hospitals</a:t>
                      </a:r>
                      <a:endParaRPr sz="1500">
                        <a:latin typeface="Calibri"/>
                        <a:ea typeface="Calibri"/>
                        <a:cs typeface="Calibri"/>
                        <a:sym typeface="Calibri"/>
                      </a:endParaRPr>
                    </a:p>
                    <a:p>
                      <a:pPr indent="-196850" lvl="1" marL="520700" rtl="0" algn="l">
                        <a:lnSpc>
                          <a:spcPct val="90000"/>
                        </a:lnSpc>
                        <a:spcBef>
                          <a:spcPts val="400"/>
                        </a:spcBef>
                        <a:spcAft>
                          <a:spcPts val="0"/>
                        </a:spcAft>
                        <a:buSzPts val="1500"/>
                        <a:buChar char="•"/>
                      </a:pPr>
                      <a:r>
                        <a:rPr lang="en" sz="1500">
                          <a:latin typeface="Calibri"/>
                          <a:ea typeface="Calibri"/>
                          <a:cs typeface="Calibri"/>
                          <a:sym typeface="Calibri"/>
                        </a:rPr>
                        <a:t>Local Employers,</a:t>
                      </a:r>
                      <a:endParaRPr sz="1500">
                        <a:latin typeface="Calibri"/>
                        <a:ea typeface="Calibri"/>
                        <a:cs typeface="Calibri"/>
                        <a:sym typeface="Calibri"/>
                      </a:endParaRPr>
                    </a:p>
                    <a:p>
                      <a:pPr indent="-196850" lvl="1" marL="520700" rtl="0" algn="l">
                        <a:lnSpc>
                          <a:spcPct val="90000"/>
                        </a:lnSpc>
                        <a:spcBef>
                          <a:spcPts val="400"/>
                        </a:spcBef>
                        <a:spcAft>
                          <a:spcPts val="0"/>
                        </a:spcAft>
                        <a:buSzPts val="1500"/>
                        <a:buChar char="•"/>
                      </a:pPr>
                      <a:r>
                        <a:rPr lang="en" sz="1500">
                          <a:latin typeface="Calibri"/>
                          <a:ea typeface="Calibri"/>
                          <a:cs typeface="Calibri"/>
                          <a:sym typeface="Calibri"/>
                        </a:rPr>
                        <a:t>Emergency Services</a:t>
                      </a:r>
                      <a:endParaRPr sz="1500">
                        <a:latin typeface="Calibri"/>
                        <a:ea typeface="Calibri"/>
                        <a:cs typeface="Calibri"/>
                        <a:sym typeface="Calibri"/>
                      </a:endParaRPr>
                    </a:p>
                    <a:p>
                      <a:pPr indent="-184150" lvl="1" marL="520700" rtl="0" algn="l">
                        <a:lnSpc>
                          <a:spcPct val="90000"/>
                        </a:lnSpc>
                        <a:spcBef>
                          <a:spcPts val="400"/>
                        </a:spcBef>
                        <a:spcAft>
                          <a:spcPts val="0"/>
                        </a:spcAft>
                        <a:buSzPts val="1500"/>
                        <a:buChar char="•"/>
                      </a:pPr>
                      <a:r>
                        <a:rPr lang="en" sz="1500">
                          <a:latin typeface="Calibri"/>
                          <a:ea typeface="Calibri"/>
                          <a:cs typeface="Calibri"/>
                          <a:sym typeface="Calibri"/>
                        </a:rPr>
                        <a:t>Farms</a:t>
                      </a:r>
                      <a:endParaRPr sz="1500">
                        <a:latin typeface="Calibri"/>
                        <a:ea typeface="Calibri"/>
                        <a:cs typeface="Calibri"/>
                        <a:sym typeface="Calibri"/>
                      </a:endParaRPr>
                    </a:p>
                    <a:p>
                      <a:pPr indent="-184150" lvl="1" marL="520700" rtl="0" algn="l">
                        <a:lnSpc>
                          <a:spcPct val="90000"/>
                        </a:lnSpc>
                        <a:spcBef>
                          <a:spcPts val="400"/>
                        </a:spcBef>
                        <a:spcAft>
                          <a:spcPts val="0"/>
                        </a:spcAft>
                        <a:buSzPts val="1500"/>
                        <a:buChar char="•"/>
                      </a:pPr>
                      <a:r>
                        <a:rPr lang="en" sz="1500">
                          <a:latin typeface="Calibri"/>
                          <a:ea typeface="Calibri"/>
                          <a:cs typeface="Calibri"/>
                          <a:sym typeface="Calibri"/>
                        </a:rPr>
                        <a:t>AmeriCorps</a:t>
                      </a:r>
                      <a:endParaRPr sz="1500">
                        <a:latin typeface="Calibri"/>
                        <a:ea typeface="Calibri"/>
                        <a:cs typeface="Calibri"/>
                        <a:sym typeface="Calibri"/>
                      </a:endParaRPr>
                    </a:p>
                    <a:p>
                      <a:pPr indent="-184150" lvl="1" marL="520700" rtl="0" algn="l">
                        <a:lnSpc>
                          <a:spcPct val="90000"/>
                        </a:lnSpc>
                        <a:spcBef>
                          <a:spcPts val="400"/>
                        </a:spcBef>
                        <a:spcAft>
                          <a:spcPts val="0"/>
                        </a:spcAft>
                        <a:buSzPts val="1500"/>
                        <a:buChar char="•"/>
                      </a:pPr>
                      <a:r>
                        <a:rPr lang="en" sz="1500">
                          <a:latin typeface="Calibri"/>
                          <a:ea typeface="Calibri"/>
                          <a:cs typeface="Calibri"/>
                          <a:sym typeface="Calibri"/>
                        </a:rPr>
                        <a:t>Local Media (TV, Radio, Newspapers)</a:t>
                      </a:r>
                      <a:endParaRPr sz="1500">
                        <a:latin typeface="Calibri"/>
                        <a:ea typeface="Calibri"/>
                        <a:cs typeface="Calibri"/>
                        <a:sym typeface="Calibri"/>
                      </a:endParaRPr>
                    </a:p>
                    <a:p>
                      <a:pPr indent="-184150" lvl="1" marL="520700" rtl="0" algn="l">
                        <a:lnSpc>
                          <a:spcPct val="90000"/>
                        </a:lnSpc>
                        <a:spcBef>
                          <a:spcPts val="400"/>
                        </a:spcBef>
                        <a:spcAft>
                          <a:spcPts val="0"/>
                        </a:spcAft>
                        <a:buSzPts val="1500"/>
                        <a:buChar char="•"/>
                      </a:pPr>
                      <a:r>
                        <a:rPr lang="en" sz="1500">
                          <a:latin typeface="Calibri"/>
                          <a:ea typeface="Calibri"/>
                          <a:cs typeface="Calibri"/>
                          <a:sym typeface="Calibri"/>
                        </a:rPr>
                        <a:t>Staffing Companies</a:t>
                      </a:r>
                      <a:endParaRPr sz="1500">
                        <a:latin typeface="Calibri"/>
                        <a:ea typeface="Calibri"/>
                        <a:cs typeface="Calibri"/>
                        <a:sym typeface="Calibri"/>
                      </a:endParaRPr>
                    </a:p>
                    <a:p>
                      <a:pPr indent="-184150" lvl="1" marL="520700" rtl="0" algn="l">
                        <a:lnSpc>
                          <a:spcPct val="90000"/>
                        </a:lnSpc>
                        <a:spcBef>
                          <a:spcPts val="400"/>
                        </a:spcBef>
                        <a:spcAft>
                          <a:spcPts val="0"/>
                        </a:spcAft>
                        <a:buSzPts val="1500"/>
                        <a:buChar char="•"/>
                      </a:pPr>
                      <a:r>
                        <a:rPr lang="en" sz="1500">
                          <a:latin typeface="Calibri"/>
                          <a:ea typeface="Calibri"/>
                          <a:cs typeface="Calibri"/>
                          <a:sym typeface="Calibri"/>
                        </a:rPr>
                        <a:t>Food Pantries</a:t>
                      </a:r>
                      <a:endParaRPr sz="1500">
                        <a:latin typeface="Calibri"/>
                        <a:ea typeface="Calibri"/>
                        <a:cs typeface="Calibri"/>
                        <a:sym typeface="Calibri"/>
                      </a:endParaRPr>
                    </a:p>
                    <a:p>
                      <a:pPr indent="-184150" lvl="1" marL="520700" rtl="0" algn="l">
                        <a:lnSpc>
                          <a:spcPct val="90000"/>
                        </a:lnSpc>
                        <a:spcBef>
                          <a:spcPts val="400"/>
                        </a:spcBef>
                        <a:spcAft>
                          <a:spcPts val="0"/>
                        </a:spcAft>
                        <a:buSzPts val="1500"/>
                        <a:buChar char="•"/>
                      </a:pPr>
                      <a:r>
                        <a:rPr lang="en" sz="1500">
                          <a:latin typeface="Calibri"/>
                          <a:ea typeface="Calibri"/>
                          <a:cs typeface="Calibri"/>
                          <a:sym typeface="Calibri"/>
                        </a:rPr>
                        <a:t>Meals on Wheels</a:t>
                      </a:r>
                      <a:endParaRPr sz="1500">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52"/>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Promising Practices: Staffing</a:t>
            </a:r>
            <a:endParaRPr/>
          </a:p>
        </p:txBody>
      </p:sp>
      <p:graphicFrame>
        <p:nvGraphicFramePr>
          <p:cNvPr id="684" name="Google Shape;684;p52"/>
          <p:cNvGraphicFramePr/>
          <p:nvPr/>
        </p:nvGraphicFramePr>
        <p:xfrm>
          <a:off x="413175" y="1373075"/>
          <a:ext cx="3000000" cy="3000000"/>
        </p:xfrm>
        <a:graphic>
          <a:graphicData uri="http://schemas.openxmlformats.org/drawingml/2006/table">
            <a:tbl>
              <a:tblPr>
                <a:noFill/>
                <a:tableStyleId>{CAC83D2C-9E29-4A97-B122-BA07AD756776}</a:tableStyleId>
              </a:tblPr>
              <a:tblGrid>
                <a:gridCol w="4158850"/>
                <a:gridCol w="4158850"/>
              </a:tblGrid>
              <a:tr h="3571200">
                <a:tc>
                  <a:txBody>
                    <a:bodyPr/>
                    <a:lstStyle/>
                    <a:p>
                      <a:pPr indent="-228600" lvl="1" marL="520700" rtl="0" algn="l">
                        <a:lnSpc>
                          <a:spcPct val="100000"/>
                        </a:lnSpc>
                        <a:spcBef>
                          <a:spcPts val="0"/>
                        </a:spcBef>
                        <a:spcAft>
                          <a:spcPts val="0"/>
                        </a:spcAft>
                        <a:buSzPts val="2200"/>
                        <a:buChar char="•"/>
                      </a:pPr>
                      <a:r>
                        <a:rPr lang="en" sz="1500">
                          <a:latin typeface="Calibri"/>
                          <a:ea typeface="Calibri"/>
                          <a:cs typeface="Calibri"/>
                          <a:sym typeface="Calibri"/>
                        </a:rPr>
                        <a:t>Nurses, Doctors, Pharmacists Educational Institutions (Universities, Community Colleges)</a:t>
                      </a:r>
                      <a:endParaRPr sz="1500">
                        <a:latin typeface="Calibri"/>
                        <a:ea typeface="Calibri"/>
                        <a:cs typeface="Calibri"/>
                        <a:sym typeface="Calibri"/>
                      </a:endParaRPr>
                    </a:p>
                    <a:p>
                      <a:pPr indent="-228600" lvl="1" marL="520700" rtl="0" algn="l">
                        <a:lnSpc>
                          <a:spcPct val="100000"/>
                        </a:lnSpc>
                        <a:spcBef>
                          <a:spcPts val="0"/>
                        </a:spcBef>
                        <a:spcAft>
                          <a:spcPts val="0"/>
                        </a:spcAft>
                        <a:buSzPts val="2200"/>
                        <a:buChar char="•"/>
                      </a:pPr>
                      <a:r>
                        <a:rPr lang="en" sz="1500">
                          <a:latin typeface="Calibri"/>
                          <a:ea typeface="Calibri"/>
                          <a:cs typeface="Calibri"/>
                          <a:sym typeface="Calibri"/>
                        </a:rPr>
                        <a:t>Local Hospitals</a:t>
                      </a:r>
                      <a:endParaRPr sz="1500">
                        <a:latin typeface="Calibri"/>
                        <a:ea typeface="Calibri"/>
                        <a:cs typeface="Calibri"/>
                        <a:sym typeface="Calibri"/>
                      </a:endParaRPr>
                    </a:p>
                    <a:p>
                      <a:pPr indent="-228600" lvl="1" marL="520700" rtl="0" algn="l">
                        <a:lnSpc>
                          <a:spcPct val="100000"/>
                        </a:lnSpc>
                        <a:spcBef>
                          <a:spcPts val="0"/>
                        </a:spcBef>
                        <a:spcAft>
                          <a:spcPts val="0"/>
                        </a:spcAft>
                        <a:buSzPts val="2200"/>
                        <a:buChar char="•"/>
                      </a:pPr>
                      <a:r>
                        <a:rPr lang="en" sz="1500">
                          <a:latin typeface="Calibri"/>
                          <a:ea typeface="Calibri"/>
                          <a:cs typeface="Calibri"/>
                          <a:sym typeface="Calibri"/>
                        </a:rPr>
                        <a:t>Medical Assistants (Certified)</a:t>
                      </a:r>
                      <a:endParaRPr sz="1500">
                        <a:latin typeface="Calibri"/>
                        <a:ea typeface="Calibri"/>
                        <a:cs typeface="Calibri"/>
                        <a:sym typeface="Calibri"/>
                      </a:endParaRPr>
                    </a:p>
                    <a:p>
                      <a:pPr indent="-228600" lvl="1" marL="520700" rtl="0" algn="l">
                        <a:lnSpc>
                          <a:spcPct val="100000"/>
                        </a:lnSpc>
                        <a:spcBef>
                          <a:spcPts val="0"/>
                        </a:spcBef>
                        <a:spcAft>
                          <a:spcPts val="0"/>
                        </a:spcAft>
                        <a:buSzPts val="2200"/>
                        <a:buChar char="•"/>
                      </a:pPr>
                      <a:r>
                        <a:rPr lang="en" sz="1500">
                          <a:latin typeface="Calibri"/>
                          <a:ea typeface="Calibri"/>
                          <a:cs typeface="Calibri"/>
                          <a:sym typeface="Calibri"/>
                        </a:rPr>
                        <a:t>CHWs &amp; Promotoras</a:t>
                      </a:r>
                      <a:endParaRPr sz="1500">
                        <a:latin typeface="Calibri"/>
                        <a:ea typeface="Calibri"/>
                        <a:cs typeface="Calibri"/>
                        <a:sym typeface="Calibri"/>
                      </a:endParaRPr>
                    </a:p>
                    <a:p>
                      <a:pPr indent="-228600" lvl="1" marL="520700" rtl="0" algn="l">
                        <a:lnSpc>
                          <a:spcPct val="100000"/>
                        </a:lnSpc>
                        <a:spcBef>
                          <a:spcPts val="0"/>
                        </a:spcBef>
                        <a:spcAft>
                          <a:spcPts val="0"/>
                        </a:spcAft>
                        <a:buSzPts val="2200"/>
                        <a:buChar char="•"/>
                      </a:pPr>
                      <a:r>
                        <a:rPr lang="en" sz="1500">
                          <a:latin typeface="Calibri"/>
                          <a:ea typeface="Calibri"/>
                          <a:cs typeface="Calibri"/>
                          <a:sym typeface="Calibri"/>
                        </a:rPr>
                        <a:t>Staffing Companies</a:t>
                      </a:r>
                      <a:endParaRPr sz="1500">
                        <a:latin typeface="Calibri"/>
                        <a:ea typeface="Calibri"/>
                        <a:cs typeface="Calibri"/>
                        <a:sym typeface="Calibri"/>
                      </a:endParaRPr>
                    </a:p>
                    <a:p>
                      <a:pPr indent="-228600" lvl="1" marL="520700" rtl="0" algn="l">
                        <a:lnSpc>
                          <a:spcPct val="100000"/>
                        </a:lnSpc>
                        <a:spcBef>
                          <a:spcPts val="0"/>
                        </a:spcBef>
                        <a:spcAft>
                          <a:spcPts val="0"/>
                        </a:spcAft>
                        <a:buSzPts val="2200"/>
                        <a:buChar char="•"/>
                      </a:pPr>
                      <a:r>
                        <a:rPr lang="en" sz="1500">
                          <a:latin typeface="Calibri"/>
                          <a:ea typeface="Calibri"/>
                          <a:cs typeface="Calibri"/>
                          <a:sym typeface="Calibri"/>
                        </a:rPr>
                        <a:t>Military and National Guard</a:t>
                      </a:r>
                      <a:endParaRPr sz="1500">
                        <a:latin typeface="Calibri"/>
                        <a:ea typeface="Calibri"/>
                        <a:cs typeface="Calibri"/>
                        <a:sym typeface="Calibri"/>
                      </a:endParaRPr>
                    </a:p>
                    <a:p>
                      <a:pPr indent="-228600" lvl="1" marL="520700" rtl="0" algn="l">
                        <a:lnSpc>
                          <a:spcPct val="100000"/>
                        </a:lnSpc>
                        <a:spcBef>
                          <a:spcPts val="0"/>
                        </a:spcBef>
                        <a:spcAft>
                          <a:spcPts val="0"/>
                        </a:spcAft>
                        <a:buSzPts val="2200"/>
                        <a:buChar char="•"/>
                      </a:pPr>
                      <a:r>
                        <a:rPr lang="en" sz="1500">
                          <a:latin typeface="Calibri"/>
                          <a:ea typeface="Calibri"/>
                          <a:cs typeface="Calibri"/>
                          <a:sym typeface="Calibri"/>
                        </a:rPr>
                        <a:t>EMTs</a:t>
                      </a:r>
                      <a:endParaRPr sz="1500">
                        <a:latin typeface="Calibri"/>
                        <a:ea typeface="Calibri"/>
                        <a:cs typeface="Calibri"/>
                        <a:sym typeface="Calibri"/>
                      </a:endParaRPr>
                    </a:p>
                    <a:p>
                      <a:pPr indent="-228600" lvl="1" marL="520700" rtl="0" algn="l">
                        <a:lnSpc>
                          <a:spcPct val="100000"/>
                        </a:lnSpc>
                        <a:spcBef>
                          <a:spcPts val="0"/>
                        </a:spcBef>
                        <a:spcAft>
                          <a:spcPts val="0"/>
                        </a:spcAft>
                        <a:buSzPts val="2200"/>
                        <a:buChar char="•"/>
                      </a:pPr>
                      <a:r>
                        <a:rPr lang="en" sz="1500">
                          <a:latin typeface="Calibri"/>
                          <a:ea typeface="Calibri"/>
                          <a:cs typeface="Calibri"/>
                          <a:sym typeface="Calibri"/>
                        </a:rPr>
                        <a:t>AmeriCorps</a:t>
                      </a:r>
                      <a:endParaRPr sz="1500">
                        <a:latin typeface="Calibri"/>
                        <a:ea typeface="Calibri"/>
                        <a:cs typeface="Calibri"/>
                        <a:sym typeface="Calibri"/>
                      </a:endParaRPr>
                    </a:p>
                    <a:p>
                      <a:pPr indent="-228600" lvl="1" marL="520700" rtl="0" algn="l">
                        <a:lnSpc>
                          <a:spcPct val="100000"/>
                        </a:lnSpc>
                        <a:spcBef>
                          <a:spcPts val="0"/>
                        </a:spcBef>
                        <a:spcAft>
                          <a:spcPts val="0"/>
                        </a:spcAft>
                        <a:buSzPts val="2200"/>
                        <a:buChar char="•"/>
                      </a:pPr>
                      <a:r>
                        <a:rPr lang="en" sz="1500">
                          <a:latin typeface="Calibri"/>
                          <a:ea typeface="Calibri"/>
                          <a:cs typeface="Calibri"/>
                          <a:sym typeface="Calibri"/>
                        </a:rPr>
                        <a:t>Civic Organizations, e.g., Rotary Club</a:t>
                      </a:r>
                      <a:endParaRPr sz="1900">
                        <a:latin typeface="Calibri"/>
                        <a:ea typeface="Calibri"/>
                        <a:cs typeface="Calibri"/>
                        <a:sym typeface="Calibri"/>
                      </a:endParaRPr>
                    </a:p>
                    <a:p>
                      <a:pPr indent="0" lvl="0" marL="520700" rtl="0" algn="l">
                        <a:lnSpc>
                          <a:spcPct val="90000"/>
                        </a:lnSpc>
                        <a:spcBef>
                          <a:spcPts val="400"/>
                        </a:spcBef>
                        <a:spcAft>
                          <a:spcPts val="0"/>
                        </a:spcAft>
                        <a:buNone/>
                      </a:pPr>
                      <a:r>
                        <a:t/>
                      </a:r>
                      <a:endParaRPr sz="15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203200" lvl="1" marL="520700" rtl="0" algn="l">
                        <a:lnSpc>
                          <a:spcPct val="90000"/>
                        </a:lnSpc>
                        <a:spcBef>
                          <a:spcPts val="0"/>
                        </a:spcBef>
                        <a:spcAft>
                          <a:spcPts val="0"/>
                        </a:spcAft>
                        <a:buSzPts val="1800"/>
                        <a:buChar char="•"/>
                      </a:pPr>
                      <a:r>
                        <a:rPr lang="en" sz="1800">
                          <a:latin typeface="Calibri"/>
                          <a:ea typeface="Calibri"/>
                          <a:cs typeface="Calibri"/>
                          <a:sym typeface="Calibri"/>
                        </a:rPr>
                        <a:t>CHWs and Promotoras- Shared:  Liaison, advocates, support services, communications between FQHCs, PHAs and residents/patients; community trust, cultural competence and language proficiency key</a:t>
                      </a:r>
                      <a:endParaRPr sz="1100">
                        <a:latin typeface="Calibri"/>
                        <a:ea typeface="Calibri"/>
                        <a:cs typeface="Calibri"/>
                        <a:sym typeface="Calibri"/>
                      </a:endParaRPr>
                    </a:p>
                    <a:p>
                      <a:pPr indent="-203200" lvl="1" marL="520700" rtl="0" algn="l">
                        <a:lnSpc>
                          <a:spcPct val="90000"/>
                        </a:lnSpc>
                        <a:spcBef>
                          <a:spcPts val="800"/>
                        </a:spcBef>
                        <a:spcAft>
                          <a:spcPts val="0"/>
                        </a:spcAft>
                        <a:buSzPts val="1800"/>
                        <a:buChar char="•"/>
                      </a:pPr>
                      <a:r>
                        <a:rPr lang="en" sz="1800">
                          <a:latin typeface="Calibri"/>
                          <a:ea typeface="Calibri"/>
                          <a:cs typeface="Calibri"/>
                          <a:sym typeface="Calibri"/>
                        </a:rPr>
                        <a:t>Establish Vaccine Clinic Operations Manager</a:t>
                      </a:r>
                      <a:endParaRPr sz="1800">
                        <a:latin typeface="Calibri"/>
                        <a:ea typeface="Calibri"/>
                        <a:cs typeface="Calibri"/>
                        <a:sym typeface="Calibri"/>
                      </a:endParaRPr>
                    </a:p>
                    <a:p>
                      <a:pPr indent="-203200" lvl="1" marL="520700" rtl="0" algn="l">
                        <a:lnSpc>
                          <a:spcPct val="90000"/>
                        </a:lnSpc>
                        <a:spcBef>
                          <a:spcPts val="800"/>
                        </a:spcBef>
                        <a:spcAft>
                          <a:spcPts val="0"/>
                        </a:spcAft>
                        <a:buSzPts val="1800"/>
                        <a:buChar char="•"/>
                      </a:pPr>
                      <a:r>
                        <a:rPr lang="en" sz="1800">
                          <a:latin typeface="Calibri"/>
                          <a:ea typeface="Calibri"/>
                          <a:cs typeface="Calibri"/>
                          <a:sym typeface="Calibri"/>
                        </a:rPr>
                        <a:t>Insurance Option:</a:t>
                      </a:r>
                      <a:endParaRPr sz="1100">
                        <a:latin typeface="Calibri"/>
                        <a:ea typeface="Calibri"/>
                        <a:cs typeface="Calibri"/>
                        <a:sym typeface="Calibri"/>
                      </a:endParaRPr>
                    </a:p>
                    <a:p>
                      <a:pPr indent="-184150" lvl="2" marL="863600" rtl="0" algn="l">
                        <a:lnSpc>
                          <a:spcPct val="90000"/>
                        </a:lnSpc>
                        <a:spcBef>
                          <a:spcPts val="400"/>
                        </a:spcBef>
                        <a:spcAft>
                          <a:spcPts val="0"/>
                        </a:spcAft>
                        <a:buSzPts val="1500"/>
                        <a:buChar char="•"/>
                      </a:pPr>
                      <a:r>
                        <a:rPr lang="en" sz="1500">
                          <a:latin typeface="Calibri"/>
                          <a:ea typeface="Calibri"/>
                          <a:cs typeface="Calibri"/>
                          <a:sym typeface="Calibri"/>
                        </a:rPr>
                        <a:t>Use GAP insurance instead of FTCA for volunteers, e.g., students, AmeriCorps</a:t>
                      </a:r>
                      <a:endParaRPr sz="1800">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53"/>
          <p:cNvSpPr txBox="1"/>
          <p:nvPr>
            <p:ph type="title"/>
          </p:nvPr>
        </p:nvSpPr>
        <p:spPr>
          <a:xfrm>
            <a:off x="311700" y="256650"/>
            <a:ext cx="8520600" cy="623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n"/>
              <a:t>Promising Practices: </a:t>
            </a:r>
            <a:r>
              <a:rPr lang="en"/>
              <a:t>Meeting and Treating People Where the Are</a:t>
            </a:r>
            <a:endParaRPr/>
          </a:p>
          <a:p>
            <a:pPr indent="0" lvl="0" marL="0" rtl="0" algn="l">
              <a:lnSpc>
                <a:spcPct val="100000"/>
              </a:lnSpc>
              <a:spcBef>
                <a:spcPts val="0"/>
              </a:spcBef>
              <a:spcAft>
                <a:spcPts val="0"/>
              </a:spcAft>
              <a:buSzPct val="100000"/>
              <a:buNone/>
            </a:pPr>
            <a:r>
              <a:t/>
            </a:r>
            <a:endParaRPr/>
          </a:p>
        </p:txBody>
      </p:sp>
      <p:graphicFrame>
        <p:nvGraphicFramePr>
          <p:cNvPr id="690" name="Google Shape;690;p53"/>
          <p:cNvGraphicFramePr/>
          <p:nvPr/>
        </p:nvGraphicFramePr>
        <p:xfrm>
          <a:off x="413175" y="1373075"/>
          <a:ext cx="3000000" cy="3000000"/>
        </p:xfrm>
        <a:graphic>
          <a:graphicData uri="http://schemas.openxmlformats.org/drawingml/2006/table">
            <a:tbl>
              <a:tblPr>
                <a:noFill/>
                <a:tableStyleId>{CAC83D2C-9E29-4A97-B122-BA07AD756776}</a:tableStyleId>
              </a:tblPr>
              <a:tblGrid>
                <a:gridCol w="4158850"/>
                <a:gridCol w="4158850"/>
              </a:tblGrid>
              <a:tr h="3571200">
                <a:tc>
                  <a:txBody>
                    <a:bodyPr/>
                    <a:lstStyle/>
                    <a:p>
                      <a:pPr indent="-203200" lvl="1" marL="520700" rtl="0" algn="l">
                        <a:lnSpc>
                          <a:spcPct val="90000"/>
                        </a:lnSpc>
                        <a:spcBef>
                          <a:spcPts val="0"/>
                        </a:spcBef>
                        <a:spcAft>
                          <a:spcPts val="0"/>
                        </a:spcAft>
                        <a:buSzPts val="1800"/>
                        <a:buChar char="•"/>
                      </a:pPr>
                      <a:r>
                        <a:rPr lang="en" sz="1800">
                          <a:latin typeface="Calibri"/>
                          <a:ea typeface="Calibri"/>
                          <a:cs typeface="Calibri"/>
                          <a:sym typeface="Calibri"/>
                        </a:rPr>
                        <a:t>Meet People where they are</a:t>
                      </a:r>
                      <a:endParaRPr sz="1800">
                        <a:latin typeface="Calibri"/>
                        <a:ea typeface="Calibri"/>
                        <a:cs typeface="Calibri"/>
                        <a:sym typeface="Calibri"/>
                      </a:endParaRPr>
                    </a:p>
                    <a:p>
                      <a:pPr indent="-203200" lvl="2" marL="863600" rtl="0" algn="l">
                        <a:lnSpc>
                          <a:spcPct val="90000"/>
                        </a:lnSpc>
                        <a:spcBef>
                          <a:spcPts val="400"/>
                        </a:spcBef>
                        <a:spcAft>
                          <a:spcPts val="0"/>
                        </a:spcAft>
                        <a:buSzPts val="1800"/>
                        <a:buChar char="•"/>
                      </a:pPr>
                      <a:r>
                        <a:rPr lang="en" sz="1800">
                          <a:latin typeface="Calibri"/>
                          <a:ea typeface="Calibri"/>
                          <a:cs typeface="Calibri"/>
                          <a:sym typeface="Calibri"/>
                        </a:rPr>
                        <a:t>Delivery</a:t>
                      </a:r>
                      <a:endParaRPr sz="1800">
                        <a:latin typeface="Calibri"/>
                        <a:ea typeface="Calibri"/>
                        <a:cs typeface="Calibri"/>
                        <a:sym typeface="Calibri"/>
                      </a:endParaRPr>
                    </a:p>
                    <a:p>
                      <a:pPr indent="-203200" lvl="2" marL="863600" rtl="0" algn="l">
                        <a:lnSpc>
                          <a:spcPct val="90000"/>
                        </a:lnSpc>
                        <a:spcBef>
                          <a:spcPts val="400"/>
                        </a:spcBef>
                        <a:spcAft>
                          <a:spcPts val="0"/>
                        </a:spcAft>
                        <a:buSzPts val="1800"/>
                        <a:buChar char="•"/>
                      </a:pPr>
                      <a:r>
                        <a:rPr lang="en" sz="1800">
                          <a:latin typeface="Calibri"/>
                          <a:ea typeface="Calibri"/>
                          <a:cs typeface="Calibri"/>
                          <a:sym typeface="Calibri"/>
                        </a:rPr>
                        <a:t>Curbside Services</a:t>
                      </a:r>
                      <a:endParaRPr sz="1800">
                        <a:latin typeface="Calibri"/>
                        <a:ea typeface="Calibri"/>
                        <a:cs typeface="Calibri"/>
                        <a:sym typeface="Calibri"/>
                      </a:endParaRPr>
                    </a:p>
                    <a:p>
                      <a:pPr indent="-203200" lvl="2" marL="863600" rtl="0" algn="l">
                        <a:lnSpc>
                          <a:spcPct val="90000"/>
                        </a:lnSpc>
                        <a:spcBef>
                          <a:spcPts val="400"/>
                        </a:spcBef>
                        <a:spcAft>
                          <a:spcPts val="0"/>
                        </a:spcAft>
                        <a:buSzPts val="1800"/>
                        <a:buChar char="•"/>
                      </a:pPr>
                      <a:r>
                        <a:rPr lang="en" sz="1800">
                          <a:latin typeface="Calibri"/>
                          <a:ea typeface="Calibri"/>
                          <a:cs typeface="Calibri"/>
                          <a:sym typeface="Calibri"/>
                        </a:rPr>
                        <a:t>Door to door vaccines</a:t>
                      </a:r>
                      <a:endParaRPr sz="1800">
                        <a:latin typeface="Calibri"/>
                        <a:ea typeface="Calibri"/>
                        <a:cs typeface="Calibri"/>
                        <a:sym typeface="Calibri"/>
                      </a:endParaRPr>
                    </a:p>
                    <a:p>
                      <a:pPr indent="-203200" lvl="2" marL="863600" rtl="0" algn="l">
                        <a:lnSpc>
                          <a:spcPct val="90000"/>
                        </a:lnSpc>
                        <a:spcBef>
                          <a:spcPts val="400"/>
                        </a:spcBef>
                        <a:spcAft>
                          <a:spcPts val="0"/>
                        </a:spcAft>
                        <a:buSzPts val="1800"/>
                        <a:buChar char="•"/>
                      </a:pPr>
                      <a:r>
                        <a:rPr lang="en" sz="1800">
                          <a:latin typeface="Calibri"/>
                          <a:ea typeface="Calibri"/>
                          <a:cs typeface="Calibri"/>
                          <a:sym typeface="Calibri"/>
                        </a:rPr>
                        <a:t>Virtually –&gt; Telemedicine</a:t>
                      </a:r>
                      <a:endParaRPr sz="1800">
                        <a:latin typeface="Calibri"/>
                        <a:ea typeface="Calibri"/>
                        <a:cs typeface="Calibri"/>
                        <a:sym typeface="Calibri"/>
                      </a:endParaRPr>
                    </a:p>
                    <a:p>
                      <a:pPr indent="-203200" lvl="1" marL="520700" rtl="0" algn="l">
                        <a:lnSpc>
                          <a:spcPct val="90000"/>
                        </a:lnSpc>
                        <a:spcBef>
                          <a:spcPts val="800"/>
                        </a:spcBef>
                        <a:spcAft>
                          <a:spcPts val="0"/>
                        </a:spcAft>
                        <a:buSzPts val="1800"/>
                        <a:buChar char="•"/>
                      </a:pPr>
                      <a:r>
                        <a:rPr lang="en" sz="1800">
                          <a:latin typeface="Calibri"/>
                          <a:ea typeface="Calibri"/>
                          <a:cs typeface="Calibri"/>
                          <a:sym typeface="Calibri"/>
                        </a:rPr>
                        <a:t>Prioritize efforts for homebound, elderly, and disabled</a:t>
                      </a:r>
                      <a:endParaRPr sz="1800">
                        <a:latin typeface="Calibri"/>
                        <a:ea typeface="Calibri"/>
                        <a:cs typeface="Calibri"/>
                        <a:sym typeface="Calibri"/>
                      </a:endParaRPr>
                    </a:p>
                    <a:p>
                      <a:pPr indent="-203200" lvl="1" marL="520700" rtl="0" algn="l">
                        <a:lnSpc>
                          <a:spcPct val="90000"/>
                        </a:lnSpc>
                        <a:spcBef>
                          <a:spcPts val="800"/>
                        </a:spcBef>
                        <a:spcAft>
                          <a:spcPts val="0"/>
                        </a:spcAft>
                        <a:buSzPts val="1800"/>
                        <a:buChar char="•"/>
                      </a:pPr>
                      <a:r>
                        <a:rPr lang="en" sz="1800">
                          <a:latin typeface="Calibri"/>
                          <a:ea typeface="Calibri"/>
                          <a:cs typeface="Calibri"/>
                          <a:sym typeface="Calibri"/>
                        </a:rPr>
                        <a:t>Mobile Units</a:t>
                      </a:r>
                      <a:endParaRPr sz="1800">
                        <a:latin typeface="Calibri"/>
                        <a:ea typeface="Calibri"/>
                        <a:cs typeface="Calibri"/>
                        <a:sym typeface="Calibri"/>
                      </a:endParaRPr>
                    </a:p>
                    <a:p>
                      <a:pPr indent="-203200" lvl="2" marL="863600" rtl="0" algn="l">
                        <a:lnSpc>
                          <a:spcPct val="90000"/>
                        </a:lnSpc>
                        <a:spcBef>
                          <a:spcPts val="400"/>
                        </a:spcBef>
                        <a:spcAft>
                          <a:spcPts val="0"/>
                        </a:spcAft>
                        <a:buSzPts val="1800"/>
                        <a:buChar char="•"/>
                      </a:pPr>
                      <a:r>
                        <a:rPr lang="en" sz="1800">
                          <a:latin typeface="Calibri"/>
                          <a:ea typeface="Calibri"/>
                          <a:cs typeface="Calibri"/>
                          <a:sym typeface="Calibri"/>
                        </a:rPr>
                        <a:t>Vaccinations</a:t>
                      </a:r>
                      <a:endParaRPr sz="1800">
                        <a:latin typeface="Calibri"/>
                        <a:ea typeface="Calibri"/>
                        <a:cs typeface="Calibri"/>
                        <a:sym typeface="Calibri"/>
                      </a:endParaRPr>
                    </a:p>
                    <a:p>
                      <a:pPr indent="-203200" lvl="2" marL="863600" rtl="0" algn="l">
                        <a:lnSpc>
                          <a:spcPct val="90000"/>
                        </a:lnSpc>
                        <a:spcBef>
                          <a:spcPts val="400"/>
                        </a:spcBef>
                        <a:spcAft>
                          <a:spcPts val="0"/>
                        </a:spcAft>
                        <a:buSzPts val="1800"/>
                        <a:buChar char="•"/>
                      </a:pPr>
                      <a:r>
                        <a:rPr lang="en" sz="1800">
                          <a:latin typeface="Calibri"/>
                          <a:ea typeface="Calibri"/>
                          <a:cs typeface="Calibri"/>
                          <a:sym typeface="Calibri"/>
                        </a:rPr>
                        <a:t>Testing</a:t>
                      </a:r>
                      <a:endParaRPr sz="1800">
                        <a:latin typeface="Calibri"/>
                        <a:ea typeface="Calibri"/>
                        <a:cs typeface="Calibri"/>
                        <a:sym typeface="Calibri"/>
                      </a:endParaRPr>
                    </a:p>
                    <a:p>
                      <a:pPr indent="-203200" lvl="2" marL="863600" rtl="0" algn="l">
                        <a:lnSpc>
                          <a:spcPct val="90000"/>
                        </a:lnSpc>
                        <a:spcBef>
                          <a:spcPts val="400"/>
                        </a:spcBef>
                        <a:spcAft>
                          <a:spcPts val="0"/>
                        </a:spcAft>
                        <a:buSzPts val="1800"/>
                        <a:buChar char="•"/>
                      </a:pPr>
                      <a:r>
                        <a:rPr lang="en" sz="1800">
                          <a:latin typeface="Calibri"/>
                          <a:ea typeface="Calibri"/>
                          <a:cs typeface="Calibri"/>
                          <a:sym typeface="Calibri"/>
                        </a:rPr>
                        <a:t>Regular Visits</a:t>
                      </a:r>
                      <a:endParaRPr sz="1800">
                        <a:latin typeface="Calibri"/>
                        <a:ea typeface="Calibri"/>
                        <a:cs typeface="Calibri"/>
                        <a:sym typeface="Calibri"/>
                      </a:endParaRPr>
                    </a:p>
                    <a:p>
                      <a:pPr indent="0" lvl="0" marL="520700" rtl="0" algn="l">
                        <a:lnSpc>
                          <a:spcPct val="90000"/>
                        </a:lnSpc>
                        <a:spcBef>
                          <a:spcPts val="400"/>
                        </a:spcBef>
                        <a:spcAft>
                          <a:spcPts val="0"/>
                        </a:spcAft>
                        <a:buNone/>
                      </a:pPr>
                      <a:r>
                        <a:t/>
                      </a:r>
                      <a:endParaRPr sz="15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203200" lvl="1" marL="520700" rtl="0" algn="l">
                        <a:lnSpc>
                          <a:spcPct val="90000"/>
                        </a:lnSpc>
                        <a:spcBef>
                          <a:spcPts val="0"/>
                        </a:spcBef>
                        <a:spcAft>
                          <a:spcPts val="0"/>
                        </a:spcAft>
                        <a:buSzPts val="1800"/>
                        <a:buChar char="•"/>
                      </a:pPr>
                      <a:r>
                        <a:rPr lang="en" sz="1800">
                          <a:latin typeface="Calibri"/>
                          <a:ea typeface="Calibri"/>
                          <a:cs typeface="Calibri"/>
                          <a:sym typeface="Calibri"/>
                        </a:rPr>
                        <a:t>Vaccinations at Places of Employment-Coordinate with business owners, e.g., GM in TX, and farms and Ag Companies, e.g., NC Farmworker Health Vax Program</a:t>
                      </a:r>
                      <a:endParaRPr sz="1100">
                        <a:latin typeface="Calibri"/>
                        <a:ea typeface="Calibri"/>
                        <a:cs typeface="Calibri"/>
                        <a:sym typeface="Calibri"/>
                      </a:endParaRPr>
                    </a:p>
                    <a:p>
                      <a:pPr indent="-203200" lvl="1" marL="520700" rtl="0" algn="l">
                        <a:lnSpc>
                          <a:spcPct val="90000"/>
                        </a:lnSpc>
                        <a:spcBef>
                          <a:spcPts val="800"/>
                        </a:spcBef>
                        <a:spcAft>
                          <a:spcPts val="0"/>
                        </a:spcAft>
                        <a:buSzPts val="1800"/>
                        <a:buChar char="•"/>
                      </a:pPr>
                      <a:r>
                        <a:rPr lang="en" sz="1800">
                          <a:latin typeface="Calibri"/>
                          <a:ea typeface="Calibri"/>
                          <a:cs typeface="Calibri"/>
                          <a:sym typeface="Calibri"/>
                        </a:rPr>
                        <a:t>Flexible hours </a:t>
                      </a:r>
                      <a:endParaRPr sz="1100">
                        <a:latin typeface="Calibri"/>
                        <a:ea typeface="Calibri"/>
                        <a:cs typeface="Calibri"/>
                        <a:sym typeface="Calibri"/>
                      </a:endParaRPr>
                    </a:p>
                    <a:p>
                      <a:pPr indent="-203200" lvl="1" marL="520700" rtl="0" algn="l">
                        <a:lnSpc>
                          <a:spcPct val="90000"/>
                        </a:lnSpc>
                        <a:spcBef>
                          <a:spcPts val="800"/>
                        </a:spcBef>
                        <a:spcAft>
                          <a:spcPts val="0"/>
                        </a:spcAft>
                        <a:buSzPts val="1800"/>
                        <a:buChar char="•"/>
                      </a:pPr>
                      <a:r>
                        <a:rPr lang="en" sz="1800">
                          <a:latin typeface="Calibri"/>
                          <a:ea typeface="Calibri"/>
                          <a:cs typeface="Calibri"/>
                          <a:sym typeface="Calibri"/>
                        </a:rPr>
                        <a:t>Enabling Services</a:t>
                      </a:r>
                      <a:endParaRPr sz="1100">
                        <a:latin typeface="Calibri"/>
                        <a:ea typeface="Calibri"/>
                        <a:cs typeface="Calibri"/>
                        <a:sym typeface="Calibri"/>
                      </a:endParaRPr>
                    </a:p>
                    <a:p>
                      <a:pPr indent="-165100" lvl="2" marL="863600" rtl="0" algn="l">
                        <a:lnSpc>
                          <a:spcPct val="90000"/>
                        </a:lnSpc>
                        <a:spcBef>
                          <a:spcPts val="400"/>
                        </a:spcBef>
                        <a:spcAft>
                          <a:spcPts val="0"/>
                        </a:spcAft>
                        <a:buSzPts val="1200"/>
                        <a:buChar char="•"/>
                      </a:pPr>
                      <a:r>
                        <a:rPr lang="en" sz="1200">
                          <a:latin typeface="Calibri"/>
                          <a:ea typeface="Calibri"/>
                          <a:cs typeface="Calibri"/>
                          <a:sym typeface="Calibri"/>
                        </a:rPr>
                        <a:t>Childcare and Eldercare</a:t>
                      </a:r>
                      <a:endParaRPr sz="800">
                        <a:latin typeface="Calibri"/>
                        <a:ea typeface="Calibri"/>
                        <a:cs typeface="Calibri"/>
                        <a:sym typeface="Calibri"/>
                      </a:endParaRPr>
                    </a:p>
                    <a:p>
                      <a:pPr indent="-165100" lvl="2" marL="863600" rtl="0" algn="l">
                        <a:lnSpc>
                          <a:spcPct val="90000"/>
                        </a:lnSpc>
                        <a:spcBef>
                          <a:spcPts val="400"/>
                        </a:spcBef>
                        <a:spcAft>
                          <a:spcPts val="0"/>
                        </a:spcAft>
                        <a:buSzPts val="1200"/>
                        <a:buChar char="•"/>
                      </a:pPr>
                      <a:r>
                        <a:rPr lang="en" sz="1200">
                          <a:latin typeface="Calibri"/>
                          <a:ea typeface="Calibri"/>
                          <a:cs typeface="Calibri"/>
                          <a:sym typeface="Calibri"/>
                        </a:rPr>
                        <a:t>Transportation</a:t>
                      </a:r>
                      <a:endParaRPr sz="800">
                        <a:latin typeface="Calibri"/>
                        <a:ea typeface="Calibri"/>
                        <a:cs typeface="Calibri"/>
                        <a:sym typeface="Calibri"/>
                      </a:endParaRPr>
                    </a:p>
                    <a:p>
                      <a:pPr indent="-165100" lvl="2" marL="863600" rtl="0" algn="l">
                        <a:lnSpc>
                          <a:spcPct val="90000"/>
                        </a:lnSpc>
                        <a:spcBef>
                          <a:spcPts val="400"/>
                        </a:spcBef>
                        <a:spcAft>
                          <a:spcPts val="0"/>
                        </a:spcAft>
                        <a:buSzPts val="1200"/>
                        <a:buChar char="•"/>
                      </a:pPr>
                      <a:r>
                        <a:rPr lang="en" sz="1200">
                          <a:latin typeface="Calibri"/>
                          <a:ea typeface="Calibri"/>
                          <a:cs typeface="Calibri"/>
                          <a:sym typeface="Calibri"/>
                        </a:rPr>
                        <a:t>Food Delivery, e.g., Meals on Wheels</a:t>
                      </a:r>
                      <a:endParaRPr sz="800">
                        <a:latin typeface="Calibri"/>
                        <a:ea typeface="Calibri"/>
                        <a:cs typeface="Calibri"/>
                        <a:sym typeface="Calibri"/>
                      </a:endParaRPr>
                    </a:p>
                    <a:p>
                      <a:pPr indent="-165100" lvl="2" marL="863600" rtl="0" algn="l">
                        <a:lnSpc>
                          <a:spcPct val="90000"/>
                        </a:lnSpc>
                        <a:spcBef>
                          <a:spcPts val="400"/>
                        </a:spcBef>
                        <a:spcAft>
                          <a:spcPts val="0"/>
                        </a:spcAft>
                        <a:buSzPts val="1200"/>
                        <a:buChar char="•"/>
                      </a:pPr>
                      <a:r>
                        <a:rPr lang="en" sz="1200">
                          <a:latin typeface="Calibri"/>
                          <a:ea typeface="Calibri"/>
                          <a:cs typeface="Calibri"/>
                          <a:sym typeface="Calibri"/>
                        </a:rPr>
                        <a:t>Medicine Delivery</a:t>
                      </a:r>
                      <a:endParaRPr sz="800">
                        <a:latin typeface="Calibri"/>
                        <a:ea typeface="Calibri"/>
                        <a:cs typeface="Calibri"/>
                        <a:sym typeface="Calibri"/>
                      </a:endParaRPr>
                    </a:p>
                    <a:p>
                      <a:pPr indent="-165100" lvl="2" marL="863600" rtl="0" algn="l">
                        <a:lnSpc>
                          <a:spcPct val="90000"/>
                        </a:lnSpc>
                        <a:spcBef>
                          <a:spcPts val="400"/>
                        </a:spcBef>
                        <a:spcAft>
                          <a:spcPts val="0"/>
                        </a:spcAft>
                        <a:buSzPts val="1200"/>
                        <a:buChar char="•"/>
                      </a:pPr>
                      <a:r>
                        <a:rPr lang="en" sz="1200">
                          <a:latin typeface="Calibri"/>
                          <a:ea typeface="Calibri"/>
                          <a:cs typeface="Calibri"/>
                          <a:sym typeface="Calibri"/>
                        </a:rPr>
                        <a:t>Health &amp; Wellness check-in</a:t>
                      </a:r>
                      <a:endParaRPr sz="800">
                        <a:latin typeface="Calibri"/>
                        <a:ea typeface="Calibri"/>
                        <a:cs typeface="Calibri"/>
                        <a:sym typeface="Calibri"/>
                      </a:endParaRPr>
                    </a:p>
                    <a:p>
                      <a:pPr indent="-165100" lvl="2" marL="863600" rtl="0" algn="l">
                        <a:lnSpc>
                          <a:spcPct val="90000"/>
                        </a:lnSpc>
                        <a:spcBef>
                          <a:spcPts val="400"/>
                        </a:spcBef>
                        <a:spcAft>
                          <a:spcPts val="0"/>
                        </a:spcAft>
                        <a:buSzPts val="1200"/>
                        <a:buChar char="•"/>
                      </a:pPr>
                      <a:r>
                        <a:rPr lang="en" sz="1200">
                          <a:latin typeface="Calibri"/>
                          <a:ea typeface="Calibri"/>
                          <a:cs typeface="Calibri"/>
                          <a:sym typeface="Calibri"/>
                        </a:rPr>
                        <a:t>Technology Assistance (equipment, broadband, and training, e.g., HUD Community Connections)</a:t>
                      </a:r>
                      <a:endParaRPr sz="1500">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54"/>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Promising Practices: Promotion</a:t>
            </a:r>
            <a:endParaRPr/>
          </a:p>
        </p:txBody>
      </p:sp>
      <p:graphicFrame>
        <p:nvGraphicFramePr>
          <p:cNvPr id="696" name="Google Shape;696;p54"/>
          <p:cNvGraphicFramePr/>
          <p:nvPr/>
        </p:nvGraphicFramePr>
        <p:xfrm>
          <a:off x="413175" y="1373075"/>
          <a:ext cx="3000000" cy="3000000"/>
        </p:xfrm>
        <a:graphic>
          <a:graphicData uri="http://schemas.openxmlformats.org/drawingml/2006/table">
            <a:tbl>
              <a:tblPr>
                <a:noFill/>
                <a:tableStyleId>{CAC83D2C-9E29-4A97-B122-BA07AD756776}</a:tableStyleId>
              </a:tblPr>
              <a:tblGrid>
                <a:gridCol w="4158850"/>
                <a:gridCol w="4158850"/>
              </a:tblGrid>
              <a:tr h="3571200">
                <a:tc>
                  <a:txBody>
                    <a:bodyPr/>
                    <a:lstStyle/>
                    <a:p>
                      <a:pPr indent="-184150" lvl="1" marL="520700" rtl="0" algn="l">
                        <a:lnSpc>
                          <a:spcPct val="90000"/>
                        </a:lnSpc>
                        <a:spcBef>
                          <a:spcPts val="0"/>
                        </a:spcBef>
                        <a:spcAft>
                          <a:spcPts val="0"/>
                        </a:spcAft>
                        <a:buSzPts val="1500"/>
                        <a:buChar char="•"/>
                      </a:pPr>
                      <a:r>
                        <a:rPr lang="en" sz="1500">
                          <a:latin typeface="Calibri"/>
                          <a:ea typeface="Calibri"/>
                          <a:cs typeface="Calibri"/>
                          <a:sym typeface="Calibri"/>
                        </a:rPr>
                        <a:t>Use CDC Messaging Materials</a:t>
                      </a:r>
                      <a:endParaRPr sz="800">
                        <a:latin typeface="Calibri"/>
                        <a:ea typeface="Calibri"/>
                        <a:cs typeface="Calibri"/>
                        <a:sym typeface="Calibri"/>
                      </a:endParaRPr>
                    </a:p>
                    <a:p>
                      <a:pPr indent="-184150" lvl="1" marL="520700" rtl="0" algn="l">
                        <a:lnSpc>
                          <a:spcPct val="90000"/>
                        </a:lnSpc>
                        <a:spcBef>
                          <a:spcPts val="800"/>
                        </a:spcBef>
                        <a:spcAft>
                          <a:spcPts val="0"/>
                        </a:spcAft>
                        <a:buSzPts val="1500"/>
                        <a:buChar char="•"/>
                      </a:pPr>
                      <a:r>
                        <a:rPr lang="en" sz="1500">
                          <a:latin typeface="Calibri"/>
                          <a:ea typeface="Calibri"/>
                          <a:cs typeface="Calibri"/>
                          <a:sym typeface="Calibri"/>
                        </a:rPr>
                        <a:t>Use Social Media</a:t>
                      </a:r>
                      <a:endParaRPr sz="800">
                        <a:latin typeface="Calibri"/>
                        <a:ea typeface="Calibri"/>
                        <a:cs typeface="Calibri"/>
                        <a:sym typeface="Calibri"/>
                      </a:endParaRPr>
                    </a:p>
                    <a:p>
                      <a:pPr indent="-184150" lvl="1" marL="520700" rtl="0" algn="l">
                        <a:lnSpc>
                          <a:spcPct val="90000"/>
                        </a:lnSpc>
                        <a:spcBef>
                          <a:spcPts val="800"/>
                        </a:spcBef>
                        <a:spcAft>
                          <a:spcPts val="0"/>
                        </a:spcAft>
                        <a:buSzPts val="1500"/>
                        <a:buChar char="•"/>
                      </a:pPr>
                      <a:r>
                        <a:rPr lang="en" sz="1500">
                          <a:latin typeface="Calibri"/>
                          <a:ea typeface="Calibri"/>
                          <a:cs typeface="Calibri"/>
                          <a:sym typeface="Calibri"/>
                        </a:rPr>
                        <a:t>Use Traditional Media (Newspapers, TV, Radio)</a:t>
                      </a:r>
                      <a:endParaRPr sz="800">
                        <a:latin typeface="Calibri"/>
                        <a:ea typeface="Calibri"/>
                        <a:cs typeface="Calibri"/>
                        <a:sym typeface="Calibri"/>
                      </a:endParaRPr>
                    </a:p>
                    <a:p>
                      <a:pPr indent="-184150" lvl="1" marL="520700" rtl="0" algn="l">
                        <a:lnSpc>
                          <a:spcPct val="90000"/>
                        </a:lnSpc>
                        <a:spcBef>
                          <a:spcPts val="800"/>
                        </a:spcBef>
                        <a:spcAft>
                          <a:spcPts val="0"/>
                        </a:spcAft>
                        <a:buSzPts val="1500"/>
                        <a:buChar char="•"/>
                      </a:pPr>
                      <a:r>
                        <a:rPr lang="en" sz="1500">
                          <a:latin typeface="Calibri"/>
                          <a:ea typeface="Calibri"/>
                          <a:cs typeface="Calibri"/>
                          <a:sym typeface="Calibri"/>
                        </a:rPr>
                        <a:t>Videos Including Health Center Staff</a:t>
                      </a:r>
                      <a:endParaRPr sz="1200">
                        <a:latin typeface="Calibri"/>
                        <a:ea typeface="Calibri"/>
                        <a:cs typeface="Calibri"/>
                        <a:sym typeface="Calibri"/>
                      </a:endParaRPr>
                    </a:p>
                    <a:p>
                      <a:pPr indent="-165100" lvl="2" marL="863600" rtl="0" algn="l">
                        <a:lnSpc>
                          <a:spcPct val="90000"/>
                        </a:lnSpc>
                        <a:spcBef>
                          <a:spcPts val="400"/>
                        </a:spcBef>
                        <a:spcAft>
                          <a:spcPts val="0"/>
                        </a:spcAft>
                        <a:buSzPts val="1200"/>
                        <a:buChar char="•"/>
                      </a:pPr>
                      <a:r>
                        <a:rPr lang="en" sz="1200">
                          <a:latin typeface="Calibri"/>
                          <a:ea typeface="Calibri"/>
                          <a:cs typeface="Calibri"/>
                          <a:sym typeface="Calibri"/>
                        </a:rPr>
                        <a:t>Getting Vaccinated</a:t>
                      </a:r>
                      <a:endParaRPr sz="800">
                        <a:latin typeface="Calibri"/>
                        <a:ea typeface="Calibri"/>
                        <a:cs typeface="Calibri"/>
                        <a:sym typeface="Calibri"/>
                      </a:endParaRPr>
                    </a:p>
                    <a:p>
                      <a:pPr indent="-165100" lvl="2" marL="863600" rtl="0" algn="l">
                        <a:lnSpc>
                          <a:spcPct val="90000"/>
                        </a:lnSpc>
                        <a:spcBef>
                          <a:spcPts val="400"/>
                        </a:spcBef>
                        <a:spcAft>
                          <a:spcPts val="0"/>
                        </a:spcAft>
                        <a:buSzPts val="1200"/>
                        <a:buChar char="•"/>
                      </a:pPr>
                      <a:r>
                        <a:rPr lang="en" sz="1200">
                          <a:latin typeface="Calibri"/>
                          <a:ea typeface="Calibri"/>
                          <a:cs typeface="Calibri"/>
                          <a:sym typeface="Calibri"/>
                        </a:rPr>
                        <a:t>Talking About Vaccine Safety</a:t>
                      </a:r>
                      <a:endParaRPr sz="800">
                        <a:latin typeface="Calibri"/>
                        <a:ea typeface="Calibri"/>
                        <a:cs typeface="Calibri"/>
                        <a:sym typeface="Calibri"/>
                      </a:endParaRPr>
                    </a:p>
                    <a:p>
                      <a:pPr indent="-184150" lvl="1" marL="520700" rtl="0" algn="l">
                        <a:lnSpc>
                          <a:spcPct val="90000"/>
                        </a:lnSpc>
                        <a:spcBef>
                          <a:spcPts val="800"/>
                        </a:spcBef>
                        <a:spcAft>
                          <a:spcPts val="0"/>
                        </a:spcAft>
                        <a:buSzPts val="1500"/>
                        <a:buChar char="•"/>
                      </a:pPr>
                      <a:r>
                        <a:rPr lang="en" sz="1500">
                          <a:latin typeface="Calibri"/>
                          <a:ea typeface="Calibri"/>
                          <a:cs typeface="Calibri"/>
                          <a:sym typeface="Calibri"/>
                        </a:rPr>
                        <a:t>Feature community leaders, e.g.,PH resident advisory board members,  in videos, virtual and in-person events</a:t>
                      </a:r>
                      <a:endParaRPr sz="800">
                        <a:latin typeface="Calibri"/>
                        <a:ea typeface="Calibri"/>
                        <a:cs typeface="Calibri"/>
                        <a:sym typeface="Calibri"/>
                      </a:endParaRPr>
                    </a:p>
                    <a:p>
                      <a:pPr indent="-184150" lvl="1" marL="520700" rtl="0" algn="l">
                        <a:lnSpc>
                          <a:spcPct val="90000"/>
                        </a:lnSpc>
                        <a:spcBef>
                          <a:spcPts val="800"/>
                        </a:spcBef>
                        <a:spcAft>
                          <a:spcPts val="0"/>
                        </a:spcAft>
                        <a:buSzPts val="1500"/>
                        <a:buChar char="•"/>
                      </a:pPr>
                      <a:r>
                        <a:rPr lang="en" sz="1500">
                          <a:latin typeface="Calibri"/>
                          <a:ea typeface="Calibri"/>
                          <a:cs typeface="Calibri"/>
                          <a:sym typeface="Calibri"/>
                        </a:rPr>
                        <a:t>Encourage family members and friend to get vaccinated together—make it a social event</a:t>
                      </a:r>
                      <a:endParaRPr sz="800">
                        <a:latin typeface="Calibri"/>
                        <a:ea typeface="Calibri"/>
                        <a:cs typeface="Calibri"/>
                        <a:sym typeface="Calibri"/>
                      </a:endParaRPr>
                    </a:p>
                    <a:p>
                      <a:pPr indent="-184150" lvl="1" marL="520700" rtl="0" algn="l">
                        <a:lnSpc>
                          <a:spcPct val="90000"/>
                        </a:lnSpc>
                        <a:spcBef>
                          <a:spcPts val="800"/>
                        </a:spcBef>
                        <a:spcAft>
                          <a:spcPts val="0"/>
                        </a:spcAft>
                        <a:buSzPts val="1500"/>
                        <a:buChar char="•"/>
                      </a:pPr>
                      <a:r>
                        <a:rPr lang="en" sz="1500">
                          <a:latin typeface="Calibri"/>
                          <a:ea typeface="Calibri"/>
                          <a:cs typeface="Calibri"/>
                          <a:sym typeface="Calibri"/>
                        </a:rPr>
                        <a:t>Use highly visible locations</a:t>
                      </a:r>
                      <a:endParaRPr sz="1200">
                        <a:latin typeface="Calibri"/>
                        <a:ea typeface="Calibri"/>
                        <a:cs typeface="Calibri"/>
                        <a:sym typeface="Calibri"/>
                      </a:endParaRPr>
                    </a:p>
                    <a:p>
                      <a:pPr indent="0" lvl="0" marL="520700" rtl="0" algn="l">
                        <a:lnSpc>
                          <a:spcPct val="90000"/>
                        </a:lnSpc>
                        <a:spcBef>
                          <a:spcPts val="400"/>
                        </a:spcBef>
                        <a:spcAft>
                          <a:spcPts val="0"/>
                        </a:spcAft>
                        <a:buNone/>
                      </a:pPr>
                      <a:r>
                        <a:t/>
                      </a:r>
                      <a:endParaRPr sz="15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90000"/>
                        </a:lnSpc>
                        <a:spcBef>
                          <a:spcPts val="0"/>
                        </a:spcBef>
                        <a:spcAft>
                          <a:spcPts val="0"/>
                        </a:spcAft>
                        <a:buNone/>
                      </a:pPr>
                      <a:r>
                        <a:rPr lang="en" sz="1500">
                          <a:latin typeface="Calibri"/>
                          <a:ea typeface="Calibri"/>
                          <a:cs typeface="Calibri"/>
                          <a:sym typeface="Calibri"/>
                        </a:rPr>
                        <a:t>Reach out to partners to organize and promote vaccination, testing, social distancing, masks, etc. including:</a:t>
                      </a:r>
                      <a:endParaRPr sz="1500">
                        <a:latin typeface="Calibri"/>
                        <a:ea typeface="Calibri"/>
                        <a:cs typeface="Calibri"/>
                        <a:sym typeface="Calibri"/>
                      </a:endParaRPr>
                    </a:p>
                    <a:p>
                      <a:pPr indent="-146050" lvl="0" marL="177800" rtl="0" algn="l">
                        <a:lnSpc>
                          <a:spcPct val="90000"/>
                        </a:lnSpc>
                        <a:spcBef>
                          <a:spcPts val="800"/>
                        </a:spcBef>
                        <a:spcAft>
                          <a:spcPts val="0"/>
                        </a:spcAft>
                        <a:buSzPts val="1500"/>
                        <a:buChar char="•"/>
                      </a:pPr>
                      <a:r>
                        <a:rPr lang="en" sz="1500">
                          <a:latin typeface="Calibri"/>
                          <a:ea typeface="Calibri"/>
                          <a:cs typeface="Calibri"/>
                          <a:sym typeface="Calibri"/>
                        </a:rPr>
                        <a:t>Public Housing Agencies</a:t>
                      </a:r>
                      <a:endParaRPr sz="1500">
                        <a:latin typeface="Calibri"/>
                        <a:ea typeface="Calibri"/>
                        <a:cs typeface="Calibri"/>
                        <a:sym typeface="Calibri"/>
                      </a:endParaRPr>
                    </a:p>
                    <a:p>
                      <a:pPr indent="-146050" lvl="0" marL="177800" rtl="0" algn="l">
                        <a:lnSpc>
                          <a:spcPct val="90000"/>
                        </a:lnSpc>
                        <a:spcBef>
                          <a:spcPts val="800"/>
                        </a:spcBef>
                        <a:spcAft>
                          <a:spcPts val="0"/>
                        </a:spcAft>
                        <a:buSzPts val="1500"/>
                        <a:buChar char="•"/>
                      </a:pPr>
                      <a:r>
                        <a:rPr lang="en" sz="1500">
                          <a:latin typeface="Calibri"/>
                          <a:ea typeface="Calibri"/>
                          <a:cs typeface="Calibri"/>
                          <a:sym typeface="Calibri"/>
                        </a:rPr>
                        <a:t>Homeless Shelters</a:t>
                      </a:r>
                      <a:endParaRPr sz="1500">
                        <a:latin typeface="Calibri"/>
                        <a:ea typeface="Calibri"/>
                        <a:cs typeface="Calibri"/>
                        <a:sym typeface="Calibri"/>
                      </a:endParaRPr>
                    </a:p>
                    <a:p>
                      <a:pPr indent="-146050" lvl="0" marL="177800" rtl="0" algn="l">
                        <a:lnSpc>
                          <a:spcPct val="90000"/>
                        </a:lnSpc>
                        <a:spcBef>
                          <a:spcPts val="800"/>
                        </a:spcBef>
                        <a:spcAft>
                          <a:spcPts val="0"/>
                        </a:spcAft>
                        <a:buSzPts val="1500"/>
                        <a:buChar char="•"/>
                      </a:pPr>
                      <a:r>
                        <a:rPr lang="en" sz="1500">
                          <a:latin typeface="Calibri"/>
                          <a:ea typeface="Calibri"/>
                          <a:cs typeface="Calibri"/>
                          <a:sym typeface="Calibri"/>
                        </a:rPr>
                        <a:t>Supportive Housing</a:t>
                      </a:r>
                      <a:endParaRPr sz="1500">
                        <a:latin typeface="Calibri"/>
                        <a:ea typeface="Calibri"/>
                        <a:cs typeface="Calibri"/>
                        <a:sym typeface="Calibri"/>
                      </a:endParaRPr>
                    </a:p>
                    <a:p>
                      <a:pPr indent="-146050" lvl="0" marL="177800" rtl="0" algn="l">
                        <a:lnSpc>
                          <a:spcPct val="90000"/>
                        </a:lnSpc>
                        <a:spcBef>
                          <a:spcPts val="800"/>
                        </a:spcBef>
                        <a:spcAft>
                          <a:spcPts val="0"/>
                        </a:spcAft>
                        <a:buSzPts val="1500"/>
                        <a:buChar char="•"/>
                      </a:pPr>
                      <a:r>
                        <a:rPr lang="en" sz="1500">
                          <a:latin typeface="Calibri"/>
                          <a:ea typeface="Calibri"/>
                          <a:cs typeface="Calibri"/>
                          <a:sym typeface="Calibri"/>
                        </a:rPr>
                        <a:t>Churches </a:t>
                      </a:r>
                      <a:endParaRPr sz="1500">
                        <a:latin typeface="Calibri"/>
                        <a:ea typeface="Calibri"/>
                        <a:cs typeface="Calibri"/>
                        <a:sym typeface="Calibri"/>
                      </a:endParaRPr>
                    </a:p>
                    <a:p>
                      <a:pPr indent="-146050" lvl="0" marL="177800" rtl="0" algn="l">
                        <a:lnSpc>
                          <a:spcPct val="90000"/>
                        </a:lnSpc>
                        <a:spcBef>
                          <a:spcPts val="800"/>
                        </a:spcBef>
                        <a:spcAft>
                          <a:spcPts val="0"/>
                        </a:spcAft>
                        <a:buSzPts val="1500"/>
                        <a:buChar char="•"/>
                      </a:pPr>
                      <a:r>
                        <a:rPr lang="en" sz="1500">
                          <a:latin typeface="Calibri"/>
                          <a:ea typeface="Calibri"/>
                          <a:cs typeface="Calibri"/>
                          <a:sym typeface="Calibri"/>
                        </a:rPr>
                        <a:t>Employers-Farmers</a:t>
                      </a:r>
                      <a:endParaRPr sz="1500">
                        <a:latin typeface="Calibri"/>
                        <a:ea typeface="Calibri"/>
                        <a:cs typeface="Calibri"/>
                        <a:sym typeface="Calibri"/>
                      </a:endParaRPr>
                    </a:p>
                    <a:p>
                      <a:pPr indent="-146050" lvl="0" marL="177800" rtl="0" algn="l">
                        <a:lnSpc>
                          <a:spcPct val="90000"/>
                        </a:lnSpc>
                        <a:spcBef>
                          <a:spcPts val="800"/>
                        </a:spcBef>
                        <a:spcAft>
                          <a:spcPts val="0"/>
                        </a:spcAft>
                        <a:buSzPts val="1500"/>
                        <a:buChar char="•"/>
                      </a:pPr>
                      <a:r>
                        <a:rPr lang="en" sz="1500">
                          <a:latin typeface="Calibri"/>
                          <a:ea typeface="Calibri"/>
                          <a:cs typeface="Calibri"/>
                          <a:sym typeface="Calibri"/>
                        </a:rPr>
                        <a:t>Civic Organizations, e.g.,Rotary Clu</a:t>
                      </a:r>
                      <a:endParaRPr sz="1500">
                        <a:latin typeface="Calibri"/>
                        <a:ea typeface="Calibri"/>
                        <a:cs typeface="Calibri"/>
                        <a:sym typeface="Calibri"/>
                      </a:endParaRPr>
                    </a:p>
                    <a:p>
                      <a:pPr indent="-146050" lvl="0" marL="177800" rtl="0" algn="l">
                        <a:lnSpc>
                          <a:spcPct val="90000"/>
                        </a:lnSpc>
                        <a:spcBef>
                          <a:spcPts val="800"/>
                        </a:spcBef>
                        <a:spcAft>
                          <a:spcPts val="0"/>
                        </a:spcAft>
                        <a:buSzPts val="1500"/>
                        <a:buChar char="•"/>
                      </a:pPr>
                      <a:r>
                        <a:rPr lang="en" sz="1500">
                          <a:latin typeface="Calibri"/>
                          <a:ea typeface="Calibri"/>
                          <a:cs typeface="Calibri"/>
                          <a:sym typeface="Calibri"/>
                        </a:rPr>
                        <a:t>School</a:t>
                      </a:r>
                      <a:endParaRPr sz="1500">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55"/>
          <p:cNvSpPr txBox="1"/>
          <p:nvPr>
            <p:ph type="title"/>
          </p:nvPr>
        </p:nvSpPr>
        <p:spPr>
          <a:xfrm>
            <a:off x="311675" y="798600"/>
            <a:ext cx="8307600" cy="35463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en" sz="5488"/>
              <a:t>Poll #2</a:t>
            </a:r>
            <a:endParaRPr sz="5488"/>
          </a:p>
          <a:p>
            <a:pPr indent="0" lvl="0" marL="0" rtl="0" algn="l">
              <a:lnSpc>
                <a:spcPct val="100000"/>
              </a:lnSpc>
              <a:spcBef>
                <a:spcPts val="0"/>
              </a:spcBef>
              <a:spcAft>
                <a:spcPts val="0"/>
              </a:spcAft>
              <a:buSzPts val="3600"/>
              <a:buNone/>
            </a:pPr>
            <a:r>
              <a:rPr lang="en" sz="2488"/>
              <a:t>Would you like us to continue hosting roundtables to connect about COVID-19 testing, vaccination, or other issues?</a:t>
            </a:r>
            <a:endParaRPr sz="2488"/>
          </a:p>
          <a:p>
            <a:pPr indent="-354893" lvl="0" marL="457200" rtl="0" algn="l">
              <a:lnSpc>
                <a:spcPct val="115000"/>
              </a:lnSpc>
              <a:spcBef>
                <a:spcPts val="0"/>
              </a:spcBef>
              <a:spcAft>
                <a:spcPts val="0"/>
              </a:spcAft>
              <a:buClr>
                <a:srgbClr val="000000"/>
              </a:buClr>
              <a:buSzPts val="1989"/>
              <a:buFont typeface="Arial"/>
              <a:buChar char="●"/>
            </a:pPr>
            <a:r>
              <a:rPr lang="en" sz="1987">
                <a:solidFill>
                  <a:srgbClr val="000000"/>
                </a:solidFill>
                <a:latin typeface="Arial"/>
                <a:ea typeface="Arial"/>
                <a:cs typeface="Arial"/>
                <a:sym typeface="Arial"/>
              </a:rPr>
              <a:t>Yes</a:t>
            </a:r>
            <a:endParaRPr sz="1987">
              <a:solidFill>
                <a:srgbClr val="000000"/>
              </a:solidFill>
              <a:latin typeface="Arial"/>
              <a:ea typeface="Arial"/>
              <a:cs typeface="Arial"/>
              <a:sym typeface="Arial"/>
            </a:endParaRPr>
          </a:p>
          <a:p>
            <a:pPr indent="-354830" lvl="0" marL="457200" rtl="0" algn="l">
              <a:lnSpc>
                <a:spcPct val="115000"/>
              </a:lnSpc>
              <a:spcBef>
                <a:spcPts val="0"/>
              </a:spcBef>
              <a:spcAft>
                <a:spcPts val="0"/>
              </a:spcAft>
              <a:buClr>
                <a:srgbClr val="000000"/>
              </a:buClr>
              <a:buSzPts val="1988"/>
              <a:buFont typeface="Arial"/>
              <a:buChar char="●"/>
            </a:pPr>
            <a:r>
              <a:rPr lang="en" sz="1987">
                <a:solidFill>
                  <a:srgbClr val="000000"/>
                </a:solidFill>
                <a:latin typeface="Arial"/>
                <a:ea typeface="Arial"/>
                <a:cs typeface="Arial"/>
                <a:sym typeface="Arial"/>
              </a:rPr>
              <a:t>No</a:t>
            </a:r>
            <a:endParaRPr sz="1987">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988">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56"/>
          <p:cNvSpPr txBox="1"/>
          <p:nvPr>
            <p:ph type="title"/>
          </p:nvPr>
        </p:nvSpPr>
        <p:spPr>
          <a:xfrm>
            <a:off x="311675" y="798600"/>
            <a:ext cx="8307600" cy="35463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en" sz="5488"/>
              <a:t>Chat Prompt</a:t>
            </a:r>
            <a:endParaRPr sz="5488"/>
          </a:p>
          <a:p>
            <a:pPr indent="0" lvl="0" marL="0" rtl="0" algn="l">
              <a:lnSpc>
                <a:spcPct val="115000"/>
              </a:lnSpc>
              <a:spcBef>
                <a:spcPts val="0"/>
              </a:spcBef>
              <a:spcAft>
                <a:spcPts val="0"/>
              </a:spcAft>
              <a:buNone/>
            </a:pPr>
            <a:r>
              <a:rPr lang="en" sz="2488"/>
              <a:t>What are your top concerns going forward?</a:t>
            </a:r>
            <a:endParaRPr sz="1987">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988">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57"/>
          <p:cNvSpPr txBox="1"/>
          <p:nvPr>
            <p:ph type="ctrTitle"/>
          </p:nvPr>
        </p:nvSpPr>
        <p:spPr>
          <a:xfrm>
            <a:off x="311700" y="539725"/>
            <a:ext cx="8520600" cy="1282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600"/>
              <a:buNone/>
            </a:pPr>
            <a:r>
              <a:rPr lang="en"/>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National Training and Technical Assistance Partners (NTTAPs)</a:t>
            </a:r>
            <a:endParaRPr/>
          </a:p>
        </p:txBody>
      </p:sp>
      <p:pic>
        <p:nvPicPr>
          <p:cNvPr id="132" name="Google Shape;132;p22"/>
          <p:cNvPicPr preferRelativeResize="0"/>
          <p:nvPr/>
        </p:nvPicPr>
        <p:blipFill rotWithShape="1">
          <a:blip r:embed="rId3">
            <a:alphaModFix/>
          </a:blip>
          <a:srcRect b="0" l="0" r="0" t="0"/>
          <a:stretch/>
        </p:blipFill>
        <p:spPr>
          <a:xfrm>
            <a:off x="4472425" y="509187"/>
            <a:ext cx="1163500" cy="498078"/>
          </a:xfrm>
          <a:prstGeom prst="rect">
            <a:avLst/>
          </a:prstGeom>
          <a:noFill/>
          <a:ln>
            <a:noFill/>
          </a:ln>
        </p:spPr>
      </p:pic>
      <p:pic>
        <p:nvPicPr>
          <p:cNvPr id="133" name="Google Shape;133;p22"/>
          <p:cNvPicPr preferRelativeResize="0"/>
          <p:nvPr/>
        </p:nvPicPr>
        <p:blipFill rotWithShape="1">
          <a:blip r:embed="rId4">
            <a:alphaModFix/>
          </a:blip>
          <a:srcRect b="0" l="0" r="0" t="0"/>
          <a:stretch/>
        </p:blipFill>
        <p:spPr>
          <a:xfrm>
            <a:off x="5917175" y="470900"/>
            <a:ext cx="1404275" cy="615297"/>
          </a:xfrm>
          <a:prstGeom prst="rect">
            <a:avLst/>
          </a:prstGeom>
          <a:noFill/>
          <a:ln>
            <a:noFill/>
          </a:ln>
        </p:spPr>
      </p:pic>
      <p:pic>
        <p:nvPicPr>
          <p:cNvPr id="134" name="Google Shape;134;p22"/>
          <p:cNvPicPr preferRelativeResize="0"/>
          <p:nvPr/>
        </p:nvPicPr>
        <p:blipFill rotWithShape="1">
          <a:blip r:embed="rId5">
            <a:alphaModFix/>
          </a:blip>
          <a:srcRect b="0" l="0" r="0" t="0"/>
          <a:stretch/>
        </p:blipFill>
        <p:spPr>
          <a:xfrm>
            <a:off x="7490202" y="228425"/>
            <a:ext cx="1404275" cy="857774"/>
          </a:xfrm>
          <a:prstGeom prst="rect">
            <a:avLst/>
          </a:prstGeom>
          <a:noFill/>
          <a:ln>
            <a:noFill/>
          </a:ln>
        </p:spPr>
      </p:pic>
      <p:pic>
        <p:nvPicPr>
          <p:cNvPr id="135" name="Google Shape;135;p22"/>
          <p:cNvPicPr preferRelativeResize="0"/>
          <p:nvPr/>
        </p:nvPicPr>
        <p:blipFill rotWithShape="1">
          <a:blip r:embed="rId6">
            <a:alphaModFix/>
          </a:blip>
          <a:srcRect b="0" l="0" r="0" t="0"/>
          <a:stretch/>
        </p:blipFill>
        <p:spPr>
          <a:xfrm>
            <a:off x="7692633" y="2378259"/>
            <a:ext cx="999416" cy="962697"/>
          </a:xfrm>
          <a:prstGeom prst="rect">
            <a:avLst/>
          </a:prstGeom>
          <a:noFill/>
          <a:ln>
            <a:noFill/>
          </a:ln>
        </p:spPr>
      </p:pic>
      <p:pic>
        <p:nvPicPr>
          <p:cNvPr id="136" name="Google Shape;136;p22"/>
          <p:cNvPicPr preferRelativeResize="0"/>
          <p:nvPr/>
        </p:nvPicPr>
        <p:blipFill rotWithShape="1">
          <a:blip r:embed="rId7">
            <a:alphaModFix/>
          </a:blip>
          <a:srcRect b="0" l="0" r="0" t="0"/>
          <a:stretch/>
        </p:blipFill>
        <p:spPr>
          <a:xfrm>
            <a:off x="4572001" y="1405406"/>
            <a:ext cx="1163497" cy="736331"/>
          </a:xfrm>
          <a:prstGeom prst="rect">
            <a:avLst/>
          </a:prstGeom>
          <a:noFill/>
          <a:ln>
            <a:noFill/>
          </a:ln>
        </p:spPr>
      </p:pic>
      <p:pic>
        <p:nvPicPr>
          <p:cNvPr id="137" name="Google Shape;137;p22"/>
          <p:cNvPicPr preferRelativeResize="0"/>
          <p:nvPr/>
        </p:nvPicPr>
        <p:blipFill rotWithShape="1">
          <a:blip r:embed="rId8">
            <a:alphaModFix/>
          </a:blip>
          <a:srcRect b="0" l="0" r="0" t="0"/>
          <a:stretch/>
        </p:blipFill>
        <p:spPr>
          <a:xfrm>
            <a:off x="6252702" y="2324129"/>
            <a:ext cx="1163497" cy="1070947"/>
          </a:xfrm>
          <a:prstGeom prst="rect">
            <a:avLst/>
          </a:prstGeom>
          <a:noFill/>
          <a:ln>
            <a:noFill/>
          </a:ln>
        </p:spPr>
      </p:pic>
      <p:pic>
        <p:nvPicPr>
          <p:cNvPr id="138" name="Google Shape;138;p22"/>
          <p:cNvPicPr preferRelativeResize="0"/>
          <p:nvPr/>
        </p:nvPicPr>
        <p:blipFill rotWithShape="1">
          <a:blip r:embed="rId9">
            <a:alphaModFix/>
          </a:blip>
          <a:srcRect b="0" l="0" r="0" t="0"/>
          <a:stretch/>
        </p:blipFill>
        <p:spPr>
          <a:xfrm>
            <a:off x="5976266" y="1432717"/>
            <a:ext cx="1512585" cy="544884"/>
          </a:xfrm>
          <a:prstGeom prst="rect">
            <a:avLst/>
          </a:prstGeom>
          <a:noFill/>
          <a:ln>
            <a:noFill/>
          </a:ln>
        </p:spPr>
      </p:pic>
      <p:pic>
        <p:nvPicPr>
          <p:cNvPr id="139" name="Google Shape;139;p22"/>
          <p:cNvPicPr preferRelativeResize="0"/>
          <p:nvPr/>
        </p:nvPicPr>
        <p:blipFill rotWithShape="1">
          <a:blip r:embed="rId10">
            <a:alphaModFix/>
          </a:blip>
          <a:srcRect b="0" l="0" r="0" t="0"/>
          <a:stretch/>
        </p:blipFill>
        <p:spPr>
          <a:xfrm>
            <a:off x="4572000" y="4072551"/>
            <a:ext cx="2245127" cy="1070951"/>
          </a:xfrm>
          <a:prstGeom prst="rect">
            <a:avLst/>
          </a:prstGeom>
          <a:noFill/>
          <a:ln>
            <a:noFill/>
          </a:ln>
        </p:spPr>
      </p:pic>
      <p:pic>
        <p:nvPicPr>
          <p:cNvPr id="140" name="Google Shape;140;p22"/>
          <p:cNvPicPr preferRelativeResize="0"/>
          <p:nvPr/>
        </p:nvPicPr>
        <p:blipFill rotWithShape="1">
          <a:blip r:embed="rId11">
            <a:alphaModFix/>
          </a:blip>
          <a:srcRect b="0" l="0" r="0" t="0"/>
          <a:stretch/>
        </p:blipFill>
        <p:spPr>
          <a:xfrm>
            <a:off x="4572000" y="2539849"/>
            <a:ext cx="1404281" cy="639500"/>
          </a:xfrm>
          <a:prstGeom prst="rect">
            <a:avLst/>
          </a:prstGeom>
          <a:noFill/>
          <a:ln>
            <a:noFill/>
          </a:ln>
        </p:spPr>
      </p:pic>
      <p:pic>
        <p:nvPicPr>
          <p:cNvPr id="141" name="Google Shape;141;p22"/>
          <p:cNvPicPr preferRelativeResize="0"/>
          <p:nvPr/>
        </p:nvPicPr>
        <p:blipFill rotWithShape="1">
          <a:blip r:embed="rId12">
            <a:alphaModFix/>
          </a:blip>
          <a:srcRect b="0" l="0" r="0" t="0"/>
          <a:stretch/>
        </p:blipFill>
        <p:spPr>
          <a:xfrm>
            <a:off x="6862750" y="3626100"/>
            <a:ext cx="1925400" cy="962700"/>
          </a:xfrm>
          <a:prstGeom prst="rect">
            <a:avLst/>
          </a:prstGeom>
          <a:noFill/>
          <a:ln>
            <a:noFill/>
          </a:ln>
        </p:spPr>
      </p:pic>
      <p:pic>
        <p:nvPicPr>
          <p:cNvPr id="142" name="Google Shape;142;p22"/>
          <p:cNvPicPr preferRelativeResize="0"/>
          <p:nvPr/>
        </p:nvPicPr>
        <p:blipFill rotWithShape="1">
          <a:blip r:embed="rId13">
            <a:alphaModFix/>
          </a:blip>
          <a:srcRect b="0" l="0" r="0" t="0"/>
          <a:stretch/>
        </p:blipFill>
        <p:spPr>
          <a:xfrm>
            <a:off x="4327216" y="3626100"/>
            <a:ext cx="2535546" cy="544900"/>
          </a:xfrm>
          <a:prstGeom prst="rect">
            <a:avLst/>
          </a:prstGeom>
          <a:noFill/>
          <a:ln>
            <a:noFill/>
          </a:ln>
        </p:spPr>
      </p:pic>
      <p:pic>
        <p:nvPicPr>
          <p:cNvPr id="143" name="Google Shape;143;p22"/>
          <p:cNvPicPr preferRelativeResize="0"/>
          <p:nvPr/>
        </p:nvPicPr>
        <p:blipFill>
          <a:blip r:embed="rId14">
            <a:alphaModFix/>
          </a:blip>
          <a:stretch>
            <a:fillRect/>
          </a:stretch>
        </p:blipFill>
        <p:spPr>
          <a:xfrm>
            <a:off x="7641879" y="1149800"/>
            <a:ext cx="1252596" cy="1174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HRSA COVID-19 FAQs</a:t>
            </a:r>
            <a:endParaRPr/>
          </a:p>
        </p:txBody>
      </p:sp>
      <p:pic>
        <p:nvPicPr>
          <p:cNvPr id="149" name="Google Shape;149;p23"/>
          <p:cNvPicPr preferRelativeResize="0"/>
          <p:nvPr/>
        </p:nvPicPr>
        <p:blipFill rotWithShape="1">
          <a:blip r:embed="rId3">
            <a:alphaModFix/>
          </a:blip>
          <a:srcRect b="0" l="0" r="0" t="0"/>
          <a:stretch/>
        </p:blipFill>
        <p:spPr>
          <a:xfrm>
            <a:off x="152400" y="1698250"/>
            <a:ext cx="8839199" cy="2181685"/>
          </a:xfrm>
          <a:prstGeom prst="rect">
            <a:avLst/>
          </a:prstGeom>
          <a:noFill/>
          <a:ln>
            <a:noFill/>
          </a:ln>
        </p:spPr>
      </p:pic>
      <p:sp>
        <p:nvSpPr>
          <p:cNvPr id="150" name="Google Shape;150;p23"/>
          <p:cNvSpPr txBox="1"/>
          <p:nvPr/>
        </p:nvSpPr>
        <p:spPr>
          <a:xfrm>
            <a:off x="1385925" y="4323200"/>
            <a:ext cx="6562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4"/>
              </a:rPr>
              <a:t>https://bphc.hrsa.gov/emergency-response/coronavirus-frequently-asked-questions?field_faq_category_tid=306&amp;combine=</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Health Center Resource Clearinghouse</a:t>
            </a:r>
            <a:endParaRPr/>
          </a:p>
        </p:txBody>
      </p:sp>
      <p:pic>
        <p:nvPicPr>
          <p:cNvPr id="156" name="Google Shape;156;p24"/>
          <p:cNvPicPr preferRelativeResize="0"/>
          <p:nvPr/>
        </p:nvPicPr>
        <p:blipFill rotWithShape="1">
          <a:blip r:embed="rId3">
            <a:alphaModFix/>
          </a:blip>
          <a:srcRect b="0" l="0" r="0" t="0"/>
          <a:stretch/>
        </p:blipFill>
        <p:spPr>
          <a:xfrm>
            <a:off x="750300" y="1466600"/>
            <a:ext cx="6746049" cy="3258925"/>
          </a:xfrm>
          <a:prstGeom prst="rect">
            <a:avLst/>
          </a:prstGeom>
          <a:noFill/>
          <a:ln>
            <a:noFill/>
          </a:ln>
        </p:spPr>
      </p:pic>
      <p:sp>
        <p:nvSpPr>
          <p:cNvPr id="157" name="Google Shape;157;p24"/>
          <p:cNvSpPr txBox="1"/>
          <p:nvPr/>
        </p:nvSpPr>
        <p:spPr>
          <a:xfrm>
            <a:off x="2858350" y="4650900"/>
            <a:ext cx="4244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rgbClr val="000000"/>
                </a:solidFill>
                <a:latin typeface="Calibri"/>
                <a:ea typeface="Calibri"/>
                <a:cs typeface="Calibri"/>
                <a:sym typeface="Calibri"/>
              </a:rPr>
              <a:t>www.healthcenterinfo.org</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800"/>
              <a:buNone/>
            </a:pPr>
            <a:r>
              <a:rPr lang="en"/>
              <a:t>Got Vaccinators?  </a:t>
            </a:r>
            <a:endParaRPr/>
          </a:p>
        </p:txBody>
      </p:sp>
      <p:sp>
        <p:nvSpPr>
          <p:cNvPr id="163" name="Google Shape;163;p25"/>
          <p:cNvSpPr txBox="1"/>
          <p:nvPr/>
        </p:nvSpPr>
        <p:spPr>
          <a:xfrm>
            <a:off x="584650" y="1835375"/>
            <a:ext cx="7948500" cy="3090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00"/>
              <a:buFont typeface="Arial"/>
              <a:buNone/>
            </a:pPr>
            <a:r>
              <a:rPr b="0" i="0" lang="en" sz="1900" u="none" cap="none" strike="noStrike">
                <a:solidFill>
                  <a:srgbClr val="222222"/>
                </a:solidFill>
                <a:highlight>
                  <a:srgbClr val="FFFFFF"/>
                </a:highlight>
                <a:latin typeface="Arial"/>
                <a:ea typeface="Arial"/>
                <a:cs typeface="Arial"/>
                <a:sym typeface="Arial"/>
              </a:rPr>
              <a:t>Some health centers are facing challenges recruiting qualified individuals to support and expand their vaccination capacity. </a:t>
            </a:r>
            <a:endParaRPr b="0" i="0" sz="1900" u="none" cap="none" strike="noStrike">
              <a:solidFill>
                <a:srgbClr val="222222"/>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222222"/>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900"/>
              <a:buFont typeface="Arial"/>
              <a:buNone/>
            </a:pPr>
            <a:r>
              <a:rPr b="0" i="0" lang="en" sz="1900" u="none" cap="none" strike="noStrike">
                <a:solidFill>
                  <a:srgbClr val="222222"/>
                </a:solidFill>
                <a:highlight>
                  <a:srgbClr val="FFFFFF"/>
                </a:highlight>
                <a:latin typeface="Arial"/>
                <a:ea typeface="Arial"/>
                <a:cs typeface="Arial"/>
                <a:sym typeface="Arial"/>
              </a:rPr>
              <a:t>If you have promising practices, sample recruitment tools or template documents, please consider sharing on the </a:t>
            </a:r>
            <a:r>
              <a:rPr b="0" i="0" lang="en" sz="1900" u="sng" cap="none" strike="noStrike">
                <a:solidFill>
                  <a:srgbClr val="1155CC"/>
                </a:solidFill>
                <a:highlight>
                  <a:srgbClr val="FFFFFF"/>
                </a:highlight>
                <a:latin typeface="Arial"/>
                <a:ea typeface="Arial"/>
                <a:cs typeface="Arial"/>
                <a:sym typeface="Arial"/>
                <a:hlinkClick r:id="rId3">
                  <a:extLst>
                    <a:ext uri="{A12FA001-AC4F-418D-AE19-62706E023703}">
                      <ahyp:hlinkClr val="tx"/>
                    </a:ext>
                  </a:extLst>
                </a:hlinkClick>
              </a:rPr>
              <a:t>Health Center Resource Clearinghouse Vaccine Distribution </a:t>
            </a:r>
            <a:r>
              <a:rPr b="0" i="0" lang="en" sz="1900" u="none" cap="none" strike="noStrike">
                <a:solidFill>
                  <a:srgbClr val="222222"/>
                </a:solidFill>
                <a:highlight>
                  <a:srgbClr val="FFFFFF"/>
                </a:highlight>
                <a:latin typeface="Arial"/>
                <a:ea typeface="Arial"/>
                <a:cs typeface="Arial"/>
                <a:sym typeface="Arial"/>
              </a:rPr>
              <a:t> page by completing this short </a:t>
            </a:r>
            <a:r>
              <a:rPr b="0" i="0" lang="en" sz="1900" u="sng" cap="none" strike="noStrike">
                <a:solidFill>
                  <a:srgbClr val="1155CC"/>
                </a:solidFill>
                <a:highlight>
                  <a:srgbClr val="FFFFFF"/>
                </a:highlight>
                <a:latin typeface="Arial"/>
                <a:ea typeface="Arial"/>
                <a:cs typeface="Arial"/>
                <a:sym typeface="Arial"/>
                <a:hlinkClick r:id="rId4">
                  <a:extLst>
                    <a:ext uri="{A12FA001-AC4F-418D-AE19-62706E023703}">
                      <ahyp:hlinkClr val="tx"/>
                    </a:ext>
                  </a:extLst>
                </a:hlinkClick>
              </a:rPr>
              <a:t>submit your resource</a:t>
            </a:r>
            <a:r>
              <a:rPr b="0" i="0" lang="en" sz="1900" u="none" cap="none" strike="noStrike">
                <a:solidFill>
                  <a:srgbClr val="222222"/>
                </a:solidFill>
                <a:highlight>
                  <a:srgbClr val="FFFFFF"/>
                </a:highlight>
                <a:latin typeface="Arial"/>
                <a:ea typeface="Arial"/>
                <a:cs typeface="Arial"/>
                <a:sym typeface="Arial"/>
              </a:rPr>
              <a:t> form.</a:t>
            </a:r>
            <a:endParaRPr b="0" i="0" sz="1900" u="none" cap="none" strike="noStrike">
              <a:solidFill>
                <a:srgbClr val="222222"/>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900"/>
              <a:buFont typeface="Arial"/>
              <a:buNone/>
            </a:pPr>
            <a:r>
              <a:rPr b="0" i="0" lang="en" sz="1900" u="none" cap="none" strike="noStrike">
                <a:solidFill>
                  <a:srgbClr val="222222"/>
                </a:solidFill>
                <a:highlight>
                  <a:srgbClr val="FFFFFF"/>
                </a:highlight>
                <a:latin typeface="Arial"/>
                <a:ea typeface="Arial"/>
                <a:cs typeface="Arial"/>
                <a:sym typeface="Arial"/>
              </a:rPr>
              <a:t> </a:t>
            </a:r>
            <a:endParaRPr b="0" i="0" sz="1900" u="none" cap="none" strike="noStrike">
              <a:solidFill>
                <a:srgbClr val="222222"/>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Zoom Etiquette	</a:t>
            </a:r>
            <a:endParaRPr/>
          </a:p>
        </p:txBody>
      </p:sp>
      <p:sp>
        <p:nvSpPr>
          <p:cNvPr id="169" name="Google Shape;169;p26"/>
          <p:cNvSpPr txBox="1"/>
          <p:nvPr/>
        </p:nvSpPr>
        <p:spPr>
          <a:xfrm>
            <a:off x="364925" y="1561675"/>
            <a:ext cx="7714800" cy="1293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000000"/>
              </a:buClr>
              <a:buSzPts val="1800"/>
              <a:buFont typeface="Roboto"/>
              <a:buChar char="-"/>
            </a:pPr>
            <a:r>
              <a:rPr b="0" i="0" lang="en" sz="1800" u="none" cap="none" strike="noStrike">
                <a:solidFill>
                  <a:srgbClr val="000000"/>
                </a:solidFill>
                <a:latin typeface="Roboto"/>
                <a:ea typeface="Roboto"/>
                <a:cs typeface="Roboto"/>
                <a:sym typeface="Roboto"/>
              </a:rPr>
              <a:t>All participants muted upon entry</a:t>
            </a:r>
            <a:endParaRPr b="0" i="0" sz="1800" u="none" cap="none" strike="noStrike">
              <a:solidFill>
                <a:srgbClr val="000000"/>
              </a:solidFill>
              <a:latin typeface="Roboto"/>
              <a:ea typeface="Roboto"/>
              <a:cs typeface="Roboto"/>
              <a:sym typeface="Roboto"/>
            </a:endParaRPr>
          </a:p>
          <a:p>
            <a:pPr indent="-342900" lvl="0" marL="457200" marR="0" rtl="0" algn="l">
              <a:lnSpc>
                <a:spcPct val="100000"/>
              </a:lnSpc>
              <a:spcBef>
                <a:spcPts val="0"/>
              </a:spcBef>
              <a:spcAft>
                <a:spcPts val="0"/>
              </a:spcAft>
              <a:buClr>
                <a:srgbClr val="000000"/>
              </a:buClr>
              <a:buSzPts val="1800"/>
              <a:buFont typeface="Roboto"/>
              <a:buChar char="-"/>
            </a:pPr>
            <a:r>
              <a:rPr b="0" i="0" lang="en" sz="1800" u="none" cap="none" strike="noStrike">
                <a:solidFill>
                  <a:srgbClr val="000000"/>
                </a:solidFill>
                <a:latin typeface="Roboto"/>
                <a:ea typeface="Roboto"/>
                <a:cs typeface="Roboto"/>
                <a:sym typeface="Roboto"/>
              </a:rPr>
              <a:t>Cameras on (if possible)</a:t>
            </a:r>
            <a:endParaRPr b="0" i="0" sz="1800" u="none" cap="none" strike="noStrike">
              <a:solidFill>
                <a:srgbClr val="000000"/>
              </a:solidFill>
              <a:latin typeface="Roboto"/>
              <a:ea typeface="Roboto"/>
              <a:cs typeface="Roboto"/>
              <a:sym typeface="Roboto"/>
            </a:endParaRPr>
          </a:p>
          <a:p>
            <a:pPr indent="-342900" lvl="0" marL="457200" marR="0" rtl="0" algn="l">
              <a:lnSpc>
                <a:spcPct val="100000"/>
              </a:lnSpc>
              <a:spcBef>
                <a:spcPts val="0"/>
              </a:spcBef>
              <a:spcAft>
                <a:spcPts val="0"/>
              </a:spcAft>
              <a:buClr>
                <a:srgbClr val="000000"/>
              </a:buClr>
              <a:buSzPts val="1800"/>
              <a:buFont typeface="Roboto"/>
              <a:buChar char="-"/>
            </a:pPr>
            <a:r>
              <a:rPr b="0" i="0" lang="en" sz="1800" u="none" cap="none" strike="noStrike">
                <a:solidFill>
                  <a:srgbClr val="000000"/>
                </a:solidFill>
                <a:latin typeface="Roboto"/>
                <a:ea typeface="Roboto"/>
                <a:cs typeface="Roboto"/>
                <a:sym typeface="Roboto"/>
              </a:rPr>
              <a:t>Engage in breakout rooms</a:t>
            </a:r>
            <a:endParaRPr b="0" i="0" sz="1800" u="none" cap="none" strike="noStrike">
              <a:solidFill>
                <a:srgbClr val="000000"/>
              </a:solidFill>
              <a:latin typeface="Roboto"/>
              <a:ea typeface="Roboto"/>
              <a:cs typeface="Roboto"/>
              <a:sym typeface="Roboto"/>
            </a:endParaRPr>
          </a:p>
          <a:p>
            <a:pPr indent="-342900" lvl="0" marL="457200" marR="0" rtl="0" algn="l">
              <a:lnSpc>
                <a:spcPct val="100000"/>
              </a:lnSpc>
              <a:spcBef>
                <a:spcPts val="0"/>
              </a:spcBef>
              <a:spcAft>
                <a:spcPts val="0"/>
              </a:spcAft>
              <a:buClr>
                <a:srgbClr val="000000"/>
              </a:buClr>
              <a:buSzPts val="1800"/>
              <a:buFont typeface="Roboto"/>
              <a:buChar char="-"/>
            </a:pPr>
            <a:r>
              <a:rPr b="0" i="0" lang="en" sz="1800" u="none" cap="none" strike="noStrike">
                <a:solidFill>
                  <a:srgbClr val="000000"/>
                </a:solidFill>
                <a:latin typeface="Roboto"/>
                <a:ea typeface="Roboto"/>
                <a:cs typeface="Roboto"/>
                <a:sym typeface="Roboto"/>
              </a:rPr>
              <a:t>Raise hand if you would like to unmute</a:t>
            </a:r>
            <a:endParaRPr b="0" i="0" sz="1800" u="none" cap="none" strike="noStrike">
              <a:solidFill>
                <a:srgbClr val="000000"/>
              </a:solidFill>
              <a:latin typeface="Roboto"/>
              <a:ea typeface="Roboto"/>
              <a:cs typeface="Roboto"/>
              <a:sym typeface="Roboto"/>
            </a:endParaRPr>
          </a:p>
        </p:txBody>
      </p:sp>
      <p:pic>
        <p:nvPicPr>
          <p:cNvPr id="170" name="Google Shape;170;p26"/>
          <p:cNvPicPr preferRelativeResize="0"/>
          <p:nvPr/>
        </p:nvPicPr>
        <p:blipFill rotWithShape="1">
          <a:blip r:embed="rId3">
            <a:alphaModFix/>
          </a:blip>
          <a:srcRect b="0" l="0" r="0" t="0"/>
          <a:stretch/>
        </p:blipFill>
        <p:spPr>
          <a:xfrm>
            <a:off x="5523050" y="2031575"/>
            <a:ext cx="2645367" cy="1984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311675" y="798600"/>
            <a:ext cx="8307600" cy="35463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en" sz="5488"/>
              <a:t>Chat Icebreaker:</a:t>
            </a:r>
            <a:endParaRPr sz="5488"/>
          </a:p>
          <a:p>
            <a:pPr indent="-418394" lvl="0" marL="457200" rtl="0" algn="l">
              <a:lnSpc>
                <a:spcPct val="115000"/>
              </a:lnSpc>
              <a:spcBef>
                <a:spcPts val="0"/>
              </a:spcBef>
              <a:spcAft>
                <a:spcPts val="0"/>
              </a:spcAft>
              <a:buClr>
                <a:srgbClr val="000000"/>
              </a:buClr>
              <a:buSzPts val="2989"/>
              <a:buFont typeface="Arial"/>
              <a:buChar char="●"/>
            </a:pPr>
            <a:r>
              <a:rPr lang="en" sz="2988">
                <a:solidFill>
                  <a:srgbClr val="000000"/>
                </a:solidFill>
                <a:latin typeface="Arial"/>
                <a:ea typeface="Arial"/>
                <a:cs typeface="Arial"/>
                <a:sym typeface="Arial"/>
              </a:rPr>
              <a:t>Name and role</a:t>
            </a:r>
            <a:endParaRPr sz="2988">
              <a:solidFill>
                <a:srgbClr val="000000"/>
              </a:solidFill>
              <a:latin typeface="Arial"/>
              <a:ea typeface="Arial"/>
              <a:cs typeface="Arial"/>
              <a:sym typeface="Arial"/>
            </a:endParaRPr>
          </a:p>
          <a:p>
            <a:pPr indent="-418394" lvl="0" marL="457200" rtl="0" algn="l">
              <a:lnSpc>
                <a:spcPct val="115000"/>
              </a:lnSpc>
              <a:spcBef>
                <a:spcPts val="0"/>
              </a:spcBef>
              <a:spcAft>
                <a:spcPts val="0"/>
              </a:spcAft>
              <a:buClr>
                <a:srgbClr val="000000"/>
              </a:buClr>
              <a:buSzPts val="2989"/>
              <a:buFont typeface="Arial"/>
              <a:buChar char="●"/>
            </a:pPr>
            <a:r>
              <a:rPr lang="en" sz="2988">
                <a:solidFill>
                  <a:srgbClr val="000000"/>
                </a:solidFill>
                <a:latin typeface="Arial"/>
                <a:ea typeface="Arial"/>
                <a:cs typeface="Arial"/>
                <a:sym typeface="Arial"/>
              </a:rPr>
              <a:t>Health center name</a:t>
            </a:r>
            <a:endParaRPr sz="2988">
              <a:solidFill>
                <a:srgbClr val="000000"/>
              </a:solidFill>
              <a:latin typeface="Arial"/>
              <a:ea typeface="Arial"/>
              <a:cs typeface="Arial"/>
              <a:sym typeface="Arial"/>
            </a:endParaRPr>
          </a:p>
          <a:p>
            <a:pPr indent="-418394" lvl="0" marL="457200" rtl="0" algn="l">
              <a:lnSpc>
                <a:spcPct val="115000"/>
              </a:lnSpc>
              <a:spcBef>
                <a:spcPts val="0"/>
              </a:spcBef>
              <a:spcAft>
                <a:spcPts val="0"/>
              </a:spcAft>
              <a:buClr>
                <a:srgbClr val="000000"/>
              </a:buClr>
              <a:buSzPts val="2989"/>
              <a:buFont typeface="Arial"/>
              <a:buChar char="●"/>
            </a:pPr>
            <a:r>
              <a:rPr lang="en" sz="2988">
                <a:solidFill>
                  <a:srgbClr val="000000"/>
                </a:solidFill>
                <a:latin typeface="Arial"/>
                <a:ea typeface="Arial"/>
                <a:cs typeface="Arial"/>
                <a:sym typeface="Arial"/>
              </a:rPr>
              <a:t>Health center location and no. of sites</a:t>
            </a:r>
            <a:endParaRPr sz="5488"/>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