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7" r:id="rId5"/>
    <p:sldMasterId id="214748369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y="5143500" cx="9144000"/>
  <p:notesSz cx="6858000" cy="9144000"/>
  <p:embeddedFontLst>
    <p:embeddedFont>
      <p:font typeface="Roboto"/>
      <p:regular r:id="rId48"/>
      <p:bold r:id="rId49"/>
      <p:italic r:id="rId50"/>
      <p:boldItalic r:id="rId51"/>
    </p:embeddedFont>
    <p:embeddedFont>
      <p:font typeface="Merriweather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341E0CA-E0C2-4F1B-9FB0-C149A43349F7}">
  <a:tblStyle styleId="{B341E0CA-E0C2-4F1B-9FB0-C149A43349F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BF0E7"/>
          </a:solidFill>
        </a:fill>
      </a:tcStyle>
    </a:wholeTbl>
    <a:band1H>
      <a:tcTxStyle/>
      <a:tcStyle>
        <a:fill>
          <a:solidFill>
            <a:srgbClr val="F8E0CB"/>
          </a:solidFill>
        </a:fill>
      </a:tcStyle>
    </a:band1H>
    <a:band2H>
      <a:tcTxStyle/>
    </a:band2H>
    <a:band1V>
      <a:tcTxStyle/>
      <a:tcStyle>
        <a:fill>
          <a:solidFill>
            <a:srgbClr val="F8E0CB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4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4"/>
          </a:solidFill>
        </a:fill>
      </a:tcStyle>
    </a:firstRow>
    <a:neCell>
      <a:tcTxStyle/>
    </a:neCell>
    <a:nwCell>
      <a:tcTxStyle/>
    </a:nwCell>
  </a:tblStyle>
  <a:tblStyle styleId="{D20FA433-6E40-4A9A-9EBB-C82F76340C4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AEF"/>
          </a:solidFill>
        </a:fill>
      </a:tcStyle>
    </a:wholeTbl>
    <a:band1H>
      <a:tcTxStyle/>
      <a:tcStyle>
        <a:fill>
          <a:solidFill>
            <a:srgbClr val="CAD2DD"/>
          </a:solidFill>
        </a:fill>
      </a:tcStyle>
    </a:band1H>
    <a:band2H>
      <a:tcTxStyle/>
    </a:band2H>
    <a:band1V>
      <a:tcTxStyle/>
      <a:tcStyle>
        <a:fill>
          <a:solidFill>
            <a:srgbClr val="CAD2DD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Roboto-regular.fntdata"/><Relationship Id="rId47" Type="http://schemas.openxmlformats.org/officeDocument/2006/relationships/slide" Target="slides/slide40.xml"/><Relationship Id="rId49" Type="http://schemas.openxmlformats.org/officeDocument/2006/relationships/font" Target="fonts/Roboto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Roboto-boldItalic.fntdata"/><Relationship Id="rId50" Type="http://schemas.openxmlformats.org/officeDocument/2006/relationships/font" Target="fonts/Roboto-italic.fntdata"/><Relationship Id="rId53" Type="http://schemas.openxmlformats.org/officeDocument/2006/relationships/font" Target="fonts/Merriweather-bold.fntdata"/><Relationship Id="rId52" Type="http://schemas.openxmlformats.org/officeDocument/2006/relationships/font" Target="fonts/Merriweather-regular.fntdata"/><Relationship Id="rId11" Type="http://schemas.openxmlformats.org/officeDocument/2006/relationships/slide" Target="slides/slide4.xml"/><Relationship Id="rId55" Type="http://schemas.openxmlformats.org/officeDocument/2006/relationships/font" Target="fonts/Merriweather-boldItalic.fntdata"/><Relationship Id="rId10" Type="http://schemas.openxmlformats.org/officeDocument/2006/relationships/slide" Target="slides/slide3.xml"/><Relationship Id="rId54" Type="http://schemas.openxmlformats.org/officeDocument/2006/relationships/font" Target="fonts/Merriweather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Colleen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Darlene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d4ea4586f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" name="Google Shape;463;gd4ea4586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Darlene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d4ea4586f4_1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gd4ea4586f4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Darlene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d4ea4586f4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gd4ea4586f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Darlene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8" name="Google Shape;47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Darlene to segway to BPHC speaker-  Darlene ask if participants have any questions can chat in box or….raise hand and unmute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d4ea4586f4_4_3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gd4ea4586f4_4_3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86" name="Google Shape;486;gd4ea4586f4_4_3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d4ea4586f4_4_3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gd4ea4586f4_4_3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gd4ea4586f4_4_3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d4ea4586f4_4_3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gd4ea4586f4_4_3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gd4ea4586f4_4_3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d4ea4586f4_4_3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" name="Google Shape;512;gd4ea4586f4_4_3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/>
          </a:p>
        </p:txBody>
      </p:sp>
      <p:sp>
        <p:nvSpPr>
          <p:cNvPr id="513" name="Google Shape;513;gd4ea4586f4_4_3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d4ea4586f4_4_3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gd4ea4586f4_4_3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gd4ea4586f4_4_35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Individual introductions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d4ea4586f4_4_3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1" name="Google Shape;531;gd4ea4586f4_4_3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gd4ea4586f4_4_36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d4ea4586f4_4_3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gd4ea4586f4_4_3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gd4ea4586f4_4_37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d4ea4586f4_4_3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5" name="Google Shape;555;gd4ea4586f4_4_3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gd4ea4586f4_4_38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d4ea4586f4_4_3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gd4ea4586f4_4_3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gd4ea4586f4_4_39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d4ea4586f4_4_4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7" name="Google Shape;577;gd4ea4586f4_4_40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gd4ea4586f4_4_40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d4ea4586f4_4_4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6" name="Google Shape;586;gd4ea4586f4_4_4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gd4ea4586f4_4_4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d4ea4586f4_4_4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1" name="Google Shape;601;gd4ea4586f4_4_4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gd4ea4586f4_4_4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d4ea4586f4_4_4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0" name="Google Shape;610;gd4ea4586f4_4_4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gd4ea4586f4_4_4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d4ea4586f4_4_4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gd4ea4586f4_4_4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gd4ea4586f4_4_4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d4ea4586f4_4_4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3" name="Google Shape;633;gd4ea4586f4_4_4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gd4ea4586f4_4_45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Colleen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d4ea4586f4_4_4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gd4ea4586f4_4_4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d4ea4586f4_4_4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3" name="Google Shape;653;gd4ea4586f4_4_4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gd4ea4586f4_4_47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d4ea4586f4_4_4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2" name="Google Shape;662;gd4ea4586f4_4_4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gd4ea4586f4_4_48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d4ea4586f4_4_4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0" name="Google Shape;670;gd4ea4586f4_4_48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71" name="Google Shape;671;gd4ea4586f4_4_48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d4ea4586f4_4_4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8" name="Google Shape;678;gd4ea4586f4_4_4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79" name="Google Shape;679;gd4ea4586f4_4_49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1" name="Google Shape;69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Darlene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7" name="Google Shape;69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NTTAPS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3" name="Google Shape;70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Colleen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9" name="Google Shape;70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Colleen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5" name="Google Shape;71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Colleen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Colleen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1" name="Google Shape;72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Colleen	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Colleen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Colleen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d4c4f6a4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gd4c4f6a4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Colleen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Colleen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Colleen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8" name="Google Shape;58;p1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59" name="Google Shape;59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anner Titl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: HRSA. Health Resources &amp; Services Administration.&#10;&#10;Vision: Healthy Communities, Healthy People" id="71" name="Google Shape;7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>
            <p:ph type="ctrTitle"/>
          </p:nvPr>
        </p:nvSpPr>
        <p:spPr>
          <a:xfrm>
            <a:off x="630936" y="1424354"/>
            <a:ext cx="788670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685800" y="3374136"/>
            <a:ext cx="7886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  <a:defRPr b="1" sz="2100">
                <a:solidFill>
                  <a:srgbClr val="8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descr="&quot; &quot;" id="76" name="Google Shape;76;p15"/>
          <p:cNvCxnSpPr/>
          <p:nvPr/>
        </p:nvCxnSpPr>
        <p:spPr>
          <a:xfrm>
            <a:off x="0" y="8001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628650" y="1085850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6954012" y="4869180"/>
            <a:ext cx="2057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and Source Content">
  <p:cSld name="One and Source Conte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descr="&quot; &quot;" id="81" name="Google Shape;81;p16"/>
          <p:cNvCxnSpPr/>
          <p:nvPr/>
        </p:nvCxnSpPr>
        <p:spPr>
          <a:xfrm>
            <a:off x="0" y="8001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628650" y="1085850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2" type="body"/>
          </p:nvPr>
        </p:nvSpPr>
        <p:spPr>
          <a:xfrm>
            <a:off x="630936" y="4512564"/>
            <a:ext cx="7146036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6954012" y="4869180"/>
            <a:ext cx="2057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descr="&quot; &quot;" id="87" name="Google Shape;87;p17"/>
          <p:cNvCxnSpPr/>
          <p:nvPr/>
        </p:nvCxnSpPr>
        <p:spPr>
          <a:xfrm>
            <a:off x="0" y="8001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628650" y="1083564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2" type="body"/>
          </p:nvPr>
        </p:nvSpPr>
        <p:spPr>
          <a:xfrm>
            <a:off x="4629150" y="1083564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ctrTitle"/>
          </p:nvPr>
        </p:nvSpPr>
        <p:spPr>
          <a:xfrm>
            <a:off x="630936" y="1200150"/>
            <a:ext cx="7886700" cy="20299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" type="subTitle"/>
          </p:nvPr>
        </p:nvSpPr>
        <p:spPr>
          <a:xfrm>
            <a:off x="630936" y="3408426"/>
            <a:ext cx="7886700" cy="10492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  <a:defRPr b="1" sz="2100">
                <a:solidFill>
                  <a:srgbClr val="8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630936" y="843534"/>
            <a:ext cx="7886700" cy="178993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630936" y="2702052"/>
            <a:ext cx="7886700" cy="1241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1700">
                <a:solidFill>
                  <a:srgbClr val="0F4D7B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descr="&quot; &quot;" id="99" name="Google Shape;99;p20"/>
          <p:cNvCxnSpPr/>
          <p:nvPr/>
        </p:nvCxnSpPr>
        <p:spPr>
          <a:xfrm>
            <a:off x="0" y="8001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0" name="Google Shape;100;p20"/>
          <p:cNvSpPr txBox="1"/>
          <p:nvPr>
            <p:ph idx="1" type="body"/>
          </p:nvPr>
        </p:nvSpPr>
        <p:spPr>
          <a:xfrm rot="-5400000">
            <a:off x="-434340" y="2114549"/>
            <a:ext cx="315468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300"/>
              <a:buNone/>
              <a:defRPr b="1" sz="6600">
                <a:solidFill>
                  <a:srgbClr val="800000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descr="&quot; &quot;" id="101" name="Google Shape;101;p20"/>
          <p:cNvCxnSpPr/>
          <p:nvPr/>
        </p:nvCxnSpPr>
        <p:spPr>
          <a:xfrm>
            <a:off x="1560635" y="1057274"/>
            <a:ext cx="0" cy="348615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" name="Google Shape;102;p20"/>
          <p:cNvSpPr txBox="1"/>
          <p:nvPr>
            <p:ph idx="2" type="body"/>
          </p:nvPr>
        </p:nvSpPr>
        <p:spPr>
          <a:xfrm>
            <a:off x="1876806" y="1085850"/>
            <a:ext cx="65151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6954012" y="4869180"/>
            <a:ext cx="2057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RSA Goals">
  <p:cSld name="HRSA Goal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descr="&quot; &quot;" id="106" name="Google Shape;106;p21"/>
          <p:cNvCxnSpPr/>
          <p:nvPr/>
        </p:nvCxnSpPr>
        <p:spPr>
          <a:xfrm>
            <a:off x="0" y="8001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&quot; &quot;" id="107" name="Google Shape;107;p21"/>
          <p:cNvSpPr txBox="1"/>
          <p:nvPr/>
        </p:nvSpPr>
        <p:spPr>
          <a:xfrm>
            <a:off x="1018837" y="1103006"/>
            <a:ext cx="7091172" cy="514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20572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&quot; &quot;" id="108" name="Google Shape;108;p21"/>
          <p:cNvPicPr preferRelativeResize="0"/>
          <p:nvPr/>
        </p:nvPicPr>
        <p:blipFill rotWithShape="1">
          <a:blip r:embed="rId2">
            <a:alphaModFix/>
          </a:blip>
          <a:srcRect b="14539" l="4957" r="0" t="0"/>
          <a:stretch/>
        </p:blipFill>
        <p:spPr>
          <a:xfrm>
            <a:off x="1128328" y="1151699"/>
            <a:ext cx="499307" cy="44896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1710913" y="1200150"/>
            <a:ext cx="969169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b="1" sz="18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descr="&quot; &quot;" id="110" name="Google Shape;110;p21"/>
          <p:cNvGrpSpPr/>
          <p:nvPr/>
        </p:nvGrpSpPr>
        <p:grpSpPr>
          <a:xfrm>
            <a:off x="2837241" y="1254319"/>
            <a:ext cx="504155" cy="231988"/>
            <a:chOff x="3782988" y="1672425"/>
            <a:chExt cx="672206" cy="309317"/>
          </a:xfrm>
        </p:grpSpPr>
        <p:sp>
          <p:nvSpPr>
            <p:cNvPr descr="&quot; &quot;" id="111" name="Google Shape;111;p21"/>
            <p:cNvSpPr/>
            <p:nvPr/>
          </p:nvSpPr>
          <p:spPr>
            <a:xfrm>
              <a:off x="3782988" y="1672425"/>
              <a:ext cx="651328" cy="30931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F4D7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descr="&quot; &quot;" id="112" name="Google Shape;112;p21"/>
            <p:cNvCxnSpPr/>
            <p:nvPr/>
          </p:nvCxnSpPr>
          <p:spPr>
            <a:xfrm>
              <a:off x="3796826" y="1801632"/>
              <a:ext cx="658368" cy="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113" name="Google Shape;113;p21"/>
          <p:cNvSpPr txBox="1"/>
          <p:nvPr>
            <p:ph idx="2" type="body"/>
          </p:nvPr>
        </p:nvSpPr>
        <p:spPr>
          <a:xfrm>
            <a:off x="3430726" y="1104138"/>
            <a:ext cx="44577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1400">
                <a:solidFill>
                  <a:srgbClr val="0F4D7B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&quot; &quot;" id="114" name="Google Shape;114;p21"/>
          <p:cNvSpPr txBox="1"/>
          <p:nvPr/>
        </p:nvSpPr>
        <p:spPr>
          <a:xfrm>
            <a:off x="1018835" y="1789938"/>
            <a:ext cx="7091172" cy="514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20572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&quot; &quot;" id="115" name="Google Shape;115;p21"/>
          <p:cNvPicPr preferRelativeResize="0"/>
          <p:nvPr/>
        </p:nvPicPr>
        <p:blipFill rotWithShape="1">
          <a:blip r:embed="rId3">
            <a:alphaModFix/>
          </a:blip>
          <a:srcRect b="16215" l="0" r="0" t="5027"/>
          <a:stretch/>
        </p:blipFill>
        <p:spPr>
          <a:xfrm>
            <a:off x="1057726" y="1816045"/>
            <a:ext cx="636526" cy="50131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>
            <p:ph idx="3" type="body"/>
          </p:nvPr>
        </p:nvSpPr>
        <p:spPr>
          <a:xfrm>
            <a:off x="1714500" y="1885950"/>
            <a:ext cx="969169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b="1" sz="18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descr="&quot; &quot;" id="117" name="Google Shape;117;p21"/>
          <p:cNvGrpSpPr/>
          <p:nvPr/>
        </p:nvGrpSpPr>
        <p:grpSpPr>
          <a:xfrm>
            <a:off x="2836362" y="1935674"/>
            <a:ext cx="501553" cy="231988"/>
            <a:chOff x="3781816" y="2580898"/>
            <a:chExt cx="668737" cy="309317"/>
          </a:xfrm>
        </p:grpSpPr>
        <p:sp>
          <p:nvSpPr>
            <p:cNvPr descr="&quot; &quot;" id="118" name="Google Shape;118;p21"/>
            <p:cNvSpPr/>
            <p:nvPr/>
          </p:nvSpPr>
          <p:spPr>
            <a:xfrm>
              <a:off x="3781816" y="2580898"/>
              <a:ext cx="651328" cy="30931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F4D7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descr="&quot; &quot;" id="119" name="Google Shape;119;p21"/>
            <p:cNvCxnSpPr/>
            <p:nvPr/>
          </p:nvCxnSpPr>
          <p:spPr>
            <a:xfrm>
              <a:off x="3794760" y="2730619"/>
              <a:ext cx="655793" cy="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120" name="Google Shape;120;p21"/>
          <p:cNvSpPr txBox="1"/>
          <p:nvPr>
            <p:ph idx="4" type="body"/>
          </p:nvPr>
        </p:nvSpPr>
        <p:spPr>
          <a:xfrm>
            <a:off x="3430726" y="1789938"/>
            <a:ext cx="44577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1400">
                <a:solidFill>
                  <a:srgbClr val="0F4D7B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&quot; &quot;" id="121" name="Google Shape;121;p21"/>
          <p:cNvSpPr txBox="1"/>
          <p:nvPr/>
        </p:nvSpPr>
        <p:spPr>
          <a:xfrm>
            <a:off x="1018837" y="2475738"/>
            <a:ext cx="7088569" cy="514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20572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&quot; &quot;" id="122" name="Google Shape;122;p21"/>
          <p:cNvPicPr preferRelativeResize="0"/>
          <p:nvPr/>
        </p:nvPicPr>
        <p:blipFill rotWithShape="1">
          <a:blip r:embed="rId4">
            <a:alphaModFix/>
          </a:blip>
          <a:srcRect b="24347" l="0" r="0" t="0"/>
          <a:stretch/>
        </p:blipFill>
        <p:spPr>
          <a:xfrm>
            <a:off x="1030389" y="2418201"/>
            <a:ext cx="711545" cy="53830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idx="5" type="body"/>
          </p:nvPr>
        </p:nvSpPr>
        <p:spPr>
          <a:xfrm>
            <a:off x="1714500" y="2571750"/>
            <a:ext cx="969169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b="1" sz="18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descr="&quot; &quot;" id="124" name="Google Shape;124;p21"/>
          <p:cNvGrpSpPr/>
          <p:nvPr/>
        </p:nvGrpSpPr>
        <p:grpSpPr>
          <a:xfrm>
            <a:off x="2837241" y="2610751"/>
            <a:ext cx="504155" cy="231988"/>
            <a:chOff x="3782988" y="3481001"/>
            <a:chExt cx="672206" cy="309317"/>
          </a:xfrm>
        </p:grpSpPr>
        <p:sp>
          <p:nvSpPr>
            <p:cNvPr descr="&quot; &quot;" id="125" name="Google Shape;125;p21"/>
            <p:cNvSpPr/>
            <p:nvPr/>
          </p:nvSpPr>
          <p:spPr>
            <a:xfrm>
              <a:off x="3782988" y="3481001"/>
              <a:ext cx="651328" cy="30931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F4D7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descr="&quot; &quot;" id="126" name="Google Shape;126;p21"/>
            <p:cNvCxnSpPr/>
            <p:nvPr/>
          </p:nvCxnSpPr>
          <p:spPr>
            <a:xfrm>
              <a:off x="3796826" y="3619035"/>
              <a:ext cx="658368" cy="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127" name="Google Shape;127;p21"/>
          <p:cNvSpPr txBox="1"/>
          <p:nvPr>
            <p:ph idx="6" type="body"/>
          </p:nvPr>
        </p:nvSpPr>
        <p:spPr>
          <a:xfrm>
            <a:off x="3430726" y="2474118"/>
            <a:ext cx="44577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1400">
                <a:solidFill>
                  <a:srgbClr val="0F4D7B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&quot; &quot;" id="128" name="Google Shape;128;p21"/>
          <p:cNvSpPr txBox="1"/>
          <p:nvPr/>
        </p:nvSpPr>
        <p:spPr>
          <a:xfrm>
            <a:off x="1018835" y="3161538"/>
            <a:ext cx="7091172" cy="514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20572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&quot; &quot;" id="129" name="Google Shape;129;p21"/>
          <p:cNvPicPr preferRelativeResize="0"/>
          <p:nvPr/>
        </p:nvPicPr>
        <p:blipFill rotWithShape="1">
          <a:blip r:embed="rId5">
            <a:alphaModFix/>
          </a:blip>
          <a:srcRect b="15555" l="0" r="0" t="0"/>
          <a:stretch/>
        </p:blipFill>
        <p:spPr>
          <a:xfrm>
            <a:off x="1094866" y="3163915"/>
            <a:ext cx="584627" cy="49368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>
            <p:ph idx="7" type="body"/>
          </p:nvPr>
        </p:nvSpPr>
        <p:spPr>
          <a:xfrm>
            <a:off x="1714500" y="3257550"/>
            <a:ext cx="969169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b="1" sz="18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descr="&quot; &quot;" id="131" name="Google Shape;131;p21"/>
          <p:cNvGrpSpPr/>
          <p:nvPr/>
        </p:nvGrpSpPr>
        <p:grpSpPr>
          <a:xfrm>
            <a:off x="2835519" y="3298845"/>
            <a:ext cx="505876" cy="231988"/>
            <a:chOff x="3780692" y="4398460"/>
            <a:chExt cx="674502" cy="309317"/>
          </a:xfrm>
        </p:grpSpPr>
        <p:sp>
          <p:nvSpPr>
            <p:cNvPr descr="&quot; &quot;" id="132" name="Google Shape;132;p21"/>
            <p:cNvSpPr/>
            <p:nvPr/>
          </p:nvSpPr>
          <p:spPr>
            <a:xfrm>
              <a:off x="3780692" y="4398460"/>
              <a:ext cx="651328" cy="30931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F4D7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descr="&quot; &quot;" id="133" name="Google Shape;133;p21"/>
            <p:cNvCxnSpPr/>
            <p:nvPr/>
          </p:nvCxnSpPr>
          <p:spPr>
            <a:xfrm>
              <a:off x="3796826" y="4541806"/>
              <a:ext cx="658368" cy="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134" name="Google Shape;134;p21"/>
          <p:cNvSpPr txBox="1"/>
          <p:nvPr>
            <p:ph idx="8" type="body"/>
          </p:nvPr>
        </p:nvSpPr>
        <p:spPr>
          <a:xfrm>
            <a:off x="3430726" y="3161538"/>
            <a:ext cx="44577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1400">
                <a:solidFill>
                  <a:srgbClr val="0F4D7B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&quot; &quot;" id="135" name="Google Shape;135;p21"/>
          <p:cNvSpPr txBox="1"/>
          <p:nvPr/>
        </p:nvSpPr>
        <p:spPr>
          <a:xfrm>
            <a:off x="1018838" y="3847338"/>
            <a:ext cx="7088569" cy="5153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20572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&quot; &quot;" id="136" name="Google Shape;136;p21"/>
          <p:cNvPicPr preferRelativeResize="0"/>
          <p:nvPr/>
        </p:nvPicPr>
        <p:blipFill rotWithShape="1">
          <a:blip r:embed="rId6">
            <a:alphaModFix/>
          </a:blip>
          <a:srcRect b="15035" l="0" r="0" t="0"/>
          <a:stretch/>
        </p:blipFill>
        <p:spPr>
          <a:xfrm>
            <a:off x="1102222" y="3862000"/>
            <a:ext cx="545894" cy="46381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>
            <p:ph idx="9" type="body"/>
          </p:nvPr>
        </p:nvSpPr>
        <p:spPr>
          <a:xfrm>
            <a:off x="1714500" y="3943350"/>
            <a:ext cx="969169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b="1" sz="18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38" name="Google Shape;138;p21"/>
          <p:cNvGrpSpPr/>
          <p:nvPr/>
        </p:nvGrpSpPr>
        <p:grpSpPr>
          <a:xfrm>
            <a:off x="2836395" y="3997112"/>
            <a:ext cx="505876" cy="231988"/>
            <a:chOff x="3781860" y="5329483"/>
            <a:chExt cx="674502" cy="309317"/>
          </a:xfrm>
        </p:grpSpPr>
        <p:sp>
          <p:nvSpPr>
            <p:cNvPr descr="&quot; &quot;" id="139" name="Google Shape;139;p21"/>
            <p:cNvSpPr/>
            <p:nvPr/>
          </p:nvSpPr>
          <p:spPr>
            <a:xfrm>
              <a:off x="3781860" y="5329483"/>
              <a:ext cx="651328" cy="30931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F4D7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descr="&quot; &quot;" id="140" name="Google Shape;140;p21"/>
            <p:cNvCxnSpPr/>
            <p:nvPr/>
          </p:nvCxnSpPr>
          <p:spPr>
            <a:xfrm>
              <a:off x="3797994" y="5463258"/>
              <a:ext cx="658368" cy="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141" name="Google Shape;141;p21"/>
          <p:cNvSpPr txBox="1"/>
          <p:nvPr>
            <p:ph idx="13" type="body"/>
          </p:nvPr>
        </p:nvSpPr>
        <p:spPr>
          <a:xfrm>
            <a:off x="3430726" y="3847338"/>
            <a:ext cx="44577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1400">
                <a:solidFill>
                  <a:srgbClr val="0F4D7B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6954012" y="4869180"/>
            <a:ext cx="2057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Wide and Source Content">
  <p:cSld name="Two Wide and Source Conten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descr="&quot; &quot;" id="145" name="Google Shape;145;p22"/>
          <p:cNvCxnSpPr/>
          <p:nvPr/>
        </p:nvCxnSpPr>
        <p:spPr>
          <a:xfrm>
            <a:off x="0" y="8001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628650" y="836676"/>
            <a:ext cx="78867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7" name="Google Shape;147;p22"/>
          <p:cNvSpPr txBox="1"/>
          <p:nvPr>
            <p:ph idx="2" type="body"/>
          </p:nvPr>
        </p:nvSpPr>
        <p:spPr>
          <a:xfrm>
            <a:off x="628650" y="1371600"/>
            <a:ext cx="7886700" cy="297775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8" name="Google Shape;148;p22"/>
          <p:cNvSpPr txBox="1"/>
          <p:nvPr>
            <p:ph idx="3" type="body"/>
          </p:nvPr>
        </p:nvSpPr>
        <p:spPr>
          <a:xfrm>
            <a:off x="630936" y="4512564"/>
            <a:ext cx="7146036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9" name="Google Shape;149;p22"/>
          <p:cNvSpPr txBox="1"/>
          <p:nvPr>
            <p:ph idx="12" type="sldNum"/>
          </p:nvPr>
        </p:nvSpPr>
        <p:spPr>
          <a:xfrm>
            <a:off x="6954012" y="4869180"/>
            <a:ext cx="2057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and Source Content">
  <p:cSld name="Two and Source Conten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descr="&quot; &quot;" id="152" name="Google Shape;152;p23"/>
          <p:cNvCxnSpPr/>
          <p:nvPr/>
        </p:nvCxnSpPr>
        <p:spPr>
          <a:xfrm>
            <a:off x="0" y="8001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628650" y="1083564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4" name="Google Shape;154;p23"/>
          <p:cNvSpPr txBox="1"/>
          <p:nvPr>
            <p:ph idx="2" type="body"/>
          </p:nvPr>
        </p:nvSpPr>
        <p:spPr>
          <a:xfrm>
            <a:off x="4629150" y="1083564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5" name="Google Shape;155;p23"/>
          <p:cNvSpPr txBox="1"/>
          <p:nvPr>
            <p:ph idx="3" type="body"/>
          </p:nvPr>
        </p:nvSpPr>
        <p:spPr>
          <a:xfrm>
            <a:off x="630936" y="4512564"/>
            <a:ext cx="7146036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6" name="Google Shape;156;p23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Wide Content">
  <p:cSld name="Two Wide Conten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descr="&quot; &quot;" id="159" name="Google Shape;159;p24"/>
          <p:cNvCxnSpPr/>
          <p:nvPr/>
        </p:nvCxnSpPr>
        <p:spPr>
          <a:xfrm>
            <a:off x="0" y="8001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628650" y="1083564"/>
            <a:ext cx="7886700" cy="24414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24"/>
          <p:cNvSpPr txBox="1"/>
          <p:nvPr>
            <p:ph idx="2" type="body"/>
          </p:nvPr>
        </p:nvSpPr>
        <p:spPr>
          <a:xfrm>
            <a:off x="628650" y="3525012"/>
            <a:ext cx="7886700" cy="9189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24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and One Content Title">
  <p:cSld name="Two Content and One Content Title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descr="&quot; &quot;" id="165" name="Google Shape;165;p25"/>
          <p:cNvCxnSpPr/>
          <p:nvPr/>
        </p:nvCxnSpPr>
        <p:spPr>
          <a:xfrm>
            <a:off x="0" y="8001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628650" y="1083564"/>
            <a:ext cx="3886200" cy="326440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7" name="Google Shape;167;p25"/>
          <p:cNvSpPr txBox="1"/>
          <p:nvPr>
            <p:ph idx="2" type="body"/>
          </p:nvPr>
        </p:nvSpPr>
        <p:spPr>
          <a:xfrm>
            <a:off x="4629150" y="1083564"/>
            <a:ext cx="3888486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8" name="Google Shape;168;p25"/>
          <p:cNvSpPr txBox="1"/>
          <p:nvPr>
            <p:ph idx="3" type="body"/>
          </p:nvPr>
        </p:nvSpPr>
        <p:spPr>
          <a:xfrm>
            <a:off x="4629150" y="1600200"/>
            <a:ext cx="3886200" cy="27468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9" name="Google Shape;169;p25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 One Content Title">
  <p:cSld name="1_Two Content One Content Title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descr="&quot; &quot;" id="172" name="Google Shape;172;p26"/>
          <p:cNvCxnSpPr/>
          <p:nvPr/>
        </p:nvCxnSpPr>
        <p:spPr>
          <a:xfrm>
            <a:off x="0" y="8001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628650" y="1083564"/>
            <a:ext cx="3886200" cy="326440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4" name="Google Shape;174;p26"/>
          <p:cNvSpPr txBox="1"/>
          <p:nvPr>
            <p:ph idx="2" type="body"/>
          </p:nvPr>
        </p:nvSpPr>
        <p:spPr>
          <a:xfrm>
            <a:off x="4629150" y="1083564"/>
            <a:ext cx="3888486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5" name="Google Shape;175;p26"/>
          <p:cNvSpPr txBox="1"/>
          <p:nvPr>
            <p:ph idx="3" type="body"/>
          </p:nvPr>
        </p:nvSpPr>
        <p:spPr>
          <a:xfrm>
            <a:off x="4629150" y="1600200"/>
            <a:ext cx="3886200" cy="27468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6" name="Google Shape;176;p26"/>
          <p:cNvSpPr txBox="1"/>
          <p:nvPr>
            <p:ph idx="4" type="body"/>
          </p:nvPr>
        </p:nvSpPr>
        <p:spPr>
          <a:xfrm>
            <a:off x="628650" y="4512564"/>
            <a:ext cx="7146036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7" name="Google Shape;177;p26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Titled Content Three Pictures">
  <p:cSld name="Two Titled Content Three Pictures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descr="&quot; &quot;" id="180" name="Google Shape;180;p27"/>
          <p:cNvCxnSpPr/>
          <p:nvPr/>
        </p:nvCxnSpPr>
        <p:spPr>
          <a:xfrm>
            <a:off x="0" y="8001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1" name="Google Shape;181;p27"/>
          <p:cNvSpPr txBox="1"/>
          <p:nvPr>
            <p:ph idx="1" type="body"/>
          </p:nvPr>
        </p:nvSpPr>
        <p:spPr>
          <a:xfrm>
            <a:off x="545211" y="939403"/>
            <a:ext cx="3429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2" name="Google Shape;182;p27"/>
          <p:cNvSpPr txBox="1"/>
          <p:nvPr>
            <p:ph idx="2" type="body"/>
          </p:nvPr>
        </p:nvSpPr>
        <p:spPr>
          <a:xfrm>
            <a:off x="630936" y="1421606"/>
            <a:ext cx="3257550" cy="32646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3" name="Google Shape;183;p27"/>
          <p:cNvSpPr txBox="1"/>
          <p:nvPr>
            <p:ph idx="3" type="body"/>
          </p:nvPr>
        </p:nvSpPr>
        <p:spPr>
          <a:xfrm>
            <a:off x="5029200" y="946821"/>
            <a:ext cx="3429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4" name="Google Shape;184;p27"/>
          <p:cNvSpPr txBox="1"/>
          <p:nvPr>
            <p:ph idx="4" type="body"/>
          </p:nvPr>
        </p:nvSpPr>
        <p:spPr>
          <a:xfrm>
            <a:off x="5712714" y="1421890"/>
            <a:ext cx="2745486" cy="29635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&quot; &quot;" id="185" name="Google Shape;185;p27"/>
          <p:cNvSpPr/>
          <p:nvPr>
            <p:ph idx="5" type="pic"/>
          </p:nvPr>
        </p:nvSpPr>
        <p:spPr>
          <a:xfrm>
            <a:off x="5029200" y="1618488"/>
            <a:ext cx="51435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2100"/>
              <a:buFont typeface="Arial"/>
              <a:buChar char="•"/>
              <a:defRPr b="0" i="0" sz="17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descr="&quot; &quot;" id="186" name="Google Shape;186;p27"/>
          <p:cNvSpPr/>
          <p:nvPr>
            <p:ph idx="6" type="pic"/>
          </p:nvPr>
        </p:nvSpPr>
        <p:spPr>
          <a:xfrm>
            <a:off x="5029200" y="2523744"/>
            <a:ext cx="51435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2100"/>
              <a:buFont typeface="Arial"/>
              <a:buChar char="•"/>
              <a:defRPr b="0" i="0" sz="17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descr="&quot; &quot;" id="187" name="Google Shape;187;p27"/>
          <p:cNvSpPr/>
          <p:nvPr>
            <p:ph idx="7" type="pic"/>
          </p:nvPr>
        </p:nvSpPr>
        <p:spPr>
          <a:xfrm>
            <a:off x="5040190" y="3429000"/>
            <a:ext cx="51435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2100"/>
              <a:buFont typeface="Arial"/>
              <a:buChar char="•"/>
              <a:defRPr b="0" i="0" sz="17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27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">
  <p:cSld name="Three Conten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descr="&quot; &quot;" id="191" name="Google Shape;191;p28"/>
          <p:cNvCxnSpPr/>
          <p:nvPr/>
        </p:nvCxnSpPr>
        <p:spPr>
          <a:xfrm>
            <a:off x="0" y="8001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2" name="Google Shape;192;p28"/>
          <p:cNvSpPr txBox="1"/>
          <p:nvPr>
            <p:ph idx="1" type="body"/>
          </p:nvPr>
        </p:nvSpPr>
        <p:spPr>
          <a:xfrm>
            <a:off x="628650" y="1083564"/>
            <a:ext cx="3886200" cy="20596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3" name="Google Shape;193;p28"/>
          <p:cNvSpPr txBox="1"/>
          <p:nvPr>
            <p:ph idx="2" type="body"/>
          </p:nvPr>
        </p:nvSpPr>
        <p:spPr>
          <a:xfrm>
            <a:off x="4629150" y="1083564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4" name="Google Shape;194;p28"/>
          <p:cNvSpPr txBox="1"/>
          <p:nvPr>
            <p:ph idx="3" type="body"/>
          </p:nvPr>
        </p:nvSpPr>
        <p:spPr>
          <a:xfrm>
            <a:off x="630936" y="3263061"/>
            <a:ext cx="3888486" cy="16047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5" name="Google Shape;195;p28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Wide Content">
  <p:cSld name="Three Wide Conten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descr="&quot; &quot;" id="198" name="Google Shape;198;p29"/>
          <p:cNvCxnSpPr/>
          <p:nvPr/>
        </p:nvCxnSpPr>
        <p:spPr>
          <a:xfrm>
            <a:off x="0" y="8001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9" name="Google Shape;199;p29"/>
          <p:cNvSpPr txBox="1"/>
          <p:nvPr>
            <p:ph idx="1" type="body"/>
          </p:nvPr>
        </p:nvSpPr>
        <p:spPr>
          <a:xfrm>
            <a:off x="628650" y="884682"/>
            <a:ext cx="78867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0" name="Google Shape;200;p29"/>
          <p:cNvSpPr txBox="1"/>
          <p:nvPr>
            <p:ph idx="2" type="body"/>
          </p:nvPr>
        </p:nvSpPr>
        <p:spPr>
          <a:xfrm>
            <a:off x="171450" y="2338577"/>
            <a:ext cx="8778240" cy="194767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1" name="Google Shape;201;p29"/>
          <p:cNvSpPr txBox="1"/>
          <p:nvPr>
            <p:ph idx="3" type="body"/>
          </p:nvPr>
        </p:nvSpPr>
        <p:spPr>
          <a:xfrm>
            <a:off x="2969514" y="3909060"/>
            <a:ext cx="3483864" cy="76123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2" name="Google Shape;202;p29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and Source Content">
  <p:cSld name="Three and Source Conten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descr="&quot; &quot;" id="205" name="Google Shape;205;p30"/>
          <p:cNvCxnSpPr/>
          <p:nvPr/>
        </p:nvCxnSpPr>
        <p:spPr>
          <a:xfrm>
            <a:off x="0" y="8001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6" name="Google Shape;206;p30"/>
          <p:cNvSpPr txBox="1"/>
          <p:nvPr>
            <p:ph idx="1" type="body"/>
          </p:nvPr>
        </p:nvSpPr>
        <p:spPr>
          <a:xfrm>
            <a:off x="324612" y="1083564"/>
            <a:ext cx="2647188" cy="31203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7" name="Google Shape;207;p30"/>
          <p:cNvSpPr txBox="1"/>
          <p:nvPr>
            <p:ph idx="2" type="body"/>
          </p:nvPr>
        </p:nvSpPr>
        <p:spPr>
          <a:xfrm>
            <a:off x="3248406" y="1083564"/>
            <a:ext cx="2647188" cy="31203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8" name="Google Shape;208;p30"/>
          <p:cNvSpPr txBox="1"/>
          <p:nvPr>
            <p:ph idx="3" type="body"/>
          </p:nvPr>
        </p:nvSpPr>
        <p:spPr>
          <a:xfrm>
            <a:off x="6172200" y="1083564"/>
            <a:ext cx="2647188" cy="31203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9" name="Google Shape;209;p30"/>
          <p:cNvSpPr txBox="1"/>
          <p:nvPr>
            <p:ph idx="4" type="body"/>
          </p:nvPr>
        </p:nvSpPr>
        <p:spPr>
          <a:xfrm>
            <a:off x="628650" y="4512564"/>
            <a:ext cx="7146036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0" name="Google Shape;210;p30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and Source Content">
  <p:cSld name="Six and Source Conten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descr="&quot; &quot;" id="213" name="Google Shape;213;p31"/>
          <p:cNvCxnSpPr/>
          <p:nvPr/>
        </p:nvCxnSpPr>
        <p:spPr>
          <a:xfrm>
            <a:off x="0" y="8001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4" name="Google Shape;214;p31"/>
          <p:cNvSpPr txBox="1"/>
          <p:nvPr>
            <p:ph idx="1" type="body"/>
          </p:nvPr>
        </p:nvSpPr>
        <p:spPr>
          <a:xfrm>
            <a:off x="13716" y="1083564"/>
            <a:ext cx="1474470" cy="31203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5" name="Google Shape;215;p31"/>
          <p:cNvSpPr txBox="1"/>
          <p:nvPr>
            <p:ph idx="2" type="body"/>
          </p:nvPr>
        </p:nvSpPr>
        <p:spPr>
          <a:xfrm>
            <a:off x="1543050" y="1083564"/>
            <a:ext cx="1474470" cy="31203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6" name="Google Shape;216;p31"/>
          <p:cNvSpPr txBox="1"/>
          <p:nvPr>
            <p:ph idx="3" type="body"/>
          </p:nvPr>
        </p:nvSpPr>
        <p:spPr>
          <a:xfrm>
            <a:off x="3072384" y="1083564"/>
            <a:ext cx="1474470" cy="31203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7" name="Google Shape;217;p31"/>
          <p:cNvSpPr txBox="1"/>
          <p:nvPr>
            <p:ph idx="4" type="body"/>
          </p:nvPr>
        </p:nvSpPr>
        <p:spPr>
          <a:xfrm>
            <a:off x="4601718" y="1083564"/>
            <a:ext cx="1474470" cy="31203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8" name="Google Shape;218;p31"/>
          <p:cNvSpPr txBox="1"/>
          <p:nvPr>
            <p:ph idx="5" type="body"/>
          </p:nvPr>
        </p:nvSpPr>
        <p:spPr>
          <a:xfrm>
            <a:off x="6131052" y="1083564"/>
            <a:ext cx="1474470" cy="31203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9" name="Google Shape;219;p31"/>
          <p:cNvSpPr txBox="1"/>
          <p:nvPr>
            <p:ph idx="6" type="body"/>
          </p:nvPr>
        </p:nvSpPr>
        <p:spPr>
          <a:xfrm>
            <a:off x="7660386" y="1083564"/>
            <a:ext cx="1474470" cy="31203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0" name="Google Shape;220;p31"/>
          <p:cNvSpPr txBox="1"/>
          <p:nvPr>
            <p:ph idx="7" type="body"/>
          </p:nvPr>
        </p:nvSpPr>
        <p:spPr>
          <a:xfrm>
            <a:off x="628650" y="4512564"/>
            <a:ext cx="7146036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1" name="Google Shape;221;p31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gline Three Source Content">
  <p:cSld name="Tagline Three Source Conten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descr="&quot; &quot;" id="224" name="Google Shape;224;p32"/>
          <p:cNvCxnSpPr/>
          <p:nvPr/>
        </p:nvCxnSpPr>
        <p:spPr>
          <a:xfrm>
            <a:off x="0" y="8001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5" name="Google Shape;225;p32"/>
          <p:cNvSpPr txBox="1"/>
          <p:nvPr>
            <p:ph idx="1" type="body"/>
          </p:nvPr>
        </p:nvSpPr>
        <p:spPr>
          <a:xfrm>
            <a:off x="630936" y="800100"/>
            <a:ext cx="7886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6" name="Google Shape;226;p32"/>
          <p:cNvSpPr txBox="1"/>
          <p:nvPr>
            <p:ph idx="2" type="body"/>
          </p:nvPr>
        </p:nvSpPr>
        <p:spPr>
          <a:xfrm>
            <a:off x="324612" y="1143000"/>
            <a:ext cx="2647188" cy="31203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7" name="Google Shape;227;p32"/>
          <p:cNvSpPr txBox="1"/>
          <p:nvPr>
            <p:ph idx="3" type="body"/>
          </p:nvPr>
        </p:nvSpPr>
        <p:spPr>
          <a:xfrm>
            <a:off x="3248406" y="1143000"/>
            <a:ext cx="2647188" cy="31203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8" name="Google Shape;228;p32"/>
          <p:cNvSpPr txBox="1"/>
          <p:nvPr>
            <p:ph idx="4" type="body"/>
          </p:nvPr>
        </p:nvSpPr>
        <p:spPr>
          <a:xfrm>
            <a:off x="6172200" y="1143000"/>
            <a:ext cx="2647188" cy="31203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9" name="Google Shape;229;p32"/>
          <p:cNvSpPr txBox="1"/>
          <p:nvPr>
            <p:ph idx="5" type="body"/>
          </p:nvPr>
        </p:nvSpPr>
        <p:spPr>
          <a:xfrm>
            <a:off x="628650" y="4512564"/>
            <a:ext cx="7146036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0" name="Google Shape;230;p32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Blue Source Three Content">
  <p:cSld name="Chart Blue Source Three Conten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descr="&quot; &quot;" id="233" name="Google Shape;233;p33"/>
          <p:cNvCxnSpPr/>
          <p:nvPr/>
        </p:nvCxnSpPr>
        <p:spPr>
          <a:xfrm>
            <a:off x="0" y="8001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4" name="Google Shape;234;p33"/>
          <p:cNvSpPr txBox="1"/>
          <p:nvPr>
            <p:ph idx="1" type="body"/>
          </p:nvPr>
        </p:nvSpPr>
        <p:spPr>
          <a:xfrm>
            <a:off x="630936" y="1028700"/>
            <a:ext cx="5705856" cy="33329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5" name="Google Shape;235;p33"/>
          <p:cNvSpPr txBox="1"/>
          <p:nvPr>
            <p:ph idx="2" type="body"/>
          </p:nvPr>
        </p:nvSpPr>
        <p:spPr>
          <a:xfrm>
            <a:off x="6597396" y="1028700"/>
            <a:ext cx="2269998" cy="33329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6" name="Google Shape;236;p33"/>
          <p:cNvSpPr txBox="1"/>
          <p:nvPr>
            <p:ph idx="3" type="body"/>
          </p:nvPr>
        </p:nvSpPr>
        <p:spPr>
          <a:xfrm>
            <a:off x="630936" y="4512564"/>
            <a:ext cx="7146036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7" name="Google Shape;237;p33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Banner Blue Four Content">
  <p:cSld name="Picture Banner Blue Four Conten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descr="&quot; &quot;" id="240" name="Google Shape;240;p34"/>
          <p:cNvCxnSpPr/>
          <p:nvPr/>
        </p:nvCxnSpPr>
        <p:spPr>
          <a:xfrm>
            <a:off x="0" y="8001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1" name="Google Shape;241;p34"/>
          <p:cNvSpPr/>
          <p:nvPr>
            <p:ph idx="2" type="pic"/>
          </p:nvPr>
        </p:nvSpPr>
        <p:spPr>
          <a:xfrm>
            <a:off x="628650" y="850392"/>
            <a:ext cx="774954" cy="77495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2100"/>
              <a:buFont typeface="Arial"/>
              <a:buChar char="•"/>
              <a:defRPr b="0" i="0" sz="17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34"/>
          <p:cNvSpPr txBox="1"/>
          <p:nvPr>
            <p:ph idx="1" type="body"/>
          </p:nvPr>
        </p:nvSpPr>
        <p:spPr>
          <a:xfrm>
            <a:off x="1485900" y="836676"/>
            <a:ext cx="7031736" cy="8023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3" name="Google Shape;243;p34"/>
          <p:cNvSpPr txBox="1"/>
          <p:nvPr>
            <p:ph idx="3" type="body"/>
          </p:nvPr>
        </p:nvSpPr>
        <p:spPr>
          <a:xfrm>
            <a:off x="628650" y="1751076"/>
            <a:ext cx="3294126" cy="2935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4" name="Google Shape;244;p34"/>
          <p:cNvSpPr txBox="1"/>
          <p:nvPr>
            <p:ph idx="4" type="body"/>
          </p:nvPr>
        </p:nvSpPr>
        <p:spPr>
          <a:xfrm>
            <a:off x="4032504" y="1751077"/>
            <a:ext cx="5109210" cy="22777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5" name="Google Shape;245;p34"/>
          <p:cNvSpPr txBox="1"/>
          <p:nvPr>
            <p:ph idx="5" type="body"/>
          </p:nvPr>
        </p:nvSpPr>
        <p:spPr>
          <a:xfrm>
            <a:off x="4032647" y="4140887"/>
            <a:ext cx="3739753" cy="5454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6" name="Google Shape;246;p34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lue Four Content">
  <p:cSld name="One Blue Four Conten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descr="&quot; &quot;" id="249" name="Google Shape;249;p35"/>
          <p:cNvCxnSpPr/>
          <p:nvPr/>
        </p:nvCxnSpPr>
        <p:spPr>
          <a:xfrm>
            <a:off x="0" y="8001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0" name="Google Shape;250;p35"/>
          <p:cNvSpPr txBox="1"/>
          <p:nvPr>
            <p:ph idx="1" type="body"/>
          </p:nvPr>
        </p:nvSpPr>
        <p:spPr>
          <a:xfrm>
            <a:off x="1239012" y="980694"/>
            <a:ext cx="3675888" cy="234543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1" name="Google Shape;251;p35"/>
          <p:cNvSpPr txBox="1"/>
          <p:nvPr>
            <p:ph idx="2" type="body"/>
          </p:nvPr>
        </p:nvSpPr>
        <p:spPr>
          <a:xfrm>
            <a:off x="5575554" y="1008126"/>
            <a:ext cx="3257550" cy="32301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2" name="Google Shape;252;p35"/>
          <p:cNvSpPr txBox="1"/>
          <p:nvPr>
            <p:ph idx="3" type="body"/>
          </p:nvPr>
        </p:nvSpPr>
        <p:spPr>
          <a:xfrm>
            <a:off x="630936" y="3364992"/>
            <a:ext cx="4876038" cy="69265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3" name="Google Shape;253;p35"/>
          <p:cNvSpPr txBox="1"/>
          <p:nvPr>
            <p:ph idx="4" type="body"/>
          </p:nvPr>
        </p:nvSpPr>
        <p:spPr>
          <a:xfrm>
            <a:off x="630936" y="4286250"/>
            <a:ext cx="7146036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4" name="Google Shape;254;p35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lue Three Caption Content">
  <p:cSld name="One Blue Three Caption Conten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descr="&quot; &quot;" id="257" name="Google Shape;257;p36"/>
          <p:cNvCxnSpPr/>
          <p:nvPr/>
        </p:nvCxnSpPr>
        <p:spPr>
          <a:xfrm>
            <a:off x="0" y="8001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8" name="Google Shape;258;p36"/>
          <p:cNvSpPr txBox="1"/>
          <p:nvPr>
            <p:ph idx="1" type="body"/>
          </p:nvPr>
        </p:nvSpPr>
        <p:spPr>
          <a:xfrm>
            <a:off x="630936" y="973836"/>
            <a:ext cx="4279392" cy="8023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9" name="Google Shape;259;p36"/>
          <p:cNvSpPr txBox="1"/>
          <p:nvPr>
            <p:ph idx="2" type="body"/>
          </p:nvPr>
        </p:nvSpPr>
        <p:spPr>
          <a:xfrm>
            <a:off x="630936" y="1828800"/>
            <a:ext cx="4279392" cy="2000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0" name="Google Shape;260;p36"/>
          <p:cNvSpPr txBox="1"/>
          <p:nvPr>
            <p:ph idx="3" type="body"/>
          </p:nvPr>
        </p:nvSpPr>
        <p:spPr>
          <a:xfrm>
            <a:off x="628650" y="3829050"/>
            <a:ext cx="4281487" cy="3405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1" name="Google Shape;261;p36"/>
          <p:cNvSpPr txBox="1"/>
          <p:nvPr>
            <p:ph idx="4" type="body"/>
          </p:nvPr>
        </p:nvSpPr>
        <p:spPr>
          <a:xfrm>
            <a:off x="4930902" y="836676"/>
            <a:ext cx="4135374" cy="33480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2" name="Google Shape;262;p36"/>
          <p:cNvSpPr txBox="1"/>
          <p:nvPr>
            <p:ph idx="5" type="body"/>
          </p:nvPr>
        </p:nvSpPr>
        <p:spPr>
          <a:xfrm>
            <a:off x="630936" y="4286250"/>
            <a:ext cx="7146036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3" name="Google Shape;263;p36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Banner Three Picture Six Content">
  <p:cSld name="Blue Banner Three Picture Six Conten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7"/>
          <p:cNvSpPr txBox="1"/>
          <p:nvPr>
            <p:ph type="title"/>
          </p:nvPr>
        </p:nvSpPr>
        <p:spPr>
          <a:xfrm>
            <a:off x="628650" y="0"/>
            <a:ext cx="7886700" cy="80238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descr="&quot; &quot;" id="266" name="Google Shape;266;p37"/>
          <p:cNvCxnSpPr/>
          <p:nvPr/>
        </p:nvCxnSpPr>
        <p:spPr>
          <a:xfrm>
            <a:off x="0" y="8001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&quot; &quot;" id="267" name="Google Shape;267;p37"/>
          <p:cNvSpPr/>
          <p:nvPr/>
        </p:nvSpPr>
        <p:spPr>
          <a:xfrm>
            <a:off x="1" y="835687"/>
            <a:ext cx="9144000" cy="6675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&quot; &quot;" id="268" name="Google Shape;268;p37"/>
          <p:cNvSpPr/>
          <p:nvPr>
            <p:ph idx="2" type="pic"/>
          </p:nvPr>
        </p:nvSpPr>
        <p:spPr>
          <a:xfrm>
            <a:off x="457199" y="850392"/>
            <a:ext cx="637474" cy="6377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2100"/>
              <a:buFont typeface="Arial"/>
              <a:buNone/>
              <a:defRPr b="0" i="0" sz="17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37"/>
          <p:cNvSpPr txBox="1"/>
          <p:nvPr>
            <p:ph idx="1" type="body"/>
          </p:nvPr>
        </p:nvSpPr>
        <p:spPr>
          <a:xfrm>
            <a:off x="1138602" y="836676"/>
            <a:ext cx="2057400" cy="6652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&quot; &quot;" id="270" name="Google Shape;270;p37"/>
          <p:cNvSpPr/>
          <p:nvPr>
            <p:ph idx="3" type="pic"/>
          </p:nvPr>
        </p:nvSpPr>
        <p:spPr>
          <a:xfrm>
            <a:off x="3220622" y="850392"/>
            <a:ext cx="637475" cy="6377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2100"/>
              <a:buFont typeface="Arial"/>
              <a:buNone/>
              <a:defRPr b="0" i="0" sz="17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Google Shape;271;p37"/>
          <p:cNvSpPr txBox="1"/>
          <p:nvPr>
            <p:ph idx="4" type="body"/>
          </p:nvPr>
        </p:nvSpPr>
        <p:spPr>
          <a:xfrm>
            <a:off x="3908181" y="835819"/>
            <a:ext cx="2057400" cy="6655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&quot; &quot;" id="272" name="Google Shape;272;p37"/>
          <p:cNvSpPr/>
          <p:nvPr>
            <p:ph idx="5" type="pic"/>
          </p:nvPr>
        </p:nvSpPr>
        <p:spPr>
          <a:xfrm>
            <a:off x="5986155" y="850392"/>
            <a:ext cx="637475" cy="6377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2100"/>
              <a:buFont typeface="Arial"/>
              <a:buNone/>
              <a:defRPr b="0" i="0" sz="17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Google Shape;273;p37"/>
          <p:cNvSpPr txBox="1"/>
          <p:nvPr>
            <p:ph idx="6" type="body"/>
          </p:nvPr>
        </p:nvSpPr>
        <p:spPr>
          <a:xfrm>
            <a:off x="6668965" y="835819"/>
            <a:ext cx="2057400" cy="6655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4" name="Google Shape;274;p37"/>
          <p:cNvSpPr txBox="1"/>
          <p:nvPr>
            <p:ph idx="7" type="body"/>
          </p:nvPr>
        </p:nvSpPr>
        <p:spPr>
          <a:xfrm>
            <a:off x="628650" y="1645920"/>
            <a:ext cx="3867912" cy="250317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5" name="Google Shape;275;p37"/>
          <p:cNvSpPr txBox="1"/>
          <p:nvPr>
            <p:ph idx="8" type="body"/>
          </p:nvPr>
        </p:nvSpPr>
        <p:spPr>
          <a:xfrm>
            <a:off x="4651131" y="1645920"/>
            <a:ext cx="3867912" cy="250317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6" name="Google Shape;276;p37"/>
          <p:cNvSpPr txBox="1"/>
          <p:nvPr>
            <p:ph idx="9" type="body"/>
          </p:nvPr>
        </p:nvSpPr>
        <p:spPr>
          <a:xfrm>
            <a:off x="630936" y="4171950"/>
            <a:ext cx="7146036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7" name="Google Shape;277;p37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Banner Two Picture Four Content">
  <p:cSld name="Blue Banner Two Picture Four Content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/>
          <p:nvPr>
            <p:ph type="title"/>
          </p:nvPr>
        </p:nvSpPr>
        <p:spPr>
          <a:xfrm>
            <a:off x="628650" y="0"/>
            <a:ext cx="7886700" cy="80238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descr="&quot; &quot;" id="280" name="Google Shape;280;p38"/>
          <p:cNvCxnSpPr/>
          <p:nvPr/>
        </p:nvCxnSpPr>
        <p:spPr>
          <a:xfrm>
            <a:off x="0" y="8001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&quot; &quot;" id="281" name="Google Shape;281;p38"/>
          <p:cNvSpPr/>
          <p:nvPr/>
        </p:nvSpPr>
        <p:spPr>
          <a:xfrm>
            <a:off x="1" y="835687"/>
            <a:ext cx="9144000" cy="6675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&quot; &quot;" id="282" name="Google Shape;282;p38"/>
          <p:cNvSpPr/>
          <p:nvPr>
            <p:ph idx="2" type="pic"/>
          </p:nvPr>
        </p:nvSpPr>
        <p:spPr>
          <a:xfrm>
            <a:off x="1204547" y="850392"/>
            <a:ext cx="637474" cy="6377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2100"/>
              <a:buFont typeface="Arial"/>
              <a:buNone/>
              <a:defRPr b="0" i="0" sz="17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38"/>
          <p:cNvSpPr txBox="1"/>
          <p:nvPr>
            <p:ph idx="1" type="body"/>
          </p:nvPr>
        </p:nvSpPr>
        <p:spPr>
          <a:xfrm>
            <a:off x="1885950" y="836676"/>
            <a:ext cx="2057400" cy="6652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&quot; &quot;" id="284" name="Google Shape;284;p38"/>
          <p:cNvSpPr/>
          <p:nvPr>
            <p:ph idx="3" type="pic"/>
          </p:nvPr>
        </p:nvSpPr>
        <p:spPr>
          <a:xfrm>
            <a:off x="5256040" y="850392"/>
            <a:ext cx="637475" cy="6377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2100"/>
              <a:buFont typeface="Arial"/>
              <a:buNone/>
              <a:defRPr b="0" i="0" sz="17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38"/>
          <p:cNvSpPr txBox="1"/>
          <p:nvPr>
            <p:ph idx="4" type="body"/>
          </p:nvPr>
        </p:nvSpPr>
        <p:spPr>
          <a:xfrm>
            <a:off x="5943600" y="835819"/>
            <a:ext cx="2057400" cy="6655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6" name="Google Shape;286;p38"/>
          <p:cNvSpPr txBox="1"/>
          <p:nvPr>
            <p:ph idx="5" type="body"/>
          </p:nvPr>
        </p:nvSpPr>
        <p:spPr>
          <a:xfrm>
            <a:off x="628650" y="1645920"/>
            <a:ext cx="7886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7" name="Google Shape;287;p38"/>
          <p:cNvSpPr txBox="1"/>
          <p:nvPr>
            <p:ph idx="6" type="body"/>
          </p:nvPr>
        </p:nvSpPr>
        <p:spPr>
          <a:xfrm>
            <a:off x="630936" y="3826764"/>
            <a:ext cx="7146036" cy="8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8" name="Google Shape;288;p38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Banner Two Picture Six Content">
  <p:cSld name="Blue Banner Two Picture Six Content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9"/>
          <p:cNvSpPr txBox="1"/>
          <p:nvPr>
            <p:ph type="title"/>
          </p:nvPr>
        </p:nvSpPr>
        <p:spPr>
          <a:xfrm>
            <a:off x="628650" y="0"/>
            <a:ext cx="7886700" cy="80238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descr="&quot; &quot;" id="291" name="Google Shape;291;p39"/>
          <p:cNvCxnSpPr/>
          <p:nvPr/>
        </p:nvCxnSpPr>
        <p:spPr>
          <a:xfrm>
            <a:off x="0" y="8001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&quot; &quot;" id="292" name="Google Shape;292;p39"/>
          <p:cNvSpPr/>
          <p:nvPr/>
        </p:nvSpPr>
        <p:spPr>
          <a:xfrm>
            <a:off x="1" y="835687"/>
            <a:ext cx="9144000" cy="6675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&quot; &quot;" id="293" name="Google Shape;293;p39"/>
          <p:cNvSpPr/>
          <p:nvPr>
            <p:ph idx="2" type="pic"/>
          </p:nvPr>
        </p:nvSpPr>
        <p:spPr>
          <a:xfrm>
            <a:off x="457199" y="850392"/>
            <a:ext cx="637474" cy="6377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2100"/>
              <a:buFont typeface="Arial"/>
              <a:buNone/>
              <a:defRPr b="0" i="0" sz="17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39"/>
          <p:cNvSpPr txBox="1"/>
          <p:nvPr>
            <p:ph idx="1" type="body"/>
          </p:nvPr>
        </p:nvSpPr>
        <p:spPr>
          <a:xfrm>
            <a:off x="1314450" y="836676"/>
            <a:ext cx="2057400" cy="6652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5" name="Google Shape;295;p39"/>
          <p:cNvSpPr txBox="1"/>
          <p:nvPr>
            <p:ph idx="3" type="body"/>
          </p:nvPr>
        </p:nvSpPr>
        <p:spPr>
          <a:xfrm>
            <a:off x="3565281" y="835819"/>
            <a:ext cx="2057400" cy="6655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6" name="Google Shape;296;p39"/>
          <p:cNvSpPr txBox="1"/>
          <p:nvPr>
            <p:ph idx="4" type="body"/>
          </p:nvPr>
        </p:nvSpPr>
        <p:spPr>
          <a:xfrm>
            <a:off x="5811715" y="835819"/>
            <a:ext cx="2057400" cy="6655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&quot; &quot;" id="297" name="Google Shape;297;p39"/>
          <p:cNvSpPr/>
          <p:nvPr>
            <p:ph idx="5" type="pic"/>
          </p:nvPr>
        </p:nvSpPr>
        <p:spPr>
          <a:xfrm>
            <a:off x="8058150" y="850392"/>
            <a:ext cx="637475" cy="6377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2100"/>
              <a:buFont typeface="Arial"/>
              <a:buNone/>
              <a:defRPr b="0" i="0" sz="17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39"/>
          <p:cNvSpPr txBox="1"/>
          <p:nvPr>
            <p:ph idx="6" type="body"/>
          </p:nvPr>
        </p:nvSpPr>
        <p:spPr>
          <a:xfrm>
            <a:off x="628650" y="1645920"/>
            <a:ext cx="3867912" cy="250317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9" name="Google Shape;299;p39"/>
          <p:cNvSpPr txBox="1"/>
          <p:nvPr>
            <p:ph idx="7" type="body"/>
          </p:nvPr>
        </p:nvSpPr>
        <p:spPr>
          <a:xfrm>
            <a:off x="4651131" y="1645920"/>
            <a:ext cx="3867912" cy="250317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0" name="Google Shape;300;p39"/>
          <p:cNvSpPr txBox="1"/>
          <p:nvPr>
            <p:ph idx="8" type="body"/>
          </p:nvPr>
        </p:nvSpPr>
        <p:spPr>
          <a:xfrm>
            <a:off x="630936" y="4171950"/>
            <a:ext cx="7146036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1" name="Google Shape;301;p39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Banner Two Picture Seven Content">
  <p:cSld name="Blue Banner Two Picture Seven Conten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0"/>
          <p:cNvSpPr txBox="1"/>
          <p:nvPr>
            <p:ph type="title"/>
          </p:nvPr>
        </p:nvSpPr>
        <p:spPr>
          <a:xfrm>
            <a:off x="628650" y="0"/>
            <a:ext cx="7886700" cy="80238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descr="&quot; &quot;" id="304" name="Google Shape;304;p40"/>
          <p:cNvCxnSpPr/>
          <p:nvPr/>
        </p:nvCxnSpPr>
        <p:spPr>
          <a:xfrm>
            <a:off x="0" y="8001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&quot; &quot;" id="305" name="Google Shape;305;p40"/>
          <p:cNvSpPr/>
          <p:nvPr/>
        </p:nvSpPr>
        <p:spPr>
          <a:xfrm>
            <a:off x="1" y="835687"/>
            <a:ext cx="9144000" cy="9189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&quot; &quot;" id="306" name="Google Shape;306;p40"/>
          <p:cNvSpPr/>
          <p:nvPr>
            <p:ph idx="2" type="pic"/>
          </p:nvPr>
        </p:nvSpPr>
        <p:spPr>
          <a:xfrm>
            <a:off x="285750" y="850392"/>
            <a:ext cx="637474" cy="6377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2100"/>
              <a:buFont typeface="Arial"/>
              <a:buNone/>
              <a:defRPr b="0" i="0" sz="17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7" name="Google Shape;307;p40"/>
          <p:cNvSpPr txBox="1"/>
          <p:nvPr>
            <p:ph idx="1" type="body"/>
          </p:nvPr>
        </p:nvSpPr>
        <p:spPr>
          <a:xfrm>
            <a:off x="1098679" y="836676"/>
            <a:ext cx="1611630" cy="9189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8" name="Google Shape;308;p40"/>
          <p:cNvSpPr txBox="1"/>
          <p:nvPr>
            <p:ph idx="3" type="body"/>
          </p:nvPr>
        </p:nvSpPr>
        <p:spPr>
          <a:xfrm>
            <a:off x="2871496" y="836676"/>
            <a:ext cx="1611630" cy="9189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9" name="Google Shape;309;p40"/>
          <p:cNvSpPr txBox="1"/>
          <p:nvPr>
            <p:ph idx="4" type="body"/>
          </p:nvPr>
        </p:nvSpPr>
        <p:spPr>
          <a:xfrm>
            <a:off x="6389370" y="835818"/>
            <a:ext cx="1611630" cy="9189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&quot; &quot;" id="310" name="Google Shape;310;p40"/>
          <p:cNvSpPr/>
          <p:nvPr>
            <p:ph idx="5" type="pic"/>
          </p:nvPr>
        </p:nvSpPr>
        <p:spPr>
          <a:xfrm>
            <a:off x="8186446" y="850392"/>
            <a:ext cx="637475" cy="6377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2100"/>
              <a:buFont typeface="Arial"/>
              <a:buNone/>
              <a:defRPr b="0" i="0" sz="17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1" name="Google Shape;311;p40"/>
          <p:cNvSpPr txBox="1"/>
          <p:nvPr>
            <p:ph idx="6" type="body"/>
          </p:nvPr>
        </p:nvSpPr>
        <p:spPr>
          <a:xfrm>
            <a:off x="628650" y="1645920"/>
            <a:ext cx="3867912" cy="250317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2" name="Google Shape;312;p40"/>
          <p:cNvSpPr txBox="1"/>
          <p:nvPr>
            <p:ph idx="7" type="body"/>
          </p:nvPr>
        </p:nvSpPr>
        <p:spPr>
          <a:xfrm>
            <a:off x="4651131" y="1645920"/>
            <a:ext cx="3867912" cy="250317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3" name="Google Shape;313;p40"/>
          <p:cNvSpPr txBox="1"/>
          <p:nvPr>
            <p:ph idx="8" type="body"/>
          </p:nvPr>
        </p:nvSpPr>
        <p:spPr>
          <a:xfrm>
            <a:off x="630936" y="4171950"/>
            <a:ext cx="7146036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4" name="Google Shape;314;p40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5" name="Google Shape;315;p40"/>
          <p:cNvSpPr txBox="1"/>
          <p:nvPr>
            <p:ph idx="9" type="body"/>
          </p:nvPr>
        </p:nvSpPr>
        <p:spPr>
          <a:xfrm>
            <a:off x="4629150" y="836676"/>
            <a:ext cx="1611630" cy="9189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Banner Six Content">
  <p:cSld name="Blue Banner Six Content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1"/>
          <p:cNvSpPr txBox="1"/>
          <p:nvPr>
            <p:ph type="title"/>
          </p:nvPr>
        </p:nvSpPr>
        <p:spPr>
          <a:xfrm>
            <a:off x="628650" y="0"/>
            <a:ext cx="7886700" cy="80238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descr="&quot; &quot;" id="318" name="Google Shape;318;p41"/>
          <p:cNvCxnSpPr/>
          <p:nvPr/>
        </p:nvCxnSpPr>
        <p:spPr>
          <a:xfrm>
            <a:off x="0" y="8001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&quot; &quot;" id="319" name="Google Shape;319;p41"/>
          <p:cNvSpPr/>
          <p:nvPr/>
        </p:nvSpPr>
        <p:spPr>
          <a:xfrm>
            <a:off x="1" y="835687"/>
            <a:ext cx="9144000" cy="6675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41"/>
          <p:cNvSpPr txBox="1"/>
          <p:nvPr>
            <p:ph idx="1" type="body"/>
          </p:nvPr>
        </p:nvSpPr>
        <p:spPr>
          <a:xfrm>
            <a:off x="813287" y="836676"/>
            <a:ext cx="2057400" cy="6652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1" name="Google Shape;321;p41"/>
          <p:cNvSpPr txBox="1"/>
          <p:nvPr>
            <p:ph idx="2" type="body"/>
          </p:nvPr>
        </p:nvSpPr>
        <p:spPr>
          <a:xfrm>
            <a:off x="3582865" y="835819"/>
            <a:ext cx="2057400" cy="6655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2" name="Google Shape;322;p41"/>
          <p:cNvSpPr txBox="1"/>
          <p:nvPr>
            <p:ph idx="3" type="body"/>
          </p:nvPr>
        </p:nvSpPr>
        <p:spPr>
          <a:xfrm>
            <a:off x="6343650" y="835819"/>
            <a:ext cx="2057400" cy="6655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3" name="Google Shape;323;p41"/>
          <p:cNvSpPr txBox="1"/>
          <p:nvPr>
            <p:ph idx="4" type="body"/>
          </p:nvPr>
        </p:nvSpPr>
        <p:spPr>
          <a:xfrm>
            <a:off x="628650" y="1645920"/>
            <a:ext cx="3867912" cy="250317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4" name="Google Shape;324;p41"/>
          <p:cNvSpPr txBox="1"/>
          <p:nvPr>
            <p:ph idx="5" type="body"/>
          </p:nvPr>
        </p:nvSpPr>
        <p:spPr>
          <a:xfrm>
            <a:off x="4651131" y="1645920"/>
            <a:ext cx="3867912" cy="250317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5" name="Google Shape;325;p41"/>
          <p:cNvSpPr txBox="1"/>
          <p:nvPr>
            <p:ph idx="6" type="body"/>
          </p:nvPr>
        </p:nvSpPr>
        <p:spPr>
          <a:xfrm>
            <a:off x="630936" y="4171950"/>
            <a:ext cx="7146036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6" name="Google Shape;326;p41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9" name="Google Shape;29;p5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30" name="Google Shape;30;p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Banner Five Content">
  <p:cSld name="Blue Banner Five Content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2"/>
          <p:cNvSpPr txBox="1"/>
          <p:nvPr>
            <p:ph type="title"/>
          </p:nvPr>
        </p:nvSpPr>
        <p:spPr>
          <a:xfrm>
            <a:off x="628650" y="0"/>
            <a:ext cx="7886700" cy="80238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descr="&quot; &quot;" id="329" name="Google Shape;329;p42"/>
          <p:cNvCxnSpPr/>
          <p:nvPr/>
        </p:nvCxnSpPr>
        <p:spPr>
          <a:xfrm>
            <a:off x="0" y="8001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&quot; &quot;" id="330" name="Google Shape;330;p42"/>
          <p:cNvSpPr/>
          <p:nvPr/>
        </p:nvSpPr>
        <p:spPr>
          <a:xfrm>
            <a:off x="1" y="835687"/>
            <a:ext cx="9144000" cy="6675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42"/>
          <p:cNvSpPr txBox="1"/>
          <p:nvPr>
            <p:ph idx="1" type="body"/>
          </p:nvPr>
        </p:nvSpPr>
        <p:spPr>
          <a:xfrm>
            <a:off x="813287" y="836676"/>
            <a:ext cx="2057400" cy="6652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2" name="Google Shape;332;p42"/>
          <p:cNvSpPr txBox="1"/>
          <p:nvPr>
            <p:ph idx="2" type="body"/>
          </p:nvPr>
        </p:nvSpPr>
        <p:spPr>
          <a:xfrm>
            <a:off x="3582865" y="835819"/>
            <a:ext cx="2057400" cy="6655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3" name="Google Shape;333;p42"/>
          <p:cNvSpPr txBox="1"/>
          <p:nvPr>
            <p:ph idx="3" type="body"/>
          </p:nvPr>
        </p:nvSpPr>
        <p:spPr>
          <a:xfrm>
            <a:off x="6343650" y="835819"/>
            <a:ext cx="2057400" cy="6655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4" name="Google Shape;334;p42"/>
          <p:cNvSpPr txBox="1"/>
          <p:nvPr>
            <p:ph idx="4" type="body"/>
          </p:nvPr>
        </p:nvSpPr>
        <p:spPr>
          <a:xfrm>
            <a:off x="628650" y="1645920"/>
            <a:ext cx="3867912" cy="32219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5" name="Google Shape;335;p42"/>
          <p:cNvSpPr txBox="1"/>
          <p:nvPr>
            <p:ph idx="5" type="body"/>
          </p:nvPr>
        </p:nvSpPr>
        <p:spPr>
          <a:xfrm>
            <a:off x="4651131" y="1645920"/>
            <a:ext cx="3867912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6" name="Google Shape;336;p42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nner Five Content">
  <p:cSld name="Banner Five Content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3"/>
          <p:cNvSpPr txBox="1"/>
          <p:nvPr>
            <p:ph type="title"/>
          </p:nvPr>
        </p:nvSpPr>
        <p:spPr>
          <a:xfrm>
            <a:off x="628650" y="0"/>
            <a:ext cx="7886700" cy="80238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descr="&quot; &quot;" id="339" name="Google Shape;339;p43"/>
          <p:cNvCxnSpPr/>
          <p:nvPr/>
        </p:nvCxnSpPr>
        <p:spPr>
          <a:xfrm>
            <a:off x="0" y="8001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0" name="Google Shape;340;p43"/>
          <p:cNvSpPr txBox="1"/>
          <p:nvPr>
            <p:ph idx="1" type="body"/>
          </p:nvPr>
        </p:nvSpPr>
        <p:spPr>
          <a:xfrm>
            <a:off x="813287" y="836676"/>
            <a:ext cx="2057400" cy="6652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1" name="Google Shape;341;p43"/>
          <p:cNvSpPr txBox="1"/>
          <p:nvPr>
            <p:ph idx="2" type="body"/>
          </p:nvPr>
        </p:nvSpPr>
        <p:spPr>
          <a:xfrm>
            <a:off x="3582865" y="835819"/>
            <a:ext cx="2057400" cy="6655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2" name="Google Shape;342;p43"/>
          <p:cNvSpPr txBox="1"/>
          <p:nvPr>
            <p:ph idx="3" type="body"/>
          </p:nvPr>
        </p:nvSpPr>
        <p:spPr>
          <a:xfrm>
            <a:off x="6343650" y="835819"/>
            <a:ext cx="2057400" cy="6655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3" name="Google Shape;343;p43"/>
          <p:cNvSpPr txBox="1"/>
          <p:nvPr>
            <p:ph idx="4" type="body"/>
          </p:nvPr>
        </p:nvSpPr>
        <p:spPr>
          <a:xfrm>
            <a:off x="628650" y="1645920"/>
            <a:ext cx="3867912" cy="32219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4" name="Google Shape;344;p43"/>
          <p:cNvSpPr txBox="1"/>
          <p:nvPr>
            <p:ph idx="5" type="body"/>
          </p:nvPr>
        </p:nvSpPr>
        <p:spPr>
          <a:xfrm>
            <a:off x="4651131" y="1645920"/>
            <a:ext cx="3867912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5" name="Google Shape;345;p43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4"/>
          <p:cNvSpPr txBox="1"/>
          <p:nvPr>
            <p:ph type="title"/>
          </p:nvPr>
        </p:nvSpPr>
        <p:spPr>
          <a:xfrm>
            <a:off x="629841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descr="&quot; &quot;" id="348" name="Google Shape;348;p44"/>
          <p:cNvCxnSpPr/>
          <p:nvPr/>
        </p:nvCxnSpPr>
        <p:spPr>
          <a:xfrm>
            <a:off x="0" y="8001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9" name="Google Shape;349;p44"/>
          <p:cNvSpPr txBox="1"/>
          <p:nvPr>
            <p:ph idx="1" type="body"/>
          </p:nvPr>
        </p:nvSpPr>
        <p:spPr>
          <a:xfrm>
            <a:off x="629841" y="1028700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sz="17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50" name="Google Shape;350;p44"/>
          <p:cNvSpPr txBox="1"/>
          <p:nvPr>
            <p:ph idx="2" type="body"/>
          </p:nvPr>
        </p:nvSpPr>
        <p:spPr>
          <a:xfrm>
            <a:off x="629841" y="1646634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1" name="Google Shape;351;p44"/>
          <p:cNvSpPr txBox="1"/>
          <p:nvPr>
            <p:ph idx="3" type="body"/>
          </p:nvPr>
        </p:nvSpPr>
        <p:spPr>
          <a:xfrm>
            <a:off x="4629150" y="1028700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sz="17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52" name="Google Shape;352;p44"/>
          <p:cNvSpPr txBox="1"/>
          <p:nvPr>
            <p:ph idx="4" type="body"/>
          </p:nvPr>
        </p:nvSpPr>
        <p:spPr>
          <a:xfrm>
            <a:off x="4629150" y="1646634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3" name="Google Shape;353;p44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5"/>
          <p:cNvSpPr txBox="1"/>
          <p:nvPr>
            <p:ph type="title"/>
          </p:nvPr>
        </p:nvSpPr>
        <p:spPr>
          <a:xfrm>
            <a:off x="628650" y="0"/>
            <a:ext cx="7886700" cy="80238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6" name="Google Shape;356;p45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6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7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1" name="Google Shape;361;p47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00">
                <a:solidFill>
                  <a:srgbClr val="0F4D7B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62" name="Google Shape;362;p47"/>
          <p:cNvSpPr txBox="1"/>
          <p:nvPr>
            <p:ph idx="2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1700"/>
            </a:lvl1pPr>
            <a:lvl2pPr indent="-3238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1500"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o"/>
              <a:defRPr sz="1200"/>
            </a:lvl4pPr>
            <a:lvl5pPr indent="-2984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⮚"/>
              <a:defRPr sz="11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363" name="Google Shape;363;p47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8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6" name="Google Shape;366;p48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67" name="Google Shape;367;p48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Arial"/>
              <a:buNone/>
              <a:defRPr b="0" i="0" sz="24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500"/>
              <a:buFont typeface="Courier New"/>
              <a:buNone/>
              <a:defRPr b="0" i="0" sz="15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48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9"/>
          <p:cNvSpPr txBox="1"/>
          <p:nvPr>
            <p:ph type="title"/>
          </p:nvPr>
        </p:nvSpPr>
        <p:spPr>
          <a:xfrm>
            <a:off x="628650" y="0"/>
            <a:ext cx="7886700" cy="80238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1" name="Google Shape;371;p49"/>
          <p:cNvSpPr txBox="1"/>
          <p:nvPr>
            <p:ph idx="1" type="body"/>
          </p:nvPr>
        </p:nvSpPr>
        <p:spPr>
          <a:xfrm rot="5400000">
            <a:off x="2940248" y="-1228034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2" name="Google Shape;372;p49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0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5" name="Google Shape;375;p50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6" name="Google Shape;376;p50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">
  <p:cSld name="Final Slide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1"/>
          <p:cNvSpPr txBox="1"/>
          <p:nvPr>
            <p:ph type="title"/>
          </p:nvPr>
        </p:nvSpPr>
        <p:spPr>
          <a:xfrm>
            <a:off x="628650" y="0"/>
            <a:ext cx="7886700" cy="80238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9" name="Google Shape;379;p51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0" name="Google Shape;380;p51"/>
          <p:cNvSpPr txBox="1"/>
          <p:nvPr>
            <p:ph idx="1" type="body"/>
          </p:nvPr>
        </p:nvSpPr>
        <p:spPr>
          <a:xfrm>
            <a:off x="628650" y="1421440"/>
            <a:ext cx="7886700" cy="94178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3815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300"/>
              <a:buChar char="•"/>
              <a:defRPr sz="26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1" name="Google Shape;381;p51"/>
          <p:cNvSpPr txBox="1"/>
          <p:nvPr>
            <p:ph idx="2" type="body"/>
          </p:nvPr>
        </p:nvSpPr>
        <p:spPr>
          <a:xfrm>
            <a:off x="628650" y="2864408"/>
            <a:ext cx="7886700" cy="53041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064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Char char="•"/>
              <a:defRPr sz="23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2" name="Google Shape;382;p51"/>
          <p:cNvSpPr txBox="1"/>
          <p:nvPr>
            <p:ph idx="3" type="body"/>
          </p:nvPr>
        </p:nvSpPr>
        <p:spPr>
          <a:xfrm>
            <a:off x="628650" y="3394818"/>
            <a:ext cx="7886700" cy="53041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7465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✔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⮚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8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7" name="Google Shape;47;p9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29.xml"/><Relationship Id="rId41" Type="http://schemas.openxmlformats.org/officeDocument/2006/relationships/theme" Target="../theme/theme2.xml"/><Relationship Id="rId22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2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29" Type="http://schemas.openxmlformats.org/officeDocument/2006/relationships/slideLayout" Target="../slideLayouts/slideLayout38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31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20.xml"/><Relationship Id="rId33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19.xml"/><Relationship Id="rId32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22.xml"/><Relationship Id="rId35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24.xml"/><Relationship Id="rId37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23.xml"/><Relationship Id="rId36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25.xml"/><Relationship Id="rId38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628650" y="0"/>
            <a:ext cx="7886700" cy="80238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  <a:defRPr b="1" i="0" sz="30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628650" y="1083564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2100"/>
              <a:buFont typeface="Arial"/>
              <a:buChar char="•"/>
              <a:defRPr b="0" i="0" sz="17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4D7B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4D7B"/>
              </a:buClr>
              <a:buSzPts val="1100"/>
              <a:buFont typeface="Noto Sans Symbols"/>
              <a:buChar char="⮚"/>
              <a:defRPr b="0" i="0" sz="1100" u="none" cap="none" strike="noStrike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Logo:  Department of Health &amp; Human Services. USA." id="65" name="Google Shape;65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4300" y="4327400"/>
            <a:ext cx="530352" cy="530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&quot; &quot;" id="66" name="Google Shape;66;p13"/>
          <p:cNvCxnSpPr/>
          <p:nvPr/>
        </p:nvCxnSpPr>
        <p:spPr>
          <a:xfrm flipH="1" rot="10800000">
            <a:off x="628650" y="4766854"/>
            <a:ext cx="7143750" cy="409"/>
          </a:xfrm>
          <a:prstGeom prst="straightConnector1">
            <a:avLst/>
          </a:prstGeom>
          <a:noFill/>
          <a:ln cap="flat" cmpd="sng" w="1905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HRSA: Health Center Program &#10;Logo" id="67" name="Google Shape;6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60538" y="4490778"/>
            <a:ext cx="1035356" cy="301397"/>
          </a:xfrm>
          <a:prstGeom prst="rect">
            <a:avLst/>
          </a:prstGeom>
          <a:noFill/>
          <a:ln>
            <a:noFill/>
          </a:ln>
        </p:spPr>
      </p:pic>
      <p:sp>
        <p:nvSpPr>
          <p:cNvPr descr="&quot; &quot;" id="68" name="Google Shape;68;p13"/>
          <p:cNvSpPr/>
          <p:nvPr/>
        </p:nvSpPr>
        <p:spPr>
          <a:xfrm>
            <a:off x="0" y="4857750"/>
            <a:ext cx="9144000" cy="28575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  <p:sldLayoutId id="2147483688" r:id="rId32"/>
    <p:sldLayoutId id="2147483689" r:id="rId33"/>
    <p:sldLayoutId id="2147483690" r:id="rId34"/>
    <p:sldLayoutId id="2147483691" r:id="rId35"/>
    <p:sldLayoutId id="2147483692" r:id="rId36"/>
    <p:sldLayoutId id="2147483693" r:id="rId37"/>
    <p:sldLayoutId id="2147483694" r:id="rId38"/>
    <p:sldLayoutId id="2147483695" r:id="rId39"/>
    <p:sldLayoutId id="2147483696" r:id="rId4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hrsa.gov/coronavirus/health-center-program/participants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ata.hrsa.gov/topics/health-centers/covid-vaccination" TargetMode="External"/><Relationship Id="rId4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png"/><Relationship Id="rId4" Type="http://schemas.openxmlformats.org/officeDocument/2006/relationships/hyperlink" Target="http://www.ncfh.org/covid_resources_for_ag_workers.html" TargetMode="External"/><Relationship Id="rId9" Type="http://schemas.openxmlformats.org/officeDocument/2006/relationships/hyperlink" Target="https://www.farmworkerjustice.org/" TargetMode="External"/><Relationship Id="rId5" Type="http://schemas.openxmlformats.org/officeDocument/2006/relationships/hyperlink" Target="http://r20.rs6.net/tn.jsp?f=0017YvEMrr4uJGy3fHH27SwaaORHe-89wBBQPFhcxgaBrcCOg1eMtIxErAbVTauFt5ApPAu48cijx8KkeTC5udEzwxfCN9ehhXpG4JKivvMagc7KVCf7w_vMdw9ni34cNSCREJx05hFp7XkB1WrJbC55nUKCjjb2OuUdMPIWXC7AJ_IOK87MJz1sLBSCcgpPuXVM76lwjBP9tRV44NnvSh92wHm8sv_alAvZ_K67Szr_vz6NtEHEIED2A==&amp;c=M3pUsglmF9P4Zt2EDPEs2fSSTsqz2_EXHTUELnOjMtfM4Hqda4wTrQ==&amp;ch=d4Ib62SuIsVJe3d7K8Z8z9mNv7W_aYHuq-py9_oR26LVm86Z0C2Ueg==" TargetMode="External"/><Relationship Id="rId6" Type="http://schemas.openxmlformats.org/officeDocument/2006/relationships/image" Target="../media/image35.png"/><Relationship Id="rId7" Type="http://schemas.openxmlformats.org/officeDocument/2006/relationships/image" Target="../media/image37.png"/><Relationship Id="rId8" Type="http://schemas.openxmlformats.org/officeDocument/2006/relationships/hyperlink" Target="https://mhpsalud.org/" TargetMode="External"/><Relationship Id="rId11" Type="http://schemas.openxmlformats.org/officeDocument/2006/relationships/hyperlink" Target="http://www.ncfh.org/covid_resources_for_ag_workers.html" TargetMode="External"/><Relationship Id="rId10" Type="http://schemas.openxmlformats.org/officeDocument/2006/relationships/hyperlink" Target="https://outreach-partners.org/" TargetMode="External"/><Relationship Id="rId12" Type="http://schemas.openxmlformats.org/officeDocument/2006/relationships/image" Target="../media/image3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0.png"/><Relationship Id="rId4" Type="http://schemas.openxmlformats.org/officeDocument/2006/relationships/hyperlink" Target="https://nhchc.org/" TargetMode="External"/><Relationship Id="rId9" Type="http://schemas.openxmlformats.org/officeDocument/2006/relationships/hyperlink" Target="https://nchph.org/" TargetMode="External"/><Relationship Id="rId5" Type="http://schemas.openxmlformats.org/officeDocument/2006/relationships/hyperlink" Target="https://nhchc.org/antigen-testing-playbook/" TargetMode="External"/><Relationship Id="rId6" Type="http://schemas.openxmlformats.org/officeDocument/2006/relationships/image" Target="../media/image42.png"/><Relationship Id="rId7" Type="http://schemas.openxmlformats.org/officeDocument/2006/relationships/hyperlink" Target="https://nurseledcare.phmc.org/programs/hccn.html" TargetMode="External"/><Relationship Id="rId8" Type="http://schemas.openxmlformats.org/officeDocument/2006/relationships/image" Target="../media/image44.png"/><Relationship Id="rId11" Type="http://schemas.openxmlformats.org/officeDocument/2006/relationships/hyperlink" Target="https://bphc.hrsa.gov/emergency-response/coronavirus-health-center-data" TargetMode="External"/><Relationship Id="rId10" Type="http://schemas.openxmlformats.org/officeDocument/2006/relationships/hyperlink" Target="https://nchph.org/dashboard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hudgis-hud.opendata.arcgis.com/datasets/federally-qualified-health-centers-fqhc-providing-vaccinations?geometry=90.821%2C-23.045%2C-95.156%2C69.973" TargetMode="External"/><Relationship Id="rId4" Type="http://schemas.openxmlformats.org/officeDocument/2006/relationships/hyperlink" Target="https://hudgis-hud.opendata.arcgis.com/datasets/federally-qualified-health-centers-fqhc-providing-vaccinations?geometry=90.821%2C-23.045%2C-95.156%2C69.973" TargetMode="External"/><Relationship Id="rId9" Type="http://schemas.openxmlformats.org/officeDocument/2006/relationships/image" Target="../media/image46.png"/><Relationship Id="rId5" Type="http://schemas.openxmlformats.org/officeDocument/2006/relationships/hyperlink" Target="https://hudgis-hud.opendata.arcgis.com/datasets/federally-qualified-health-service-fqhc-vaccination-service-areas" TargetMode="External"/><Relationship Id="rId6" Type="http://schemas.openxmlformats.org/officeDocument/2006/relationships/hyperlink" Target="https://hudgis-hud.opendata.arcgis.com/datasets/shortest-routes-from-tracts-to-nearest-fqhc-providing-vaccinations?geometry=110.940%2C20.922%2C17.952%2C63.530" TargetMode="External"/><Relationship Id="rId7" Type="http://schemas.openxmlformats.org/officeDocument/2006/relationships/image" Target="../media/image45.png"/><Relationship Id="rId8" Type="http://schemas.openxmlformats.org/officeDocument/2006/relationships/image" Target="../media/image4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8.png"/><Relationship Id="rId4" Type="http://schemas.openxmlformats.org/officeDocument/2006/relationships/hyperlink" Target="https://www.healthcenterinfo.org/priority-topics/covid-19/covid-19-vaccine-distribution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bphccommunications.secure.force.com/ContactBPHC/BPHC_Contact_Form" TargetMode="External"/><Relationship Id="rId4" Type="http://schemas.openxmlformats.org/officeDocument/2006/relationships/hyperlink" Target="https://www.hrsa.gov/coronavirus/health-center-program" TargetMode="External"/><Relationship Id="rId5" Type="http://schemas.openxmlformats.org/officeDocument/2006/relationships/hyperlink" Target="https://bphc.hrsa.gov/emergency-response/coronavirus-frequently-asked-questions" TargetMode="External"/><Relationship Id="rId6" Type="http://schemas.openxmlformats.org/officeDocument/2006/relationships/hyperlink" Target="https://bphc.hrsa.gov/emergency-response/covid-19-survey-tools-questions" TargetMode="External"/><Relationship Id="rId7" Type="http://schemas.openxmlformats.org/officeDocument/2006/relationships/hyperlink" Target="https://bphc.hrsa.gov/qualityimprovement/strategicpartnerships/ncapca/associations.html" TargetMode="External"/><Relationship Id="rId8" Type="http://schemas.openxmlformats.org/officeDocument/2006/relationships/hyperlink" Target="https://www.immunizationmanagers.org/page/MemPage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www.hrsa.gov/coronavirus/health-center-program" TargetMode="External"/><Relationship Id="rId4" Type="http://schemas.openxmlformats.org/officeDocument/2006/relationships/image" Target="../media/image50.png"/><Relationship Id="rId9" Type="http://schemas.openxmlformats.org/officeDocument/2006/relationships/hyperlink" Target="https://public.govdelivery.com/accounts/USHHSHRSA/subscriber/new?qsp=HRSA-subscribe" TargetMode="External"/><Relationship Id="rId5" Type="http://schemas.openxmlformats.org/officeDocument/2006/relationships/hyperlink" Target="https://public.govdelivery.com/accounts/USHHSHRSA/subscriber/new?qsp=HRSA-subscribe" TargetMode="External"/><Relationship Id="rId6" Type="http://schemas.openxmlformats.org/officeDocument/2006/relationships/image" Target="../media/image51.png"/><Relationship Id="rId7" Type="http://schemas.openxmlformats.org/officeDocument/2006/relationships/hyperlink" Target="https://bphc.hrsa.gov/" TargetMode="External"/><Relationship Id="rId8" Type="http://schemas.openxmlformats.org/officeDocument/2006/relationships/hyperlink" Target="https://public.govdelivery.com/accounts/USHHSHRSA/subscriber/new?qsp=HRSA-subscribe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www.nachc.org/research-and-data/research-fact-sheets-and-infographics/infographics-national-findings-on-health-centers-response-to-covid-19/" TargetMode="External"/><Relationship Id="rId4" Type="http://schemas.openxmlformats.org/officeDocument/2006/relationships/hyperlink" Target="http://nchph.org/DASHBOARD/" TargetMode="External"/><Relationship Id="rId5" Type="http://schemas.openxmlformats.org/officeDocument/2006/relationships/hyperlink" Target="http://www.ncfh.org/covid.html" TargetMode="External"/><Relationship Id="rId6" Type="http://schemas.openxmlformats.org/officeDocument/2006/relationships/hyperlink" Target="https://nrcrim.umn.edu/health-education/translated-materials-library" TargetMode="External"/><Relationship Id="rId7" Type="http://schemas.openxmlformats.org/officeDocument/2006/relationships/hyperlink" Target="http://www.farmworkerjustice.org/advocacy_program/covid-19/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hudexchange.info/resource/6229/covid19-homeless-system-response-vaccine-planning-and-distribution/" TargetMode="External"/><Relationship Id="rId4" Type="http://schemas.openxmlformats.org/officeDocument/2006/relationships/hyperlink" Target="https://nhchc.org/clinical-practice/diseases-and-conditions/influenza/" TargetMode="External"/><Relationship Id="rId5" Type="http://schemas.openxmlformats.org/officeDocument/2006/relationships/hyperlink" Target="https://nhchc.org/council-covid-19-flash-blast/" TargetMode="External"/><Relationship Id="rId6" Type="http://schemas.openxmlformats.org/officeDocument/2006/relationships/hyperlink" Target="https://nhchc.org/wp-content/uploads/2021/02/COVID-19-Infographic-3.pdf" TargetMode="External"/><Relationship Id="rId7" Type="http://schemas.openxmlformats.org/officeDocument/2006/relationships/hyperlink" Target="https://nhchc.org/wp-content/uploads/2021/02/Letter-to-states-vaccine-priority-for-homeless-2.pdf" TargetMode="External"/><Relationship Id="rId8" Type="http://schemas.openxmlformats.org/officeDocument/2006/relationships/hyperlink" Target="http://coronavirus.aapcho.or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0.png"/><Relationship Id="rId5" Type="http://schemas.openxmlformats.org/officeDocument/2006/relationships/image" Target="../media/image29.png"/><Relationship Id="rId6" Type="http://schemas.openxmlformats.org/officeDocument/2006/relationships/image" Target="../media/image23.png"/><Relationship Id="rId7" Type="http://schemas.openxmlformats.org/officeDocument/2006/relationships/image" Target="../media/image21.png"/><Relationship Id="rId8" Type="http://schemas.openxmlformats.org/officeDocument/2006/relationships/image" Target="../media/image11.png"/><Relationship Id="rId11" Type="http://schemas.openxmlformats.org/officeDocument/2006/relationships/image" Target="../media/image9.png"/><Relationship Id="rId10" Type="http://schemas.openxmlformats.org/officeDocument/2006/relationships/image" Target="../media/image22.png"/><Relationship Id="rId13" Type="http://schemas.openxmlformats.org/officeDocument/2006/relationships/image" Target="../media/image17.png"/><Relationship Id="rId12" Type="http://schemas.openxmlformats.org/officeDocument/2006/relationships/image" Target="../media/image19.png"/><Relationship Id="rId14" Type="http://schemas.openxmlformats.org/officeDocument/2006/relationships/image" Target="../media/image1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hyperlink" Target="https://bphc.hrsa.gov/emergency-response/coronavirus-frequently-asked-questions?field_faq_category_tid=306&amp;combine=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protect-us.mimecast.com/s/gY5JCG6o5ZI1WLRQTKtm9C/" TargetMode="External"/><Relationship Id="rId4" Type="http://schemas.openxmlformats.org/officeDocument/2006/relationships/hyperlink" Target="https://protect-us.mimecast.com/s/SYKBCJ6rqZIqpQvDIGcnYl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2"/>
          <p:cNvSpPr txBox="1"/>
          <p:nvPr>
            <p:ph type="ctrTitle"/>
          </p:nvPr>
        </p:nvSpPr>
        <p:spPr>
          <a:xfrm>
            <a:off x="311700" y="539725"/>
            <a:ext cx="88323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" sz="3140"/>
              <a:t>Special Populations Roundtable</a:t>
            </a:r>
            <a:endParaRPr i="1" sz="314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40"/>
              <a:t>Health Center COVID-19 Vaccine Program</a:t>
            </a:r>
            <a:endParaRPr sz="3140"/>
          </a:p>
        </p:txBody>
      </p:sp>
      <p:sp>
        <p:nvSpPr>
          <p:cNvPr id="388" name="Google Shape;388;p5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May 7,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1"/>
          <p:cNvSpPr txBox="1"/>
          <p:nvPr>
            <p:ph type="title"/>
          </p:nvPr>
        </p:nvSpPr>
        <p:spPr>
          <a:xfrm>
            <a:off x="311675" y="798600"/>
            <a:ext cx="83076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5488"/>
              <a:t>Chat Icebreaker:</a:t>
            </a:r>
            <a:endParaRPr sz="5488"/>
          </a:p>
          <a:p>
            <a:pPr indent="-41839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9"/>
              <a:buFont typeface="Arial"/>
              <a:buChar char="●"/>
            </a:pPr>
            <a:r>
              <a:rPr lang="en" sz="2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 and role</a:t>
            </a:r>
            <a:endParaRPr sz="29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839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9"/>
              <a:buFont typeface="Arial"/>
              <a:buChar char="●"/>
            </a:pPr>
            <a:r>
              <a:rPr lang="en" sz="2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 center name</a:t>
            </a:r>
            <a:endParaRPr sz="29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839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9"/>
              <a:buFont typeface="Arial"/>
              <a:buChar char="●"/>
            </a:pPr>
            <a:r>
              <a:rPr lang="en" sz="2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 center location and no. of sites</a:t>
            </a:r>
            <a:endParaRPr sz="5488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2"/>
          <p:cNvSpPr txBox="1"/>
          <p:nvPr>
            <p:ph type="title"/>
          </p:nvPr>
        </p:nvSpPr>
        <p:spPr>
          <a:xfrm>
            <a:off x="311675" y="798600"/>
            <a:ext cx="83076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5488"/>
              <a:t>Poll #1</a:t>
            </a:r>
            <a:endParaRPr sz="5488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488"/>
              <a:t>Did you attend the roundtable on 4/23?</a:t>
            </a:r>
            <a:endParaRPr sz="2488"/>
          </a:p>
          <a:p>
            <a:pPr indent="-35489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89"/>
              <a:buFont typeface="Arial"/>
              <a:buChar char="●"/>
            </a:pPr>
            <a:r>
              <a:rPr lang="en" sz="1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sz="198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483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88"/>
              <a:buFont typeface="Arial"/>
              <a:buChar char="●"/>
            </a:pPr>
            <a:r>
              <a:rPr lang="en" sz="1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sz="198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3"/>
          <p:cNvSpPr txBox="1"/>
          <p:nvPr>
            <p:ph type="title"/>
          </p:nvPr>
        </p:nvSpPr>
        <p:spPr>
          <a:xfrm>
            <a:off x="311675" y="798600"/>
            <a:ext cx="83076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5597"/>
              <a:buNone/>
            </a:pPr>
            <a:r>
              <a:rPr lang="en" sz="5488"/>
              <a:t>Poll #2</a:t>
            </a:r>
            <a:endParaRPr sz="5488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4694"/>
              <a:buNone/>
            </a:pPr>
            <a:r>
              <a:rPr lang="en" sz="2488"/>
              <a:t>With which of the following local HUD grantees and program participants does your health center have existing  or expanded partnerships to fight COVID-19?</a:t>
            </a:r>
            <a:endParaRPr sz="2488"/>
          </a:p>
          <a:p>
            <a:pPr indent="-34226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50"/>
              <a:buFont typeface="Arial"/>
              <a:buChar char="●"/>
            </a:pPr>
            <a:r>
              <a:rPr lang="en" sz="1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Single- and multi-family housing owners/managers </a:t>
            </a:r>
            <a:endParaRPr sz="198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26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50"/>
              <a:buFont typeface="Arial"/>
              <a:buChar char="●"/>
            </a:pPr>
            <a:r>
              <a:rPr lang="en" sz="1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 housing authorities </a:t>
            </a:r>
            <a:endParaRPr sz="198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26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50"/>
              <a:buFont typeface="Arial"/>
              <a:buChar char="●"/>
            </a:pPr>
            <a:r>
              <a:rPr lang="en" sz="1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Continuums of Care and homeless providers</a:t>
            </a:r>
            <a:endParaRPr sz="198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26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50"/>
              <a:buFont typeface="Arial"/>
              <a:buChar char="●"/>
            </a:pPr>
            <a:r>
              <a:rPr lang="en" sz="1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(provide details in chat)</a:t>
            </a:r>
            <a:endParaRPr sz="198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26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50"/>
              <a:buFont typeface="Arial"/>
              <a:buChar char="●"/>
            </a:pPr>
            <a:r>
              <a:rPr lang="en" sz="1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None</a:t>
            </a:r>
            <a:endParaRPr sz="198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26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50"/>
              <a:buFont typeface="Arial"/>
              <a:buChar char="●"/>
            </a:pPr>
            <a:r>
              <a:rPr lang="en" sz="1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N/A</a:t>
            </a:r>
            <a:endParaRPr sz="198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4"/>
          <p:cNvSpPr txBox="1"/>
          <p:nvPr>
            <p:ph type="title"/>
          </p:nvPr>
        </p:nvSpPr>
        <p:spPr>
          <a:xfrm>
            <a:off x="311675" y="798600"/>
            <a:ext cx="83076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5597"/>
              <a:buNone/>
            </a:pPr>
            <a:r>
              <a:rPr lang="en" sz="5488"/>
              <a:t>Poll #3</a:t>
            </a:r>
            <a:endParaRPr sz="5488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4694"/>
              <a:buNone/>
            </a:pPr>
            <a:r>
              <a:rPr lang="en" sz="2488"/>
              <a:t>Which of the following strategies has your health center used to combat COVID-19? (choose all that apply)</a:t>
            </a:r>
            <a:endParaRPr sz="2488"/>
          </a:p>
          <a:p>
            <a:pPr indent="-34226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50"/>
              <a:buFont typeface="Arial"/>
              <a:buChar char="●"/>
            </a:pPr>
            <a:r>
              <a:rPr lang="en" sz="1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Targeted outreach for testing and vaccines</a:t>
            </a:r>
            <a:endParaRPr sz="198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20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Providing information to promote vaccine confidence</a:t>
            </a:r>
            <a:endParaRPr sz="198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26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50"/>
              <a:buFont typeface="Arial"/>
              <a:buChar char="●"/>
            </a:pPr>
            <a:r>
              <a:rPr lang="en" sz="1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Offering testing and vaccinations </a:t>
            </a:r>
            <a:endParaRPr sz="198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26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50"/>
              <a:buFont typeface="Arial"/>
              <a:buChar char="●"/>
            </a:pPr>
            <a:r>
              <a:rPr lang="en" sz="1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Facilitating</a:t>
            </a:r>
            <a:r>
              <a:rPr lang="en" sz="1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vaccine clinics at other sites (like public housing buildings/farms/etc.)</a:t>
            </a:r>
            <a:endParaRPr sz="198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26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50"/>
              <a:buFont typeface="Arial"/>
              <a:buChar char="●"/>
            </a:pPr>
            <a:r>
              <a:rPr lang="en" sz="1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Providing information about primary care services to </a:t>
            </a:r>
            <a:r>
              <a:rPr lang="en" sz="1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r>
              <a:rPr lang="en" sz="1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members </a:t>
            </a:r>
            <a:endParaRPr sz="198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26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50"/>
              <a:buFont typeface="Arial"/>
              <a:buChar char="●"/>
            </a:pPr>
            <a:r>
              <a:rPr lang="en" sz="1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Assisting with transportation for testing and vaccination</a:t>
            </a:r>
            <a:endParaRPr sz="198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20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(provide details in chat)</a:t>
            </a:r>
            <a:endParaRPr sz="198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26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50"/>
              <a:buFont typeface="Arial"/>
              <a:buChar char="●"/>
            </a:pPr>
            <a:r>
              <a:rPr lang="en" sz="1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None</a:t>
            </a:r>
            <a:endParaRPr sz="198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26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50"/>
              <a:buFont typeface="Arial"/>
              <a:buChar char="●"/>
            </a:pPr>
            <a:r>
              <a:rPr lang="en" sz="1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N/A</a:t>
            </a:r>
            <a:endParaRPr sz="198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5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"/>
              <a:t>BPHC Update</a:t>
            </a:r>
            <a:endParaRPr i="1"/>
          </a:p>
        </p:txBody>
      </p:sp>
      <p:sp>
        <p:nvSpPr>
          <p:cNvPr id="481" name="Google Shape;481;p65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b="1" lang="en"/>
              <a:t>Suma Nair, PhD, MS, RD</a:t>
            </a:r>
            <a:br>
              <a:rPr lang="en"/>
            </a:br>
            <a:r>
              <a:rPr lang="en"/>
              <a:t>Director, Office of Quality Improvement</a:t>
            </a:r>
            <a:br>
              <a:rPr lang="en"/>
            </a:br>
            <a:r>
              <a:rPr lang="en"/>
              <a:t>Bureau of Primary Health Care</a:t>
            </a:r>
            <a:br>
              <a:rPr lang="en"/>
            </a:br>
            <a:r>
              <a:rPr lang="en"/>
              <a:t>Health Resources and Services Administration</a:t>
            </a:r>
            <a:endParaRPr/>
          </a:p>
        </p:txBody>
      </p:sp>
      <p:pic>
        <p:nvPicPr>
          <p:cNvPr id="482" name="Google Shape;482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678538"/>
            <a:ext cx="3786426" cy="378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6"/>
          <p:cNvSpPr txBox="1"/>
          <p:nvPr>
            <p:ph type="ctrTitle"/>
          </p:nvPr>
        </p:nvSpPr>
        <p:spPr>
          <a:xfrm>
            <a:off x="611058" y="1843454"/>
            <a:ext cx="7886700" cy="120454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ct val="100000"/>
              <a:buFont typeface="Calibri"/>
              <a:buNone/>
            </a:pPr>
            <a:r>
              <a:rPr lang="en" sz="3200"/>
              <a:t>Health Center COVID-19 Vaccine Program</a:t>
            </a:r>
            <a:br>
              <a:rPr lang="en" sz="3200"/>
            </a:br>
            <a:r>
              <a:rPr lang="en" sz="2700"/>
              <a:t>Special Populations Roundtable</a:t>
            </a:r>
            <a:br>
              <a:rPr lang="en" sz="1900"/>
            </a:br>
            <a:r>
              <a:rPr i="1" lang="en" sz="1900"/>
              <a:t>May 7, 2021</a:t>
            </a:r>
            <a:endParaRPr sz="1100"/>
          </a:p>
        </p:txBody>
      </p:sp>
      <p:sp>
        <p:nvSpPr>
          <p:cNvPr id="489" name="Google Shape;489;p66"/>
          <p:cNvSpPr txBox="1"/>
          <p:nvPr>
            <p:ph idx="1" type="subTitle"/>
          </p:nvPr>
        </p:nvSpPr>
        <p:spPr>
          <a:xfrm>
            <a:off x="742950" y="3048000"/>
            <a:ext cx="4069475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1400">
                <a:solidFill>
                  <a:schemeClr val="accent2"/>
                </a:solidFill>
              </a:rPr>
              <a:t>Suma Nair PhD, MS, RD</a:t>
            </a:r>
            <a:endParaRPr sz="14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1400">
                <a:solidFill>
                  <a:schemeClr val="accent2"/>
                </a:solidFill>
              </a:rPr>
              <a:t>Director, Office of Quality Improvement </a:t>
            </a:r>
            <a:endParaRPr sz="14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1400">
                <a:solidFill>
                  <a:srgbClr val="0F4D7B"/>
                </a:solidFill>
              </a:rPr>
              <a:t>Bureau of Primary Health Care (BPHC)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1400">
                <a:solidFill>
                  <a:srgbClr val="0F4D7B"/>
                </a:solidFill>
              </a:rPr>
              <a:t>Health Resources and Services Administration (HRSA)</a:t>
            </a:r>
            <a:endParaRPr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7"/>
          <p:cNvSpPr txBox="1"/>
          <p:nvPr>
            <p:ph idx="12" type="sldNum"/>
          </p:nvPr>
        </p:nvSpPr>
        <p:spPr>
          <a:xfrm>
            <a:off x="6954012" y="4869180"/>
            <a:ext cx="2057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496" name="Google Shape;496;p67"/>
          <p:cNvSpPr txBox="1"/>
          <p:nvPr>
            <p:ph type="title"/>
          </p:nvPr>
        </p:nvSpPr>
        <p:spPr>
          <a:xfrm>
            <a:off x="628650" y="1"/>
            <a:ext cx="8382762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</a:pPr>
            <a:r>
              <a:rPr lang="en" sz="1100"/>
              <a:t>Health Center COVID-19 Vaccine Program Overview</a:t>
            </a:r>
            <a:endParaRPr sz="1100"/>
          </a:p>
        </p:txBody>
      </p:sp>
      <p:sp>
        <p:nvSpPr>
          <p:cNvPr id="497" name="Google Shape;497;p67"/>
          <p:cNvSpPr txBox="1"/>
          <p:nvPr>
            <p:ph idx="1" type="body"/>
          </p:nvPr>
        </p:nvSpPr>
        <p:spPr>
          <a:xfrm>
            <a:off x="630936" y="1085850"/>
            <a:ext cx="5541264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66700" lvl="0" marL="266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100"/>
              <a:t>HRSA and CDC partnership to directly allocate supply of COVID-19 vaccine to health centers</a:t>
            </a:r>
            <a:endParaRPr sz="2100"/>
          </a:p>
          <a:p>
            <a:pPr indent="-101600" lvl="0" marL="266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100"/>
          </a:p>
          <a:p>
            <a:pPr indent="-266700" lvl="0" marL="266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" sz="2100"/>
              <a:t>All HRSA-funded health centers and Health Center Program look-alikes are now eligible</a:t>
            </a:r>
            <a:endParaRPr sz="2100"/>
          </a:p>
          <a:p>
            <a:pPr indent="-101600" lvl="0" marL="266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100"/>
          </a:p>
          <a:p>
            <a:pPr indent="-266700" lvl="0" marL="266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" sz="2100"/>
              <a:t>List of participating health centers: </a:t>
            </a:r>
            <a:r>
              <a:rPr lang="en" sz="2100" u="sng">
                <a:solidFill>
                  <a:schemeClr val="hlink"/>
                </a:solidFill>
                <a:hlinkClick r:id="rId3"/>
              </a:rPr>
              <a:t>https://www.hrsa.gov/coronavirus/health-center-program/participants</a:t>
            </a:r>
            <a:r>
              <a:rPr lang="en" sz="2100"/>
              <a:t> </a:t>
            </a:r>
            <a:endParaRPr sz="2100"/>
          </a:p>
        </p:txBody>
      </p:sp>
      <p:sp>
        <p:nvSpPr>
          <p:cNvPr descr="&quot;“…equity is our North Star here.” &#10;- Dr. Marcella Nunez-Smith, chair of the COVID-19 Health Equity Task Force" id="498" name="Google Shape;498;p67"/>
          <p:cNvSpPr/>
          <p:nvPr/>
        </p:nvSpPr>
        <p:spPr>
          <a:xfrm>
            <a:off x="6172200" y="1235752"/>
            <a:ext cx="2773975" cy="1915418"/>
          </a:xfrm>
          <a:prstGeom prst="roundRect">
            <a:avLst>
              <a:gd fmla="val 16667" name="adj"/>
            </a:avLst>
          </a:prstGeom>
          <a:solidFill>
            <a:srgbClr val="0F4D7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“…equity is our North Star here.” 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0" i="0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Dr. Marcella Nunez-Smith, Chair of the COVID-19 </a:t>
            </a:r>
            <a:br>
              <a:rPr b="0" i="0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 Equity Task Force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&quot; &quot;" id="499" name="Google Shape;499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9450" y="3164359"/>
            <a:ext cx="966385" cy="966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8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2100"/>
              <a:buFont typeface="Calibri"/>
              <a:buNone/>
            </a:pPr>
            <a:r>
              <a:rPr lang="en" sz="2100"/>
              <a:t>Overall COVID-19 Vaccines Administered to Date by Health Centers: </a:t>
            </a:r>
            <a:br>
              <a:rPr lang="en" sz="2100"/>
            </a:br>
            <a:r>
              <a:rPr lang="en" sz="2100"/>
              <a:t>Race/Ethnicity Known</a:t>
            </a:r>
            <a:endParaRPr sz="1100"/>
          </a:p>
        </p:txBody>
      </p:sp>
      <p:sp>
        <p:nvSpPr>
          <p:cNvPr id="506" name="Google Shape;506;p68"/>
          <p:cNvSpPr txBox="1"/>
          <p:nvPr>
            <p:ph idx="2" type="body"/>
          </p:nvPr>
        </p:nvSpPr>
        <p:spPr>
          <a:xfrm>
            <a:off x="628650" y="4604191"/>
            <a:ext cx="7146036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700"/>
              <a:t>For additional information regarding  Health Center COVID-19 Vaccinations Among Racial and Ethnic Minority Patients, please visit: </a:t>
            </a:r>
            <a:r>
              <a:rPr lang="en" sz="700" u="sng">
                <a:solidFill>
                  <a:schemeClr val="hlink"/>
                </a:solidFill>
                <a:hlinkClick r:id="rId3"/>
              </a:rPr>
              <a:t>https://data.hrsa.gov/topics/health-centers/covid-vaccination</a:t>
            </a:r>
            <a:r>
              <a:rPr lang="en" sz="700">
                <a:solidFill>
                  <a:schemeClr val="lt1"/>
                </a:solidFill>
              </a:rPr>
              <a:t> </a:t>
            </a:r>
            <a:endParaRPr sz="1100"/>
          </a:p>
        </p:txBody>
      </p:sp>
      <p:sp>
        <p:nvSpPr>
          <p:cNvPr id="507" name="Google Shape;507;p68"/>
          <p:cNvSpPr txBox="1"/>
          <p:nvPr>
            <p:ph idx="12" type="sldNum"/>
          </p:nvPr>
        </p:nvSpPr>
        <p:spPr>
          <a:xfrm>
            <a:off x="6954012" y="4869180"/>
            <a:ext cx="2057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descr="A total of 1,778,836 COVID-19 vaccines &#10;have been initiated by health centers to date. &#10;" id="508" name="Google Shape;508;p68"/>
          <p:cNvSpPr txBox="1"/>
          <p:nvPr/>
        </p:nvSpPr>
        <p:spPr>
          <a:xfrm>
            <a:off x="1484689" y="1354569"/>
            <a:ext cx="4229100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A total of </a:t>
            </a:r>
            <a:r>
              <a:rPr b="1" lang="en" sz="15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8,718,916 COVID-19 vaccine doses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have been administered by health centers to date. </a:t>
            </a:r>
            <a:endParaRPr sz="1100"/>
          </a:p>
        </p:txBody>
      </p:sp>
      <p:pic>
        <p:nvPicPr>
          <p:cNvPr id="509" name="Google Shape;509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50" y="889441"/>
            <a:ext cx="8572500" cy="384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9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</a:pPr>
            <a:r>
              <a:rPr lang="en" sz="1100"/>
              <a:t>Health Center COVID-19 Vaccine Program</a:t>
            </a:r>
            <a:endParaRPr sz="1100"/>
          </a:p>
        </p:txBody>
      </p:sp>
      <p:sp>
        <p:nvSpPr>
          <p:cNvPr id="516" name="Google Shape;516;p69"/>
          <p:cNvSpPr txBox="1"/>
          <p:nvPr>
            <p:ph idx="1" type="body"/>
          </p:nvPr>
        </p:nvSpPr>
        <p:spPr>
          <a:xfrm>
            <a:off x="514350" y="1085850"/>
            <a:ext cx="8286750" cy="48806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1800"/>
              <a:t>To date, health centers have ordered </a:t>
            </a:r>
            <a:r>
              <a:rPr b="1" lang="en" sz="1800"/>
              <a:t>5,933,160 doses </a:t>
            </a:r>
            <a:r>
              <a:rPr lang="en" sz="1800"/>
              <a:t>for </a:t>
            </a:r>
            <a:r>
              <a:rPr b="1" lang="en" sz="1800"/>
              <a:t>2,096 sites.</a:t>
            </a:r>
            <a:endParaRPr sz="1500"/>
          </a:p>
        </p:txBody>
      </p:sp>
      <p:sp>
        <p:nvSpPr>
          <p:cNvPr id="517" name="Google Shape;517;p69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8" name="Google Shape;518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573911"/>
            <a:ext cx="8229600" cy="3000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cked bar chart shows COVID-19 Vaccines Administered to Date by Health Centers: Race/Ethnicity Known, 2/26/21-4/30/21" id="524" name="Google Shape;524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" y="914400"/>
            <a:ext cx="8572500" cy="384048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70"/>
          <p:cNvSpPr txBox="1"/>
          <p:nvPr>
            <p:ph idx="12" type="sldNum"/>
          </p:nvPr>
        </p:nvSpPr>
        <p:spPr>
          <a:xfrm>
            <a:off x="6954012" y="4869180"/>
            <a:ext cx="2057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526" name="Google Shape;526;p70"/>
          <p:cNvSpPr txBox="1"/>
          <p:nvPr/>
        </p:nvSpPr>
        <p:spPr>
          <a:xfrm>
            <a:off x="2327563" y="0"/>
            <a:ext cx="680085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2100"/>
              <a:buFont typeface="Calibri"/>
              <a:buNone/>
            </a:pPr>
            <a:r>
              <a:rPr b="1" lang="en" sz="21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COVID-19 Vaccines Administered to Date by Health Centers: Race/Ethnicity Known</a:t>
            </a:r>
            <a:endParaRPr b="1" sz="3000">
              <a:solidFill>
                <a:srgbClr val="0F4D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70"/>
          <p:cNvSpPr txBox="1"/>
          <p:nvPr/>
        </p:nvSpPr>
        <p:spPr>
          <a:xfrm>
            <a:off x="171450" y="159901"/>
            <a:ext cx="2067790" cy="480299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1400"/>
              <a:buFont typeface="Calibri"/>
              <a:buNone/>
            </a:pPr>
            <a:r>
              <a:rPr b="1" lang="en" sz="14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Health Center     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1400"/>
              <a:buFont typeface="Calibri"/>
              <a:buNone/>
            </a:pPr>
            <a:r>
              <a:rPr b="1" lang="en" sz="14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COVID-19 Vaccine Program</a:t>
            </a:r>
            <a:endParaRPr b="1" sz="2100">
              <a:solidFill>
                <a:srgbClr val="0F4D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 total of 806,024 COVID-19 vaccines &#10;have been completed by health centers to date. &#10;" id="528" name="Google Shape;528;p70"/>
          <p:cNvSpPr txBox="1"/>
          <p:nvPr/>
        </p:nvSpPr>
        <p:spPr>
          <a:xfrm>
            <a:off x="1216775" y="1074301"/>
            <a:ext cx="5257800" cy="7617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Through the </a:t>
            </a:r>
            <a:r>
              <a:rPr b="1" lang="en" sz="15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Health Center COVID-19 Vaccine Program</a:t>
            </a:r>
            <a:r>
              <a:rPr lang="en" sz="15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, a</a:t>
            </a:r>
            <a:r>
              <a:rPr b="0" lang="en" sz="15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 total of </a:t>
            </a:r>
            <a:r>
              <a:rPr b="1" lang="en" sz="15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2,642,218 COVID-19 vaccine doses </a:t>
            </a:r>
            <a:r>
              <a:rPr b="0" lang="en" sz="15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have been administered by participating health centers to date. 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Today’s Facilitators</a:t>
            </a:r>
            <a:endParaRPr/>
          </a:p>
        </p:txBody>
      </p:sp>
      <p:sp>
        <p:nvSpPr>
          <p:cNvPr id="394" name="Google Shape;394;p53"/>
          <p:cNvSpPr txBox="1"/>
          <p:nvPr/>
        </p:nvSpPr>
        <p:spPr>
          <a:xfrm>
            <a:off x="1677725" y="3830175"/>
            <a:ext cx="2025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Colleen Reinert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Program Director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MHP Salud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5" name="Google Shape;395;p53"/>
          <p:cNvSpPr txBox="1"/>
          <p:nvPr/>
        </p:nvSpPr>
        <p:spPr>
          <a:xfrm>
            <a:off x="4252213" y="3830175"/>
            <a:ext cx="3888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Darlene Jenkins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Senior Director of Programs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National Health Care for the Homeless Council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6" name="Google Shape;396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7875" y="1698012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3863" y="1864699"/>
            <a:ext cx="1905000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658" y="914400"/>
            <a:ext cx="8572500" cy="384048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71"/>
          <p:cNvSpPr txBox="1"/>
          <p:nvPr>
            <p:ph idx="12" type="sldNum"/>
          </p:nvPr>
        </p:nvSpPr>
        <p:spPr>
          <a:xfrm>
            <a:off x="6954012" y="4869180"/>
            <a:ext cx="2057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536" name="Google Shape;536;p71"/>
          <p:cNvSpPr txBox="1"/>
          <p:nvPr/>
        </p:nvSpPr>
        <p:spPr>
          <a:xfrm>
            <a:off x="2327563" y="0"/>
            <a:ext cx="680085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2100"/>
              <a:buFont typeface="Calibri"/>
              <a:buNone/>
            </a:pPr>
            <a:r>
              <a:rPr b="1" lang="en" sz="21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COVID-19 Vaccines Administered to Date by Health Centers: Special Populations Receiving Doses</a:t>
            </a:r>
            <a:endParaRPr b="1" sz="3000" strike="sngStrike">
              <a:solidFill>
                <a:srgbClr val="0F4D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71"/>
          <p:cNvSpPr txBox="1"/>
          <p:nvPr/>
        </p:nvSpPr>
        <p:spPr>
          <a:xfrm>
            <a:off x="171450" y="159901"/>
            <a:ext cx="2067790" cy="480299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1400"/>
              <a:buFont typeface="Calibri"/>
              <a:buNone/>
            </a:pPr>
            <a:r>
              <a:rPr b="1" lang="en" sz="14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Health Center     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1400"/>
              <a:buFont typeface="Calibri"/>
              <a:buNone/>
            </a:pPr>
            <a:r>
              <a:rPr b="1" lang="en" sz="14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COVID-19 Vaccine Program</a:t>
            </a:r>
            <a:endParaRPr b="1" sz="2100">
              <a:solidFill>
                <a:srgbClr val="0F4D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71"/>
          <p:cNvSpPr/>
          <p:nvPr/>
        </p:nvSpPr>
        <p:spPr>
          <a:xfrm>
            <a:off x="529711" y="2731279"/>
            <a:ext cx="1849582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Migratory &amp; Seasonal Agricultural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Workers: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4% (115,563) of doses</a:t>
            </a:r>
            <a:endParaRPr sz="1100"/>
          </a:p>
        </p:txBody>
      </p:sp>
      <p:sp>
        <p:nvSpPr>
          <p:cNvPr id="539" name="Google Shape;539;p71"/>
          <p:cNvSpPr/>
          <p:nvPr/>
        </p:nvSpPr>
        <p:spPr>
          <a:xfrm>
            <a:off x="2604321" y="2834640"/>
            <a:ext cx="1849582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Patients Experiencing Homelessness: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3% (71,905) of doses</a:t>
            </a:r>
            <a:endParaRPr sz="1100"/>
          </a:p>
        </p:txBody>
      </p:sp>
      <p:sp>
        <p:nvSpPr>
          <p:cNvPr id="540" name="Google Shape;540;p71"/>
          <p:cNvSpPr/>
          <p:nvPr/>
        </p:nvSpPr>
        <p:spPr>
          <a:xfrm>
            <a:off x="4544123" y="2834640"/>
            <a:ext cx="2163907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Patients Who Are Residents of Public Housing: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4% (102,563) of doses</a:t>
            </a:r>
            <a:endParaRPr sz="1100"/>
          </a:p>
        </p:txBody>
      </p:sp>
      <p:sp>
        <p:nvSpPr>
          <p:cNvPr id="541" name="Google Shape;541;p71"/>
          <p:cNvSpPr/>
          <p:nvPr/>
        </p:nvSpPr>
        <p:spPr>
          <a:xfrm>
            <a:off x="6029221" y="1530290"/>
            <a:ext cx="1849582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Patients with Limited English Proficiency: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25% (655,442) of doses</a:t>
            </a:r>
            <a:endParaRPr sz="1100"/>
          </a:p>
        </p:txBody>
      </p:sp>
      <p:sp>
        <p:nvSpPr>
          <p:cNvPr descr="A total of 806,024 COVID-19 vaccines &#10;have been completed by health centers to date. &#10;" id="542" name="Google Shape;542;p71"/>
          <p:cNvSpPr txBox="1"/>
          <p:nvPr/>
        </p:nvSpPr>
        <p:spPr>
          <a:xfrm>
            <a:off x="529711" y="1148960"/>
            <a:ext cx="5198277" cy="69249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Through the </a:t>
            </a:r>
            <a:r>
              <a:rPr b="1" lang="en" sz="14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Health Center COVID-19 Vaccine Program</a:t>
            </a:r>
            <a:r>
              <a:rPr lang="en" sz="14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a total of </a:t>
            </a:r>
            <a:r>
              <a:rPr b="1" lang="en" sz="14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2,642,218 COVID-19 vaccine doses </a:t>
            </a:r>
            <a:r>
              <a:rPr lang="en" sz="14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have been administered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by participating health centers to date.</a:t>
            </a:r>
            <a:endParaRPr sz="1200">
              <a:solidFill>
                <a:srgbClr val="0F4D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" y="1017270"/>
            <a:ext cx="8572500" cy="384048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72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ct val="272727"/>
              <a:buFont typeface="Calibri"/>
              <a:buNone/>
            </a:pPr>
            <a:r>
              <a:rPr lang="en" sz="1100"/>
              <a:t>Community-Based Vaccination Efforts:</a:t>
            </a:r>
            <a:br>
              <a:rPr lang="en" sz="1100"/>
            </a:br>
            <a:r>
              <a:rPr lang="en" sz="1100"/>
              <a:t>Week Ending 4/23/2021</a:t>
            </a:r>
            <a:endParaRPr sz="1100"/>
          </a:p>
        </p:txBody>
      </p:sp>
      <p:sp>
        <p:nvSpPr>
          <p:cNvPr id="550" name="Google Shape;550;p72"/>
          <p:cNvSpPr txBox="1"/>
          <p:nvPr>
            <p:ph idx="12" type="sldNum"/>
          </p:nvPr>
        </p:nvSpPr>
        <p:spPr>
          <a:xfrm>
            <a:off x="6954012" y="4869180"/>
            <a:ext cx="2057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551" name="Google Shape;551;p72"/>
          <p:cNvSpPr txBox="1"/>
          <p:nvPr/>
        </p:nvSpPr>
        <p:spPr>
          <a:xfrm>
            <a:off x="802218" y="908221"/>
            <a:ext cx="8056032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40%</a:t>
            </a:r>
            <a:r>
              <a:rPr lang="en" sz="15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 of all health centers and </a:t>
            </a:r>
            <a:r>
              <a:rPr b="1" lang="en" sz="15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48% </a:t>
            </a:r>
            <a:r>
              <a:rPr lang="en" sz="15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of vaccine program participants used mobile vans or held pop up clinics to administer vaccines via a combined total of </a:t>
            </a:r>
            <a:r>
              <a:rPr b="1" lang="en" sz="15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1,607</a:t>
            </a:r>
            <a:r>
              <a:rPr lang="en" sz="15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 community-based events last week*</a:t>
            </a:r>
            <a:endParaRPr sz="1100"/>
          </a:p>
        </p:txBody>
      </p:sp>
      <p:sp>
        <p:nvSpPr>
          <p:cNvPr id="552" name="Google Shape;552;p72"/>
          <p:cNvSpPr txBox="1"/>
          <p:nvPr>
            <p:ph idx="2" type="body"/>
          </p:nvPr>
        </p:nvSpPr>
        <p:spPr>
          <a:xfrm>
            <a:off x="628650" y="4880975"/>
            <a:ext cx="7146036" cy="2625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900">
                <a:solidFill>
                  <a:schemeClr val="lt1"/>
                </a:solidFill>
              </a:rPr>
              <a:t>*Of those who responded to the voluntary, weekly Health Center COVID-19 Survey (433/1,085) and Survey Addendum (289/607) for 4/23/21</a:t>
            </a:r>
            <a:endParaRPr sz="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73"/>
          <p:cNvSpPr txBox="1"/>
          <p:nvPr>
            <p:ph type="title"/>
          </p:nvPr>
        </p:nvSpPr>
        <p:spPr>
          <a:xfrm>
            <a:off x="2400300" y="1"/>
            <a:ext cx="611505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ct val="272727"/>
              <a:buFont typeface="Calibri"/>
              <a:buNone/>
            </a:pPr>
            <a:r>
              <a:rPr lang="en" sz="1100"/>
              <a:t>Migrant Health Center Program Highlights</a:t>
            </a:r>
            <a:endParaRPr sz="1100"/>
          </a:p>
        </p:txBody>
      </p:sp>
      <p:sp>
        <p:nvSpPr>
          <p:cNvPr id="559" name="Google Shape;559;p73"/>
          <p:cNvSpPr txBox="1"/>
          <p:nvPr>
            <p:ph idx="1" type="body"/>
          </p:nvPr>
        </p:nvSpPr>
        <p:spPr>
          <a:xfrm>
            <a:off x="628650" y="1083564"/>
            <a:ext cx="8382762" cy="6880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1800"/>
              <a:t>In 2019, the Health Center Program served more than 1 million agricultural workers.</a:t>
            </a:r>
            <a:endParaRPr b="1" sz="1800"/>
          </a:p>
        </p:txBody>
      </p:sp>
      <p:sp>
        <p:nvSpPr>
          <p:cNvPr id="560" name="Google Shape;560;p73"/>
          <p:cNvSpPr txBox="1"/>
          <p:nvPr>
            <p:ph idx="2" type="body"/>
          </p:nvPr>
        </p:nvSpPr>
        <p:spPr>
          <a:xfrm>
            <a:off x="228600" y="1771650"/>
            <a:ext cx="3028950" cy="23558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273050" lvl="0" marL="266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lang="en" sz="1800"/>
              <a:t>176 health centers </a:t>
            </a:r>
            <a:r>
              <a:rPr lang="en" sz="1800"/>
              <a:t>receive section 330g funding, receiving more than </a:t>
            </a:r>
            <a:r>
              <a:rPr b="1" lang="en" sz="1800"/>
              <a:t>$412 million </a:t>
            </a:r>
            <a:r>
              <a:rPr lang="en" sz="1800"/>
              <a:t>in funding in 2019.</a:t>
            </a:r>
            <a:endParaRPr sz="1100"/>
          </a:p>
          <a:p>
            <a:pPr indent="-127000" lvl="0" marL="266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800"/>
          </a:p>
          <a:p>
            <a:pPr indent="-273050" lvl="0" marL="266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Char char="•"/>
            </a:pPr>
            <a:r>
              <a:rPr b="1" lang="en" sz="1800"/>
              <a:t>3.46%</a:t>
            </a:r>
            <a:r>
              <a:rPr lang="en" sz="1800"/>
              <a:t> of all health center patients are </a:t>
            </a:r>
            <a:r>
              <a:rPr b="1" lang="en" sz="1800"/>
              <a:t>agricultural workers</a:t>
            </a:r>
            <a:r>
              <a:rPr lang="en" sz="1800"/>
              <a:t>.</a:t>
            </a:r>
            <a:endParaRPr sz="1100"/>
          </a:p>
          <a:p>
            <a:pPr indent="-139700" lvl="0" marL="266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100"/>
          </a:p>
        </p:txBody>
      </p:sp>
      <p:pic>
        <p:nvPicPr>
          <p:cNvPr descr="Clustered bar chart shows Total Number of Migrant Health Center Patients, 2015-2017&#10;&#10; 2015 2016 2017&#10;Total MHC Patients 910,172 957,529 972,251&#10;" id="561" name="Google Shape;561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5581" y="1600200"/>
            <a:ext cx="5257800" cy="3120628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73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563" name="Google Shape;563;p73"/>
          <p:cNvSpPr txBox="1"/>
          <p:nvPr/>
        </p:nvSpPr>
        <p:spPr>
          <a:xfrm>
            <a:off x="171450" y="159901"/>
            <a:ext cx="2067790" cy="480299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1400"/>
              <a:buFont typeface="Calibri"/>
              <a:buNone/>
            </a:pPr>
            <a:r>
              <a:rPr b="1" lang="en" sz="14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Migrant and Seasonal Agricultural Workers</a:t>
            </a:r>
            <a:endParaRPr b="1" sz="2100">
              <a:solidFill>
                <a:srgbClr val="0F4D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73"/>
          <p:cNvSpPr txBox="1"/>
          <p:nvPr/>
        </p:nvSpPr>
        <p:spPr>
          <a:xfrm>
            <a:off x="642938" y="4530937"/>
            <a:ext cx="6981544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HRSA 2019 Uniform Data System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4"/>
          <p:cNvSpPr txBox="1"/>
          <p:nvPr/>
        </p:nvSpPr>
        <p:spPr>
          <a:xfrm>
            <a:off x="171450" y="159901"/>
            <a:ext cx="2067790" cy="480299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1400"/>
              <a:buFont typeface="Calibri"/>
              <a:buNone/>
            </a:pPr>
            <a:r>
              <a:rPr b="1" lang="en" sz="14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Migrant and Seasonal Agricultural Workers</a:t>
            </a:r>
            <a:endParaRPr b="1" sz="2100">
              <a:solidFill>
                <a:srgbClr val="0F4D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74"/>
          <p:cNvSpPr txBox="1"/>
          <p:nvPr/>
        </p:nvSpPr>
        <p:spPr>
          <a:xfrm>
            <a:off x="642938" y="4530937"/>
            <a:ext cx="6981544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2017 Census of Agriculture (U.S Department of Agriculture-National Agricultural Statistics Service) </a:t>
            </a:r>
            <a:endParaRPr sz="1100"/>
          </a:p>
        </p:txBody>
      </p:sp>
      <p:graphicFrame>
        <p:nvGraphicFramePr>
          <p:cNvPr id="572" name="Google Shape;572;p74"/>
          <p:cNvGraphicFramePr/>
          <p:nvPr/>
        </p:nvGraphicFramePr>
        <p:xfrm>
          <a:off x="6980872" y="204829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{B341E0CA-E0C2-4F1B-9FB0-C149A43349F7}</a:tableStyleId>
              </a:tblPr>
              <a:tblGrid>
                <a:gridCol w="1534475"/>
              </a:tblGrid>
              <a:tr h="161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Top 5 States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b"/>
                </a:tc>
              </a:tr>
              <a:tr h="161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</a:rPr>
                        <a:t>California</a:t>
                      </a:r>
                      <a:endParaRPr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b">
                    <a:solidFill>
                      <a:schemeClr val="lt1"/>
                    </a:solidFill>
                  </a:tcPr>
                </a:tc>
              </a:tr>
              <a:tr h="161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</a:rPr>
                        <a:t>Washington</a:t>
                      </a:r>
                      <a:endParaRPr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b">
                    <a:solidFill>
                      <a:schemeClr val="lt1"/>
                    </a:solidFill>
                  </a:tcPr>
                </a:tc>
              </a:tr>
              <a:tr h="161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</a:rPr>
                        <a:t>Florida</a:t>
                      </a:r>
                      <a:endParaRPr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b">
                    <a:solidFill>
                      <a:schemeClr val="lt1"/>
                    </a:solidFill>
                  </a:tcPr>
                </a:tc>
              </a:tr>
              <a:tr h="129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</a:rPr>
                        <a:t>Oregon</a:t>
                      </a:r>
                      <a:endParaRPr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b">
                    <a:solidFill>
                      <a:schemeClr val="lt1"/>
                    </a:solidFill>
                  </a:tcPr>
                </a:tc>
              </a:tr>
              <a:tr h="161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</a:rPr>
                        <a:t>Pennsylvania</a:t>
                      </a:r>
                      <a:endParaRPr sz="1100"/>
                    </a:p>
                  </a:txBody>
                  <a:tcPr marT="0" marB="0" marR="51425" marL="51425" anchor="b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image001" id="573" name="Google Shape;573;p74"/>
          <p:cNvPicPr preferRelativeResize="0"/>
          <p:nvPr/>
        </p:nvPicPr>
        <p:blipFill rotWithShape="1">
          <a:blip r:embed="rId3">
            <a:alphaModFix/>
          </a:blip>
          <a:srcRect b="2567" l="0" r="2583" t="985"/>
          <a:stretch/>
        </p:blipFill>
        <p:spPr>
          <a:xfrm>
            <a:off x="1751463" y="908253"/>
            <a:ext cx="4764493" cy="3514532"/>
          </a:xfrm>
          <a:prstGeom prst="rect">
            <a:avLst/>
          </a:prstGeom>
          <a:noFill/>
          <a:ln>
            <a:noFill/>
          </a:ln>
          <a:effectLst>
            <a:outerShdw blurRad="228600" rotWithShape="0" algn="ctr" dir="1980000" dist="304800">
              <a:srgbClr val="000000">
                <a:alpha val="28627"/>
              </a:srgbClr>
            </a:outerShdw>
          </a:effectLst>
        </p:spPr>
      </p:pic>
      <p:sp>
        <p:nvSpPr>
          <p:cNvPr id="574" name="Google Shape;574;p74"/>
          <p:cNvSpPr txBox="1"/>
          <p:nvPr>
            <p:ph type="title"/>
          </p:nvPr>
        </p:nvSpPr>
        <p:spPr>
          <a:xfrm>
            <a:off x="2370044" y="1"/>
            <a:ext cx="6145306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2700"/>
              <a:buFont typeface="Calibri"/>
              <a:buNone/>
            </a:pPr>
            <a:r>
              <a:rPr lang="en" sz="2700"/>
              <a:t>States and Counties with High Concentration of MSAW</a:t>
            </a:r>
            <a:endParaRPr sz="2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5"/>
          <p:cNvSpPr txBox="1"/>
          <p:nvPr>
            <p:ph type="title"/>
          </p:nvPr>
        </p:nvSpPr>
        <p:spPr>
          <a:xfrm>
            <a:off x="2343150" y="1"/>
            <a:ext cx="6172199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2100"/>
              <a:buFont typeface="Calibri"/>
              <a:buNone/>
            </a:pPr>
            <a:r>
              <a:rPr lang="en" sz="2100"/>
              <a:t>Supporting COVID-19 Vaccines for Migratory and Seasonal Workers in the Food and Agriculture Sectors</a:t>
            </a:r>
            <a:endParaRPr sz="1100"/>
          </a:p>
        </p:txBody>
      </p:sp>
      <p:sp>
        <p:nvSpPr>
          <p:cNvPr id="581" name="Google Shape;581;p75"/>
          <p:cNvSpPr txBox="1"/>
          <p:nvPr>
            <p:ph idx="1" type="body"/>
          </p:nvPr>
        </p:nvSpPr>
        <p:spPr>
          <a:xfrm>
            <a:off x="314325" y="1068902"/>
            <a:ext cx="8543925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73050" lvl="0" marL="266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 sz="1100"/>
              <a:t>All health centers </a:t>
            </a:r>
            <a:r>
              <a:rPr lang="en" sz="1100"/>
              <a:t>should examine opportunities to vaccinate food/agricultural workers through in reach, outreach and by forming partnerships with growers/employers</a:t>
            </a:r>
            <a:endParaRPr sz="1100"/>
          </a:p>
          <a:p>
            <a:pPr indent="-215900" lvl="0" marL="266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600"/>
          </a:p>
          <a:p>
            <a:pPr indent="-273050" lvl="0" marL="266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</a:pPr>
            <a:r>
              <a:rPr b="1" lang="en" sz="1100"/>
              <a:t>Health centers in the 150 counties with the largest number of food/agricultural workers </a:t>
            </a:r>
            <a:r>
              <a:rPr lang="en" sz="1100"/>
              <a:t>will be critical partners to ensure we are equitably vaccinating this population. </a:t>
            </a:r>
            <a:endParaRPr sz="1100"/>
          </a:p>
          <a:p>
            <a:pPr indent="-215900" lvl="0" marL="266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600"/>
          </a:p>
          <a:p>
            <a:pPr indent="-273050" lvl="0" marL="266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</a:pPr>
            <a:r>
              <a:rPr b="1" lang="en" sz="1100"/>
              <a:t>We will monitor progress through the weekly survey data on agricultural workers vaccinations </a:t>
            </a:r>
            <a:r>
              <a:rPr lang="en" sz="1100"/>
              <a:t>and regularly share progress updates with our FDA/CDC colleagues.</a:t>
            </a:r>
            <a:endParaRPr sz="1100"/>
          </a:p>
          <a:p>
            <a:pPr indent="-215900" lvl="0" marL="266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600"/>
          </a:p>
          <a:p>
            <a:pPr indent="-273050" lvl="0" marL="266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</a:pPr>
            <a:r>
              <a:rPr b="1" lang="en" sz="1100"/>
              <a:t>Leverage our national training/technical assistance partners </a:t>
            </a:r>
            <a:r>
              <a:rPr lang="en" sz="1100"/>
              <a:t>who are focused on migrant/seasonal farmworker health to identify and share best practices, as well as develop additional TA resources. This includes amplifying relevant COVID-19 resources from CDC and HHS. 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100"/>
          </a:p>
        </p:txBody>
      </p:sp>
      <p:sp>
        <p:nvSpPr>
          <p:cNvPr id="582" name="Google Shape;582;p75"/>
          <p:cNvSpPr txBox="1"/>
          <p:nvPr>
            <p:ph idx="12" type="sldNum"/>
          </p:nvPr>
        </p:nvSpPr>
        <p:spPr>
          <a:xfrm>
            <a:off x="6954012" y="4869180"/>
            <a:ext cx="2057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583" name="Google Shape;583;p75"/>
          <p:cNvSpPr txBox="1"/>
          <p:nvPr/>
        </p:nvSpPr>
        <p:spPr>
          <a:xfrm>
            <a:off x="171450" y="159901"/>
            <a:ext cx="2067790" cy="480299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1400"/>
              <a:buFont typeface="Calibri"/>
              <a:buNone/>
            </a:pPr>
            <a:r>
              <a:rPr b="1" lang="en" sz="14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Migrant and Seasonal Agricultural Workers</a:t>
            </a:r>
            <a:endParaRPr b="1" sz="2100">
              <a:solidFill>
                <a:srgbClr val="0F4D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6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2400"/>
              <a:buFont typeface="Calibri"/>
              <a:buNone/>
            </a:pPr>
            <a:r>
              <a:rPr lang="en" sz="2400"/>
              <a:t>Resources for Engagement</a:t>
            </a:r>
            <a:endParaRPr sz="2400"/>
          </a:p>
        </p:txBody>
      </p:sp>
      <p:pic>
        <p:nvPicPr>
          <p:cNvPr id="590" name="Google Shape;590;p7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199" y="932827"/>
            <a:ext cx="1782535" cy="2304253"/>
          </a:xfrm>
          <a:prstGeom prst="rect">
            <a:avLst/>
          </a:prstGeom>
          <a:noFill/>
          <a:ln>
            <a:noFill/>
          </a:ln>
          <a:effectLst>
            <a:outerShdw blurRad="254000" rotWithShape="0" algn="ctr" dir="3840000" dist="190500">
              <a:srgbClr val="000000">
                <a:alpha val="42745"/>
              </a:srgbClr>
            </a:outerShdw>
          </a:effectLst>
        </p:spPr>
      </p:pic>
      <p:sp>
        <p:nvSpPr>
          <p:cNvPr id="591" name="Google Shape;591;p76"/>
          <p:cNvSpPr txBox="1"/>
          <p:nvPr>
            <p:ph idx="12" type="sldNum"/>
          </p:nvPr>
        </p:nvSpPr>
        <p:spPr>
          <a:xfrm>
            <a:off x="6954012" y="4869180"/>
            <a:ext cx="2057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592" name="Google Shape;592;p76"/>
          <p:cNvSpPr txBox="1"/>
          <p:nvPr/>
        </p:nvSpPr>
        <p:spPr>
          <a:xfrm>
            <a:off x="2157062" y="932827"/>
            <a:ext cx="2530365" cy="12003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 </a:t>
            </a:r>
            <a:r>
              <a:rPr b="1"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National Center for Farmworker Health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offers literacy-sensitive resources in print, video, audio and radio files, social media content, and images. They are available in Spanish, Haitian Creole, and indigenous languages such as Triqui, Mam, and Mixteco. </a:t>
            </a:r>
            <a:endParaRPr sz="1100"/>
          </a:p>
        </p:txBody>
      </p:sp>
      <p:sp>
        <p:nvSpPr>
          <p:cNvPr id="593" name="Google Shape;593;p76"/>
          <p:cNvSpPr txBox="1"/>
          <p:nvPr/>
        </p:nvSpPr>
        <p:spPr>
          <a:xfrm>
            <a:off x="5080104" y="3973797"/>
            <a:ext cx="367152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CDC's COVID-19 Communication Toolkits for Migrants, Refugees and Other Limited-English-Proficient Populations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 materials in more than a dozen languages. </a:t>
            </a:r>
            <a:endParaRPr sz="1100"/>
          </a:p>
        </p:txBody>
      </p:sp>
      <p:pic>
        <p:nvPicPr>
          <p:cNvPr id="594" name="Google Shape;594;p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7342" y="2427333"/>
            <a:ext cx="2652782" cy="2065183"/>
          </a:xfrm>
          <a:prstGeom prst="rect">
            <a:avLst/>
          </a:prstGeom>
          <a:noFill/>
          <a:ln>
            <a:noFill/>
          </a:ln>
          <a:effectLst>
            <a:outerShdw blurRad="101600" rotWithShape="0" algn="ctr" dir="1200000" dist="88900">
              <a:srgbClr val="000000">
                <a:alpha val="42745"/>
              </a:srgbClr>
            </a:outerShdw>
          </a:effectLst>
        </p:spPr>
      </p:pic>
      <p:pic>
        <p:nvPicPr>
          <p:cNvPr id="595" name="Google Shape;595;p76"/>
          <p:cNvPicPr preferRelativeResize="0"/>
          <p:nvPr/>
        </p:nvPicPr>
        <p:blipFill rotWithShape="1">
          <a:blip r:embed="rId7">
            <a:alphaModFix/>
          </a:blip>
          <a:srcRect b="0" l="0" r="1024" t="671"/>
          <a:stretch/>
        </p:blipFill>
        <p:spPr>
          <a:xfrm>
            <a:off x="5148511" y="874916"/>
            <a:ext cx="1847320" cy="2294042"/>
          </a:xfrm>
          <a:prstGeom prst="rect">
            <a:avLst/>
          </a:prstGeom>
          <a:noFill/>
          <a:ln>
            <a:noFill/>
          </a:ln>
          <a:effectLst>
            <a:outerShdw blurRad="152400" rotWithShape="0" algn="ctr" dir="1500000" dist="88900">
              <a:srgbClr val="000000">
                <a:alpha val="42745"/>
              </a:srgbClr>
            </a:outerShdw>
          </a:effectLst>
        </p:spPr>
      </p:pic>
      <p:sp>
        <p:nvSpPr>
          <p:cNvPr id="596" name="Google Shape;596;p76"/>
          <p:cNvSpPr txBox="1"/>
          <p:nvPr/>
        </p:nvSpPr>
        <p:spPr>
          <a:xfrm>
            <a:off x="7526050" y="1222253"/>
            <a:ext cx="1349936" cy="15234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MHP Salud 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developed resources to help health centers build vaccine confidence for the MSAW population such as multi-lingual tip sheets for community health workers.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76"/>
          <p:cNvSpPr txBox="1"/>
          <p:nvPr/>
        </p:nvSpPr>
        <p:spPr>
          <a:xfrm>
            <a:off x="3422244" y="2427333"/>
            <a:ext cx="1726267" cy="168507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Farmworker Justice</a:t>
            </a:r>
            <a:r>
              <a:rPr b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Health Outreach Partners</a:t>
            </a:r>
            <a:r>
              <a:rPr b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National Center for Farmworker Health</a:t>
            </a:r>
            <a:r>
              <a:rPr b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developed a fotonovela to develop vaccine acceptance   responding to questions we have heard from stakeholders working with agricultural workers.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8" name="Google Shape;598;p76"/>
          <p:cNvPicPr preferRelativeResize="0"/>
          <p:nvPr/>
        </p:nvPicPr>
        <p:blipFill rotWithShape="1">
          <a:blip r:embed="rId12">
            <a:alphaModFix/>
          </a:blip>
          <a:srcRect b="0" l="0" r="0" t="1478"/>
          <a:stretch/>
        </p:blipFill>
        <p:spPr>
          <a:xfrm>
            <a:off x="5452414" y="1222253"/>
            <a:ext cx="1922558" cy="2410159"/>
          </a:xfrm>
          <a:prstGeom prst="rect">
            <a:avLst/>
          </a:prstGeom>
          <a:noFill/>
          <a:ln>
            <a:noFill/>
          </a:ln>
          <a:effectLst>
            <a:outerShdw blurRad="152400" rotWithShape="0" algn="ctr" dir="3120000" dist="762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7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2400"/>
              <a:buFont typeface="Calibri"/>
              <a:buNone/>
            </a:pPr>
            <a:r>
              <a:rPr lang="en" sz="2400"/>
              <a:t>Supporting People Experiencing Homelessness/HUD-Assisted Individuals and Households </a:t>
            </a:r>
            <a:endParaRPr sz="2400"/>
          </a:p>
        </p:txBody>
      </p:sp>
      <p:pic>
        <p:nvPicPr>
          <p:cNvPr id="605" name="Google Shape;605;p77"/>
          <p:cNvPicPr preferRelativeResize="0"/>
          <p:nvPr/>
        </p:nvPicPr>
        <p:blipFill rotWithShape="1">
          <a:blip r:embed="rId3">
            <a:alphaModFix/>
          </a:blip>
          <a:srcRect b="4230" l="0" r="0" t="0"/>
          <a:stretch/>
        </p:blipFill>
        <p:spPr>
          <a:xfrm>
            <a:off x="818864" y="1709659"/>
            <a:ext cx="2370274" cy="2863816"/>
          </a:xfrm>
          <a:prstGeom prst="rect">
            <a:avLst/>
          </a:prstGeom>
          <a:noFill/>
          <a:ln>
            <a:noFill/>
          </a:ln>
          <a:effectLst>
            <a:outerShdw blurRad="228600" rotWithShape="0" algn="ctr" dir="3600000" dist="254000">
              <a:srgbClr val="000000">
                <a:alpha val="42745"/>
              </a:srgbClr>
            </a:outerShdw>
          </a:effectLst>
        </p:spPr>
      </p:pic>
      <p:sp>
        <p:nvSpPr>
          <p:cNvPr id="606" name="Google Shape;606;p77"/>
          <p:cNvSpPr txBox="1"/>
          <p:nvPr/>
        </p:nvSpPr>
        <p:spPr>
          <a:xfrm>
            <a:off x="3514634" y="891395"/>
            <a:ext cx="5297637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 targeted outreach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COVID-19 vaccine efficacy and safety to encourage all eligible individuals to obtain COVID-19 tests and vaccines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 with registering and scheduling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COVID-19 tests and vaccine appointments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 on-site vaccine clinics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HUD-assisted or insured properties, public housing developments, homeless shelters, and through mobile facilities serving people experiencing unsheltered homelessness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state assistive technology accessibility kits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provide accessible testing and vaccination sites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 with transportation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needed to vaccine sites, including for people who have limited mobility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self, mobile, drive-up, and/or walk-up testing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addresses the unique and evolving access barriers experienced by disproportionately affected populations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information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regarding access to comprehensive primary health care services.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communications are in plain language and accessible formats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people with disabilities.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7" name="Google Shape;607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191" y="984042"/>
            <a:ext cx="2135585" cy="2697408"/>
          </a:xfrm>
          <a:prstGeom prst="rect">
            <a:avLst/>
          </a:prstGeom>
          <a:noFill/>
          <a:ln>
            <a:noFill/>
          </a:ln>
          <a:effectLst>
            <a:outerShdw blurRad="317500" sx="97000" rotWithShape="0" algn="ctr" dir="2280000" dist="381000" sy="97000">
              <a:srgbClr val="000000">
                <a:alpha val="35686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8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</a:pPr>
            <a:r>
              <a:rPr lang="en" sz="1100"/>
              <a:t>Resources for Engagement</a:t>
            </a:r>
            <a:endParaRPr sz="1100"/>
          </a:p>
        </p:txBody>
      </p:sp>
      <p:pic>
        <p:nvPicPr>
          <p:cNvPr id="614" name="Google Shape;614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1192" y="906756"/>
            <a:ext cx="3031644" cy="2005877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78"/>
          <p:cNvSpPr/>
          <p:nvPr/>
        </p:nvSpPr>
        <p:spPr>
          <a:xfrm>
            <a:off x="5921191" y="3019288"/>
            <a:ext cx="3272008" cy="15234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National Health Care for the Homeless Council</a:t>
            </a:r>
            <a:r>
              <a:rPr b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developed 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resource guide 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providing key strategy, planning and operational considerations for implementing COVID-19 screening testing in congregate shelters; a data dashboard provides COVID-19 testing and vaccination event data hosted by shelter or encampment-based service sites; and is hosting a webinar series to highlight successful partnerships between HCH facilities and local governments around the United States.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6" name="Google Shape;616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5519" y="906756"/>
            <a:ext cx="3298643" cy="1499384"/>
          </a:xfrm>
          <a:prstGeom prst="rect">
            <a:avLst/>
          </a:prstGeom>
          <a:noFill/>
          <a:ln>
            <a:noFill/>
          </a:ln>
          <a:effectLst>
            <a:outerShdw blurRad="177800" rotWithShape="0" algn="ctr" dir="3840000" dist="114300">
              <a:srgbClr val="000000">
                <a:alpha val="42745"/>
              </a:srgbClr>
            </a:outerShdw>
          </a:effectLst>
        </p:spPr>
      </p:pic>
      <p:sp>
        <p:nvSpPr>
          <p:cNvPr id="617" name="Google Shape;617;p78"/>
          <p:cNvSpPr/>
          <p:nvPr/>
        </p:nvSpPr>
        <p:spPr>
          <a:xfrm>
            <a:off x="3574227" y="939535"/>
            <a:ext cx="1839559" cy="12003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National Nurse-Led Care Consortium 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hosted a webinar session to explore innovative partnerships that engage students to support COVID-19 education, outreach, and vaccine efforts.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8" name="Google Shape;618;p7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42025" y="2512795"/>
            <a:ext cx="4185100" cy="1679961"/>
          </a:xfrm>
          <a:prstGeom prst="rect">
            <a:avLst/>
          </a:prstGeom>
          <a:noFill/>
          <a:ln>
            <a:noFill/>
          </a:ln>
          <a:effectLst>
            <a:outerShdw blurRad="152400" rotWithShape="0" algn="ctr" dir="3120000" dist="241300">
              <a:srgbClr val="000000">
                <a:alpha val="42745"/>
              </a:srgbClr>
            </a:outerShdw>
          </a:effectLst>
        </p:spPr>
      </p:pic>
      <p:sp>
        <p:nvSpPr>
          <p:cNvPr id="619" name="Google Shape;619;p78"/>
          <p:cNvSpPr/>
          <p:nvPr/>
        </p:nvSpPr>
        <p:spPr>
          <a:xfrm>
            <a:off x="1228162" y="4359051"/>
            <a:ext cx="4572000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National Center for Health in Public Housing 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developed a 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COVID-19 data dashboard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using 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HRSA’s Health Center COVID-19 Survey data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9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</a:pPr>
            <a:r>
              <a:rPr lang="en" sz="1100"/>
              <a:t>HUD Resources</a:t>
            </a:r>
            <a:endParaRPr sz="1100"/>
          </a:p>
        </p:txBody>
      </p:sp>
      <p:sp>
        <p:nvSpPr>
          <p:cNvPr id="626" name="Google Shape;626;p79"/>
          <p:cNvSpPr txBox="1"/>
          <p:nvPr>
            <p:ph idx="1" type="body"/>
          </p:nvPr>
        </p:nvSpPr>
        <p:spPr>
          <a:xfrm>
            <a:off x="318890" y="1128044"/>
            <a:ext cx="2680205" cy="248307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1500">
                <a:solidFill>
                  <a:schemeClr val="dk1"/>
                </a:solidFill>
              </a:rPr>
              <a:t>Mapping Tools and Resources</a:t>
            </a:r>
            <a:endParaRPr b="1" sz="1500" u="sng">
              <a:solidFill>
                <a:schemeClr val="hlink"/>
              </a:solidFill>
              <a:hlinkClick r:id="rId3"/>
            </a:endParaRPr>
          </a:p>
          <a:p>
            <a:pPr indent="-133350" lvl="0" marL="127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Federally Qualified Health Centers Providing Vaccinations</a:t>
            </a:r>
            <a:endParaRPr sz="1400">
              <a:solidFill>
                <a:schemeClr val="dk1"/>
              </a:solidFill>
            </a:endParaRPr>
          </a:p>
          <a:p>
            <a:pPr indent="-133350" lvl="0" marL="127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" sz="1400" u="sng">
                <a:solidFill>
                  <a:schemeClr val="hlink"/>
                </a:solidFill>
                <a:hlinkClick r:id="rId5"/>
              </a:rPr>
              <a:t>Federally Qualified Health Service (FQHC) Vaccination Service Areas</a:t>
            </a:r>
            <a:endParaRPr sz="1400">
              <a:solidFill>
                <a:schemeClr val="dk1"/>
              </a:solidFill>
            </a:endParaRPr>
          </a:p>
          <a:p>
            <a:pPr indent="-133350" lvl="0" marL="127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" sz="1400" u="sng">
                <a:solidFill>
                  <a:schemeClr val="hlink"/>
                </a:solidFill>
                <a:hlinkClick r:id="rId6"/>
              </a:rPr>
              <a:t>Shortest Routes from Tracts to Nearest FQHC Providing Vaccinations</a:t>
            </a:r>
            <a:endParaRPr sz="1400" u="sng">
              <a:solidFill>
                <a:schemeClr val="dk1"/>
              </a:solidFill>
            </a:endParaRPr>
          </a:p>
          <a:p>
            <a:pPr indent="-139700" lvl="0" marL="266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100"/>
          </a:p>
        </p:txBody>
      </p:sp>
      <p:sp>
        <p:nvSpPr>
          <p:cNvPr id="627" name="Google Shape;627;p79"/>
          <p:cNvSpPr txBox="1"/>
          <p:nvPr>
            <p:ph idx="12" type="sldNum"/>
          </p:nvPr>
        </p:nvSpPr>
        <p:spPr>
          <a:xfrm>
            <a:off x="6954012" y="4869180"/>
            <a:ext cx="2057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pic>
        <p:nvPicPr>
          <p:cNvPr id="628" name="Google Shape;628;p7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65797" y="940175"/>
            <a:ext cx="4917407" cy="2236577"/>
          </a:xfrm>
          <a:prstGeom prst="rect">
            <a:avLst/>
          </a:prstGeom>
          <a:noFill/>
          <a:ln>
            <a:noFill/>
          </a:ln>
          <a:effectLst>
            <a:outerShdw blurRad="266700" rotWithShape="0" algn="ctr" dir="1860000" dist="279400">
              <a:srgbClr val="000000">
                <a:alpha val="42745"/>
              </a:srgbClr>
            </a:outerShdw>
          </a:effectLst>
        </p:spPr>
      </p:pic>
      <p:pic>
        <p:nvPicPr>
          <p:cNvPr id="629" name="Google Shape;629;p7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45715" y="1577584"/>
            <a:ext cx="5101853" cy="2248185"/>
          </a:xfrm>
          <a:prstGeom prst="rect">
            <a:avLst/>
          </a:prstGeom>
          <a:noFill/>
          <a:ln>
            <a:noFill/>
          </a:ln>
          <a:effectLst>
            <a:outerShdw blurRad="165100" rotWithShape="0" algn="ctr" dir="2460000" dist="165100">
              <a:srgbClr val="000000">
                <a:alpha val="42745"/>
              </a:srgbClr>
            </a:outerShdw>
          </a:effectLst>
        </p:spPr>
      </p:pic>
      <p:pic>
        <p:nvPicPr>
          <p:cNvPr id="630" name="Google Shape;630;p7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89894" y="2021617"/>
            <a:ext cx="4837592" cy="2441561"/>
          </a:xfrm>
          <a:prstGeom prst="rect">
            <a:avLst/>
          </a:prstGeom>
          <a:noFill/>
          <a:ln>
            <a:noFill/>
          </a:ln>
          <a:effectLst>
            <a:outerShdw blurRad="203200" rotWithShape="0" algn="ctr" dir="3180000" dist="2032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80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ct val="272727"/>
              <a:buFont typeface="Calibri"/>
              <a:buNone/>
            </a:pPr>
            <a:r>
              <a:rPr lang="en" sz="1100"/>
              <a:t>Health Center Resource Clearinghouse </a:t>
            </a:r>
            <a:br>
              <a:rPr lang="en" sz="1100"/>
            </a:br>
            <a:r>
              <a:rPr lang="en" sz="1100"/>
              <a:t>COVID-19 Vaccine Distribution Landing Page</a:t>
            </a:r>
            <a:endParaRPr sz="1100"/>
          </a:p>
        </p:txBody>
      </p:sp>
      <p:pic>
        <p:nvPicPr>
          <p:cNvPr descr="COVID-19 Vaccine Distribution landing page in Health Center Resource Clearinghouse screenshot" id="637" name="Google Shape;637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1683" y="946404"/>
            <a:ext cx="5360634" cy="356616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ctr" dir="600000" dist="190500">
              <a:srgbClr val="000000">
                <a:alpha val="42745"/>
              </a:srgbClr>
            </a:outerShdw>
          </a:effectLst>
        </p:spPr>
      </p:pic>
      <p:sp>
        <p:nvSpPr>
          <p:cNvPr id="638" name="Google Shape;638;p80"/>
          <p:cNvSpPr txBox="1"/>
          <p:nvPr>
            <p:ph idx="2" type="body"/>
          </p:nvPr>
        </p:nvSpPr>
        <p:spPr>
          <a:xfrm>
            <a:off x="630936" y="4512564"/>
            <a:ext cx="7146036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100"/>
              <a:t>Go to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https://www.healthcenterinfo.org/priority-topics/covid-19/covid-19-vaccine-distribution/</a:t>
            </a:r>
            <a:r>
              <a:rPr lang="en" sz="1100"/>
              <a:t> </a:t>
            </a:r>
            <a:endParaRPr sz="1100"/>
          </a:p>
        </p:txBody>
      </p:sp>
      <p:sp>
        <p:nvSpPr>
          <p:cNvPr id="639" name="Google Shape;639;p80"/>
          <p:cNvSpPr txBox="1"/>
          <p:nvPr>
            <p:ph idx="12" type="sldNum"/>
          </p:nvPr>
        </p:nvSpPr>
        <p:spPr>
          <a:xfrm>
            <a:off x="6954012" y="4869180"/>
            <a:ext cx="2057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4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"/>
              <a:t>Today’s Agenda</a:t>
            </a:r>
            <a:endParaRPr i="1"/>
          </a:p>
        </p:txBody>
      </p:sp>
      <p:sp>
        <p:nvSpPr>
          <p:cNvPr id="403" name="Google Shape;403;p54"/>
          <p:cNvSpPr txBox="1"/>
          <p:nvPr>
            <p:ph idx="1" type="subTitle"/>
          </p:nvPr>
        </p:nvSpPr>
        <p:spPr>
          <a:xfrm>
            <a:off x="311300" y="2146550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u="sng"/>
              <a:t>Topic</a:t>
            </a:r>
            <a:r>
              <a:rPr b="1" lang="en"/>
              <a:t>: Peer Sharing/Roundtables</a:t>
            </a:r>
            <a:endParaRPr b="1"/>
          </a:p>
        </p:txBody>
      </p:sp>
      <p:sp>
        <p:nvSpPr>
          <p:cNvPr id="404" name="Google Shape;404;p54"/>
          <p:cNvSpPr txBox="1"/>
          <p:nvPr>
            <p:ph idx="2" type="body"/>
          </p:nvPr>
        </p:nvSpPr>
        <p:spPr>
          <a:xfrm>
            <a:off x="4901250" y="1433100"/>
            <a:ext cx="3954000" cy="22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Welcome and Introductions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Chat Icebreaker </a:t>
            </a:r>
            <a:endParaRPr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BPHC Update: Suma Nair, PhD, MS, RD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Q&amp;A with Suma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Breakout Rooms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General Discussion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Conclusion</a:t>
            </a:r>
            <a:endParaRPr sz="15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81"/>
          <p:cNvSpPr txBox="1"/>
          <p:nvPr>
            <p:ph type="title"/>
          </p:nvPr>
        </p:nvSpPr>
        <p:spPr>
          <a:xfrm>
            <a:off x="1990165" y="1"/>
            <a:ext cx="6525185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</a:pPr>
            <a:r>
              <a:rPr lang="en" sz="1100"/>
              <a:t>Coming Soon: Vaccinating Adolescents</a:t>
            </a:r>
            <a:endParaRPr sz="1100"/>
          </a:p>
        </p:txBody>
      </p:sp>
      <p:sp>
        <p:nvSpPr>
          <p:cNvPr id="645" name="Google Shape;645;p81"/>
          <p:cNvSpPr txBox="1"/>
          <p:nvPr>
            <p:ph idx="1" type="body"/>
          </p:nvPr>
        </p:nvSpPr>
        <p:spPr>
          <a:xfrm>
            <a:off x="628650" y="1085850"/>
            <a:ext cx="4817409" cy="16794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3050" lvl="0" marL="266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1800"/>
              <a:t>Awaiting EUA for Pfizer vaccine in 12-15 year olds (16-18 already authorized)</a:t>
            </a:r>
            <a:endParaRPr sz="1100"/>
          </a:p>
          <a:p>
            <a:pPr indent="-273050" lvl="0" marL="266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Char char="•"/>
            </a:pPr>
            <a:r>
              <a:rPr lang="en" sz="1800"/>
              <a:t>Health Center COVID-19 Vaccine Program aims to vaccinate </a:t>
            </a:r>
            <a:r>
              <a:rPr b="1" lang="en" sz="1800">
                <a:solidFill>
                  <a:schemeClr val="accent2"/>
                </a:solidFill>
              </a:rPr>
              <a:t>1 million adolescents </a:t>
            </a:r>
            <a:r>
              <a:rPr lang="en" sz="1800"/>
              <a:t>(approx. 1/3 of adolescents served in HC program) by September</a:t>
            </a:r>
            <a:endParaRPr sz="1100"/>
          </a:p>
          <a:p>
            <a:pPr indent="-273050" lvl="0" marL="266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Char char="•"/>
            </a:pPr>
            <a:r>
              <a:rPr lang="en" sz="1800"/>
              <a:t>Pfizer deconsolidation pilot in process</a:t>
            </a:r>
            <a:endParaRPr sz="1100"/>
          </a:p>
          <a:p>
            <a:pPr indent="-273050" lvl="0" marL="266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Char char="•"/>
            </a:pPr>
            <a:r>
              <a:rPr lang="en" sz="1800"/>
              <a:t>Key partners: PCAs, state IZ programs, School Based Health Alliance</a:t>
            </a:r>
            <a:endParaRPr sz="1100"/>
          </a:p>
        </p:txBody>
      </p:sp>
      <p:sp>
        <p:nvSpPr>
          <p:cNvPr id="646" name="Google Shape;646;p81"/>
          <p:cNvSpPr txBox="1"/>
          <p:nvPr>
            <p:ph idx="2" type="body"/>
          </p:nvPr>
        </p:nvSpPr>
        <p:spPr>
          <a:xfrm>
            <a:off x="630936" y="4512564"/>
            <a:ext cx="7146036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100"/>
          </a:p>
        </p:txBody>
      </p:sp>
      <p:sp>
        <p:nvSpPr>
          <p:cNvPr id="647" name="Google Shape;647;p81"/>
          <p:cNvSpPr txBox="1"/>
          <p:nvPr/>
        </p:nvSpPr>
        <p:spPr>
          <a:xfrm>
            <a:off x="171451" y="159901"/>
            <a:ext cx="1657350" cy="58056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1200"/>
              <a:buFont typeface="Calibri"/>
              <a:buNone/>
            </a:pPr>
            <a:r>
              <a:rPr b="1" lang="en" sz="12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Adolescents (12-17)</a:t>
            </a:r>
            <a:endParaRPr b="1" sz="1800">
              <a:solidFill>
                <a:srgbClr val="0F4D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8" name="Google Shape;648;p81"/>
          <p:cNvGrpSpPr/>
          <p:nvPr/>
        </p:nvGrpSpPr>
        <p:grpSpPr>
          <a:xfrm>
            <a:off x="6102925" y="1085850"/>
            <a:ext cx="2291401" cy="3127332"/>
            <a:chOff x="8121916" y="1447800"/>
            <a:chExt cx="3055201" cy="4169776"/>
          </a:xfrm>
        </p:grpSpPr>
        <p:pic>
          <p:nvPicPr>
            <p:cNvPr id="649" name="Google Shape;649;p8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93528" y="1447800"/>
              <a:ext cx="2911979" cy="38927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0" name="Google Shape;650;p81"/>
            <p:cNvSpPr txBox="1"/>
            <p:nvPr/>
          </p:nvSpPr>
          <p:spPr>
            <a:xfrm>
              <a:off x="8121916" y="5340577"/>
              <a:ext cx="30552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SELF Magazine/Creative Commons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82"/>
          <p:cNvSpPr txBox="1"/>
          <p:nvPr>
            <p:ph type="title"/>
          </p:nvPr>
        </p:nvSpPr>
        <p:spPr>
          <a:xfrm>
            <a:off x="2003612" y="1"/>
            <a:ext cx="6511738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ct val="272727"/>
              <a:buFont typeface="Calibri"/>
              <a:buNone/>
            </a:pPr>
            <a:r>
              <a:rPr lang="en" sz="1100"/>
              <a:t>Primary Care Association (PCA) Environmental Scan Request</a:t>
            </a:r>
            <a:endParaRPr sz="1100"/>
          </a:p>
        </p:txBody>
      </p:sp>
      <p:sp>
        <p:nvSpPr>
          <p:cNvPr id="657" name="Google Shape;657;p82"/>
          <p:cNvSpPr txBox="1"/>
          <p:nvPr>
            <p:ph idx="1" type="body"/>
          </p:nvPr>
        </p:nvSpPr>
        <p:spPr>
          <a:xfrm>
            <a:off x="628650" y="1085850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73050" lvl="0" marL="266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1100"/>
              <a:t>PCA immediate assistance requested</a:t>
            </a:r>
            <a:endParaRPr sz="1100"/>
          </a:p>
          <a:p>
            <a:pPr indent="-273050" lvl="0" marL="266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</a:pPr>
            <a:r>
              <a:rPr lang="en" sz="1100"/>
              <a:t>Email sent Thursday May 6, 2021; Response spreadsheet requested by May 14, 2021</a:t>
            </a:r>
            <a:endParaRPr sz="1100"/>
          </a:p>
          <a:p>
            <a:pPr indent="-273050" lvl="0" marL="266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</a:pPr>
            <a:r>
              <a:rPr lang="en" sz="1100"/>
              <a:t>Environmental scan assessing health center readiness to vaccinate adolescents and technical assistance needs</a:t>
            </a:r>
            <a:endParaRPr sz="1100"/>
          </a:p>
          <a:p>
            <a:pPr indent="-273050" lvl="0" marL="266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</a:pPr>
            <a:r>
              <a:rPr lang="en" sz="1100"/>
              <a:t>Encourage review of all health centers but focus on maximizing capacity of:</a:t>
            </a:r>
            <a:endParaRPr sz="1100"/>
          </a:p>
          <a:p>
            <a:pPr indent="-209550" lvl="1" marL="55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n" sz="1100"/>
              <a:t>Health centers with school-based health sites</a:t>
            </a:r>
            <a:endParaRPr sz="1100"/>
          </a:p>
          <a:p>
            <a:pPr indent="-209550" lvl="1" marL="55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n" sz="1100"/>
              <a:t>Health centers in the state that serve high volume of adolescents </a:t>
            </a:r>
            <a:endParaRPr sz="1100"/>
          </a:p>
          <a:p>
            <a:pPr indent="-273050" lvl="0" marL="266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</a:pPr>
            <a:r>
              <a:rPr lang="en" sz="1100"/>
              <a:t>Information is critical for developing a targeted and effective strategy to vaccinate 1 million adolescents through the Vaccine Program by September</a:t>
            </a:r>
            <a:endParaRPr sz="1100"/>
          </a:p>
        </p:txBody>
      </p:sp>
      <p:sp>
        <p:nvSpPr>
          <p:cNvPr id="658" name="Google Shape;658;p82"/>
          <p:cNvSpPr txBox="1"/>
          <p:nvPr>
            <p:ph idx="2" type="body"/>
          </p:nvPr>
        </p:nvSpPr>
        <p:spPr>
          <a:xfrm>
            <a:off x="630936" y="4512564"/>
            <a:ext cx="7146036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100"/>
          </a:p>
        </p:txBody>
      </p:sp>
      <p:sp>
        <p:nvSpPr>
          <p:cNvPr id="659" name="Google Shape;659;p82"/>
          <p:cNvSpPr txBox="1"/>
          <p:nvPr/>
        </p:nvSpPr>
        <p:spPr>
          <a:xfrm>
            <a:off x="171451" y="159901"/>
            <a:ext cx="1657350" cy="58056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1200"/>
              <a:buFont typeface="Calibri"/>
              <a:buNone/>
            </a:pPr>
            <a:r>
              <a:rPr b="1" lang="en" sz="12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Adolescents (12-17)</a:t>
            </a:r>
            <a:endParaRPr b="1" sz="1800">
              <a:solidFill>
                <a:srgbClr val="0F4D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83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</a:pPr>
            <a:r>
              <a:rPr lang="en" sz="1100"/>
              <a:t>Questions?</a:t>
            </a:r>
            <a:endParaRPr sz="1100"/>
          </a:p>
        </p:txBody>
      </p:sp>
      <p:pic>
        <p:nvPicPr>
          <p:cNvPr descr="&quot; &quot; " id="666" name="Google Shape;666;p8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5950" y="1238422"/>
            <a:ext cx="5372100" cy="3192437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83"/>
          <p:cNvSpPr txBox="1"/>
          <p:nvPr>
            <p:ph idx="12" type="sldNum"/>
          </p:nvPr>
        </p:nvSpPr>
        <p:spPr>
          <a:xfrm>
            <a:off x="6954012" y="4869180"/>
            <a:ext cx="2057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84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</a:pPr>
            <a:r>
              <a:rPr lang="en" sz="1100"/>
              <a:t>Resources </a:t>
            </a:r>
            <a:endParaRPr sz="1100"/>
          </a:p>
        </p:txBody>
      </p:sp>
      <p:sp>
        <p:nvSpPr>
          <p:cNvPr id="674" name="Google Shape;674;p84"/>
          <p:cNvSpPr txBox="1"/>
          <p:nvPr>
            <p:ph idx="12" type="sldNum"/>
          </p:nvPr>
        </p:nvSpPr>
        <p:spPr>
          <a:xfrm>
            <a:off x="6954012" y="4869180"/>
            <a:ext cx="2057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graphicFrame>
        <p:nvGraphicFramePr>
          <p:cNvPr id="675" name="Google Shape;675;p84"/>
          <p:cNvGraphicFramePr/>
          <p:nvPr/>
        </p:nvGraphicFramePr>
        <p:xfrm>
          <a:off x="542925" y="108585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{D20FA433-6E40-4A9A-9EBB-C82F76340C43}</a:tableStyleId>
              </a:tblPr>
              <a:tblGrid>
                <a:gridCol w="1979400"/>
                <a:gridCol w="6164450"/>
              </a:tblGrid>
              <a:tr h="329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TA Topic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Contact Information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568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/>
                        <a:t>BPHC Contact</a:t>
                      </a:r>
                      <a:r>
                        <a:rPr b="1" lang="en" sz="1400"/>
                        <a:t> Form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" sz="900" u="sng">
                          <a:solidFill>
                            <a:schemeClr val="hlink"/>
                          </a:solidFill>
                          <a:hlinkClick r:id="rId3"/>
                        </a:rPr>
                        <a:t>https://bphccommunications.secure.force.com/ContactBPHC/BPHC_Contact_Form</a:t>
                      </a:r>
                      <a:r>
                        <a:rPr lang="en" sz="900"/>
                        <a:t>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Noto Sans Symbols"/>
                        <a:buNone/>
                      </a:pPr>
                      <a:r>
                        <a:rPr i="1" lang="en" sz="900"/>
                        <a:t>Select fourth category: “Health Center COVID-19 Vaccine Program”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32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" sz="1400"/>
                        <a:t>Program Webpage </a:t>
                      </a:r>
                      <a:endParaRPr b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https://www.hrsa.gov/coronavirus/health-center-program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32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" sz="1400"/>
                        <a:t>Program FAQs 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https://bphc.hrsa.gov/emergency-response/coronavirus-frequently-asked-questions</a:t>
                      </a:r>
                      <a:r>
                        <a:rPr lang="en" sz="1400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32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" sz="1400"/>
                        <a:t>Survey Questions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/>
                        </a:rPr>
                        <a:t>https://bphc.hrsa.gov/emergency-response/covid-19-survey-tools-questions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511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/>
                        <a:t>Primary</a:t>
                      </a:r>
                      <a:r>
                        <a:rPr b="1" lang="en" sz="1400"/>
                        <a:t> Care Associations</a:t>
                      </a:r>
                      <a:endParaRPr b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sng">
                          <a:solidFill>
                            <a:schemeClr val="hlink"/>
                          </a:solidFill>
                          <a:hlinkClick r:id="rId7"/>
                        </a:rPr>
                        <a:t>https://bphc.hrsa.gov/qualityimprovement/strategicpartnerships/ncapca/associations.html</a:t>
                      </a:r>
                      <a:r>
                        <a:rPr lang="en" sz="1400"/>
                        <a:t> 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511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/>
                        <a:t>Immunization Program Managers </a:t>
                      </a:r>
                      <a:endParaRPr b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sng">
                          <a:solidFill>
                            <a:schemeClr val="hlink"/>
                          </a:solidFill>
                          <a:hlinkClick r:id="rId8"/>
                        </a:rPr>
                        <a:t>https://www.immunizationmanagers.org/page/MemPage</a:t>
                      </a:r>
                      <a:r>
                        <a:rPr lang="en" sz="1400"/>
                        <a:t> </a:t>
                      </a:r>
                      <a:endParaRPr sz="1400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85"/>
          <p:cNvSpPr txBox="1"/>
          <p:nvPr>
            <p:ph type="title"/>
          </p:nvPr>
        </p:nvSpPr>
        <p:spPr>
          <a:xfrm>
            <a:off x="628650" y="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D7B"/>
              </a:buClr>
              <a:buSzPts val="3000"/>
              <a:buFont typeface="Calibri"/>
              <a:buNone/>
            </a:pPr>
            <a:r>
              <a:rPr b="1" lang="en" sz="3000">
                <a:solidFill>
                  <a:srgbClr val="0F4D7B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1" sz="1500">
              <a:solidFill>
                <a:srgbClr val="0F4D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85"/>
          <p:cNvSpPr txBox="1"/>
          <p:nvPr>
            <p:ph idx="1" type="body"/>
          </p:nvPr>
        </p:nvSpPr>
        <p:spPr>
          <a:xfrm>
            <a:off x="628650" y="914400"/>
            <a:ext cx="7886700" cy="23431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1800"/>
              <a:t>Bureau of Primary Health Care (BPHC) </a:t>
            </a:r>
            <a:endParaRPr sz="1800">
              <a:solidFill>
                <a:srgbClr val="0F4D7B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</a:pPr>
            <a:r>
              <a:rPr lang="en" sz="1800"/>
              <a:t>Health Resources and Services Administration (HRSA)</a:t>
            </a:r>
            <a:endParaRPr sz="1800">
              <a:solidFill>
                <a:srgbClr val="0F4D7B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800">
              <a:solidFill>
                <a:srgbClr val="0F4D7B"/>
              </a:solidFill>
            </a:endParaRPr>
          </a:p>
          <a:p>
            <a:pPr indent="0" lvl="3" marL="965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</a:pPr>
            <a:r>
              <a:rPr lang="en" sz="1500">
                <a:solidFill>
                  <a:srgbClr val="800000"/>
                </a:solidFill>
              </a:rPr>
              <a:t>  </a:t>
            </a:r>
            <a:endParaRPr sz="1100"/>
          </a:p>
          <a:p>
            <a:pPr indent="0" lvl="3" marL="1028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en" sz="1500">
                <a:solidFill>
                  <a:srgbClr val="800000"/>
                </a:solidFill>
              </a:rPr>
              <a:t>For general information on the Health Center COVID-19 Vaccine Program, please visit: </a:t>
            </a:r>
            <a:r>
              <a:rPr b="1" lang="en" sz="1500" u="sng">
                <a:solidFill>
                  <a:schemeClr val="hlink"/>
                </a:solidFill>
                <a:hlinkClick r:id="rId3"/>
              </a:rPr>
              <a:t>https://www.hrsa.gov/coronavirus/health-center-program</a:t>
            </a:r>
            <a:r>
              <a:rPr b="1" lang="en" sz="1500">
                <a:solidFill>
                  <a:srgbClr val="800000"/>
                </a:solidFill>
              </a:rPr>
              <a:t>.</a:t>
            </a:r>
            <a:r>
              <a:rPr lang="en" sz="1500">
                <a:solidFill>
                  <a:srgbClr val="800000"/>
                </a:solidFill>
              </a:rPr>
              <a:t> </a:t>
            </a:r>
            <a:endParaRPr sz="1100"/>
          </a:p>
        </p:txBody>
      </p:sp>
      <p:grpSp>
        <p:nvGrpSpPr>
          <p:cNvPr descr="&quot; &quot;" id="683" name="Google Shape;683;p85"/>
          <p:cNvGrpSpPr/>
          <p:nvPr/>
        </p:nvGrpSpPr>
        <p:grpSpPr>
          <a:xfrm>
            <a:off x="971550" y="2231858"/>
            <a:ext cx="6858000" cy="1028700"/>
            <a:chOff x="1524000" y="2971800"/>
            <a:chExt cx="9144000" cy="1371600"/>
          </a:xfrm>
        </p:grpSpPr>
        <p:pic>
          <p:nvPicPr>
            <p:cNvPr descr="&quot; &quot;" id="684" name="Google Shape;684;p8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67114" y="2971800"/>
              <a:ext cx="586174" cy="62065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descr="&quot; &quot;" id="685" name="Google Shape;685;p85"/>
            <p:cNvCxnSpPr/>
            <p:nvPr/>
          </p:nvCxnSpPr>
          <p:spPr>
            <a:xfrm>
              <a:off x="1524000" y="4343400"/>
              <a:ext cx="9144000" cy="0"/>
            </a:xfrm>
            <a:prstGeom prst="straightConnector1">
              <a:avLst/>
            </a:prstGeom>
            <a:noFill/>
            <a:ln cap="flat" cmpd="sng" w="28575">
              <a:solidFill>
                <a:srgbClr val="0F4D7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descr="&quot; &quot;" id="686" name="Google Shape;686;p8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75447" y="4057650"/>
            <a:ext cx="553115" cy="367835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85"/>
          <p:cNvSpPr txBox="1"/>
          <p:nvPr>
            <p:ph idx="2" type="body"/>
          </p:nvPr>
        </p:nvSpPr>
        <p:spPr>
          <a:xfrm>
            <a:off x="620485" y="3460105"/>
            <a:ext cx="7886700" cy="12833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1800" u="sng">
                <a:solidFill>
                  <a:schemeClr val="hlink"/>
                </a:solidFill>
                <a:hlinkClick r:id="rId7"/>
              </a:rPr>
              <a:t>bphc.hrsa.gov</a:t>
            </a:r>
            <a:endParaRPr sz="1800">
              <a:solidFill>
                <a:srgbClr val="8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700">
              <a:solidFill>
                <a:srgbClr val="0F4D7B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</a:pPr>
            <a:r>
              <a:rPr lang="en" sz="1100" u="sng">
                <a:solidFill>
                  <a:schemeClr val="hlink"/>
                </a:solidFill>
                <a:hlinkClick r:id="rId8"/>
              </a:rPr>
              <a:t>Sign up for the </a:t>
            </a:r>
            <a:r>
              <a:rPr i="1" lang="en" sz="1100" u="sng">
                <a:solidFill>
                  <a:schemeClr val="hlink"/>
                </a:solidFill>
                <a:hlinkClick r:id="rId9"/>
              </a:rPr>
              <a:t>Primary Health Care Digest</a:t>
            </a:r>
            <a:endParaRPr i="1" sz="1700">
              <a:solidFill>
                <a:srgbClr val="0F4D7B"/>
              </a:solidFill>
            </a:endParaRPr>
          </a:p>
        </p:txBody>
      </p:sp>
      <p:sp>
        <p:nvSpPr>
          <p:cNvPr id="688" name="Google Shape;688;p85"/>
          <p:cNvSpPr txBox="1"/>
          <p:nvPr>
            <p:ph idx="12" type="sldNum"/>
          </p:nvPr>
        </p:nvSpPr>
        <p:spPr>
          <a:xfrm>
            <a:off x="6954012" y="4867833"/>
            <a:ext cx="20574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8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Breakout Rooms</a:t>
            </a:r>
            <a:endParaRPr/>
          </a:p>
        </p:txBody>
      </p:sp>
      <p:sp>
        <p:nvSpPr>
          <p:cNvPr id="694" name="Google Shape;694;p86"/>
          <p:cNvSpPr txBox="1"/>
          <p:nvPr/>
        </p:nvSpPr>
        <p:spPr>
          <a:xfrm>
            <a:off x="410701" y="1642357"/>
            <a:ext cx="54711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Each Breakout Room will have 2 NTTAP staff for each room- a Facilitator and a Notetaker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Breakout Rooms randomly assigned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 minutes in Breakout Rooms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One Health Center volunteer to share during the general report out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Each group to share one take-away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8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"/>
              <a:t>Breakout Room Questions for Discussion </a:t>
            </a:r>
            <a:endParaRPr/>
          </a:p>
        </p:txBody>
      </p:sp>
      <p:sp>
        <p:nvSpPr>
          <p:cNvPr id="700" name="Google Shape;700;p87"/>
          <p:cNvSpPr txBox="1"/>
          <p:nvPr/>
        </p:nvSpPr>
        <p:spPr>
          <a:xfrm>
            <a:off x="608479" y="1243852"/>
            <a:ext cx="7927041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What’s one thing you would like to share with BPHC about your experience participating in the vaccine program?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What additional questions do you have for BPHC?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What do you need from BPHC related to the Vaccine Program?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What was the most important lesson learned from implementing a vaccine program in your health center?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Who were/are your most valuable community partners in outreach or distribution?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How did you approach building vaccine confidence in your special and vulnerable populations? Are there populations you are still concerned about adequately reaching?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How is your health center addressing concerns of staff burnout?  How are you promoting resiliency going forward? How are you recruiting/obtaining additional staffing?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8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"/>
              <a:t>General Discussion/Report Out</a:t>
            </a:r>
            <a:endParaRPr/>
          </a:p>
        </p:txBody>
      </p:sp>
      <p:sp>
        <p:nvSpPr>
          <p:cNvPr id="706" name="Google Shape;706;p88"/>
          <p:cNvSpPr txBox="1"/>
          <p:nvPr/>
        </p:nvSpPr>
        <p:spPr>
          <a:xfrm>
            <a:off x="652182" y="1754841"/>
            <a:ext cx="6925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One Health Center volunteer to report out from Breakout Rooms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Share at least one major takeaway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8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712" name="Google Shape;712;p89"/>
          <p:cNvSpPr txBox="1"/>
          <p:nvPr/>
        </p:nvSpPr>
        <p:spPr>
          <a:xfrm>
            <a:off x="410150" y="1563025"/>
            <a:ext cx="74937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NACHC Weekly COVID-19 Survey Infographic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Infographics: National Findings on Health Centers' Response to COVID-19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NCHPH Public Housing Primary Care Dashboard</a:t>
            </a:r>
            <a:b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http://nchph.org/DASHBOARD/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NCFH COVID-19 web page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COVID-19 - NATIONAL CENTER FOR FARMWORKER HEALTH (ncfh.org)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Translated Materials Library (NRC-RIM)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0" i="0" lang="en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https://nrcrim.umn.edu/health-education/translated-materials-library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Farmworker Justice COVID-19 page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http://www.farmworkerjustice.org/advocacy_program/covid-19/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Resources (cont.)</a:t>
            </a:r>
            <a:endParaRPr/>
          </a:p>
        </p:txBody>
      </p:sp>
      <p:sp>
        <p:nvSpPr>
          <p:cNvPr id="718" name="Google Shape;718;p90"/>
          <p:cNvSpPr txBox="1"/>
          <p:nvPr/>
        </p:nvSpPr>
        <p:spPr>
          <a:xfrm>
            <a:off x="410150" y="1563025"/>
            <a:ext cx="7493700" cy="4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COVID-19 Homeless System Response: Vaccine Planning and Distribution- HUD: </a:t>
            </a:r>
            <a:r>
              <a:rPr b="0" i="0" lang="en" sz="14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https://www.hudexchange.info/resource/6229/covid19-homeless-system-response-vaccine-planning-and-distribution/</a:t>
            </a:r>
            <a:r>
              <a:rPr b="0" i="0" lang="en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COVID-19 Resources for Health Centers Serving People Experiencing Homelessness </a:t>
            </a:r>
            <a:r>
              <a:rPr b="0" i="0" lang="en" sz="14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https://nhchc.org/clinical-practice/diseases-and-conditions/influenza/</a:t>
            </a:r>
            <a:endParaRPr b="0" i="0" sz="14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Council C-19 Flash Blast  </a:t>
            </a:r>
            <a:r>
              <a:rPr b="0" i="0" lang="en" sz="14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https://nhchc.org/council-covid-19-flash-blast/</a:t>
            </a:r>
            <a:endParaRPr b="0" i="0" sz="14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Infographic on the Vaccine </a:t>
            </a:r>
            <a:r>
              <a:rPr b="0" i="0" lang="en" sz="14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6"/>
              </a:rPr>
              <a:t>https://nhchc.org/wp-content/uploads/2021/02/COVID-19-Infographic-3.pdf</a:t>
            </a:r>
            <a:endParaRPr b="0" i="0" sz="14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Letter to Governors and Local Officials: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Increasing COVID-19 Vaccine Access for People Experiencing Homelessness</a:t>
            </a:r>
            <a:endParaRPr b="0" i="0" sz="1400" u="none" cap="none" strike="noStrike">
              <a:solidFill>
                <a:srgbClr val="80B1A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COVID-19 Resources for Asian American-, Native Hawaiian-, and Pacific Islander-Serving Community Health Centers: </a:t>
            </a:r>
            <a:r>
              <a:rPr b="0" i="0" lang="en" sz="14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8"/>
              </a:rPr>
              <a:t>http://coronavirus.aapcho.org/</a:t>
            </a:r>
            <a:r>
              <a:rPr b="0" i="0" lang="en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National Training and Technical Assistance Partners (NTTAPs)</a:t>
            </a:r>
            <a:endParaRPr/>
          </a:p>
        </p:txBody>
      </p:sp>
      <p:pic>
        <p:nvPicPr>
          <p:cNvPr id="410" name="Google Shape;41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2425" y="509187"/>
            <a:ext cx="1163500" cy="49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7175" y="470900"/>
            <a:ext cx="1404275" cy="615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90202" y="228425"/>
            <a:ext cx="1404275" cy="85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94991" y="1287261"/>
            <a:ext cx="797052" cy="835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5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92633" y="2378259"/>
            <a:ext cx="999416" cy="962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5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72001" y="1405406"/>
            <a:ext cx="1163497" cy="73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5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52702" y="2324129"/>
            <a:ext cx="1163497" cy="107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5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976266" y="1432717"/>
            <a:ext cx="1512585" cy="54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5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572000" y="4072551"/>
            <a:ext cx="2245127" cy="107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572000" y="2539849"/>
            <a:ext cx="1404281" cy="63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5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862750" y="3626100"/>
            <a:ext cx="1925400" cy="9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5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327216" y="3626100"/>
            <a:ext cx="2535546" cy="5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91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Last Roundtable: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Friday, May 21, 2021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HRSA COVID-19 FAQs</a:t>
            </a:r>
            <a:endParaRPr/>
          </a:p>
        </p:txBody>
      </p:sp>
      <p:pic>
        <p:nvPicPr>
          <p:cNvPr id="427" name="Google Shape;42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698250"/>
            <a:ext cx="8839199" cy="218168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6"/>
          <p:cNvSpPr txBox="1"/>
          <p:nvPr/>
        </p:nvSpPr>
        <p:spPr>
          <a:xfrm>
            <a:off x="1385925" y="4323200"/>
            <a:ext cx="656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https://bphc.hrsa.gov/emergency-response/coronavirus-frequently-asked-questions?field_faq_category_tid=306&amp;combine=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Health Center Resource Clearinghouse</a:t>
            </a:r>
            <a:endParaRPr/>
          </a:p>
        </p:txBody>
      </p:sp>
      <p:pic>
        <p:nvPicPr>
          <p:cNvPr id="434" name="Google Shape;43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300" y="1466600"/>
            <a:ext cx="6746049" cy="325892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7"/>
          <p:cNvSpPr txBox="1"/>
          <p:nvPr/>
        </p:nvSpPr>
        <p:spPr>
          <a:xfrm>
            <a:off x="2858350" y="4650900"/>
            <a:ext cx="424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www.healthcenterinfo.org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Got Vaccinators?  </a:t>
            </a:r>
            <a:endParaRPr/>
          </a:p>
        </p:txBody>
      </p:sp>
      <p:sp>
        <p:nvSpPr>
          <p:cNvPr id="441" name="Google Shape;441;p58"/>
          <p:cNvSpPr txBox="1"/>
          <p:nvPr/>
        </p:nvSpPr>
        <p:spPr>
          <a:xfrm>
            <a:off x="584650" y="1835375"/>
            <a:ext cx="7948500" cy="30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Some health centers are facing challenges recruiting qualified individuals to support and expand their vaccination capacity. </a:t>
            </a:r>
            <a:endParaRPr b="0" i="0" sz="19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If you have promising practices, sample recruitment tools or template documents, please consider sharing on the </a:t>
            </a:r>
            <a:r>
              <a:rPr b="0" i="0" lang="en" sz="1900" u="sng" cap="none" strike="noStrike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Health Center Resource Clearinghouse Vaccine Distribution </a:t>
            </a:r>
            <a:r>
              <a:rPr b="0" i="0" lang="en" sz="19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page by completing this short </a:t>
            </a:r>
            <a:r>
              <a:rPr b="0" i="0" lang="en" sz="1900" u="sng" cap="none" strike="noStrike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submit your resource</a:t>
            </a:r>
            <a:r>
              <a:rPr b="0" i="0" lang="en" sz="19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form.</a:t>
            </a:r>
            <a:endParaRPr b="0" i="0" sz="19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9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Zoom Etiquette	</a:t>
            </a:r>
            <a:endParaRPr/>
          </a:p>
        </p:txBody>
      </p:sp>
      <p:sp>
        <p:nvSpPr>
          <p:cNvPr id="447" name="Google Shape;447;p59"/>
          <p:cNvSpPr txBox="1"/>
          <p:nvPr/>
        </p:nvSpPr>
        <p:spPr>
          <a:xfrm>
            <a:off x="364925" y="1561675"/>
            <a:ext cx="7714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-"/>
            </a:pPr>
            <a:r>
              <a:rPr b="0" i="0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All participants muted upon entry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-"/>
            </a:pPr>
            <a:r>
              <a:rPr b="0" i="0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Cameras on (if possible)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-"/>
            </a:pPr>
            <a:r>
              <a:rPr b="0" i="0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Engage in breakout rooms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-"/>
            </a:pPr>
            <a:r>
              <a:rPr b="0" i="0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Raise hand if you would like to unmute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8" name="Google Shape;44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3050" y="2031575"/>
            <a:ext cx="2645367" cy="198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Next Roundtable: Friday, May 21st</a:t>
            </a:r>
            <a:endParaRPr/>
          </a:p>
        </p:txBody>
      </p:sp>
      <p:sp>
        <p:nvSpPr>
          <p:cNvPr id="454" name="Google Shape;454;p60"/>
          <p:cNvSpPr txBox="1"/>
          <p:nvPr/>
        </p:nvSpPr>
        <p:spPr>
          <a:xfrm>
            <a:off x="410701" y="1642357"/>
            <a:ext cx="5471100" cy="18466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-"/>
            </a:pPr>
            <a:r>
              <a:rPr b="0" i="0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May 21st, will be the final Roundtable of this series </a:t>
            </a:r>
            <a:endParaRPr b="0" i="1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-"/>
            </a:pPr>
            <a:r>
              <a:rPr b="0" i="0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Health Center Promising Practices and NTTAPs COVID-19 Resources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-"/>
            </a:pPr>
            <a:r>
              <a:rPr b="0" i="0" lang="en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This will be in addition to our regular agenda which includes BPHC updates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55" name="Google Shape;45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7750" y="1997300"/>
            <a:ext cx="2652175" cy="253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PHC-PPT-template_16.19">
  <a:themeElements>
    <a:clrScheme name="HRSA color palle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